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61.jp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0"/>
  </p:notesMasterIdLst>
  <p:sldIdLst>
    <p:sldId id="256" r:id="rId2"/>
    <p:sldId id="33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1" r:id="rId19"/>
    <p:sldId id="282" r:id="rId20"/>
    <p:sldId id="401" r:id="rId21"/>
    <p:sldId id="402" r:id="rId22"/>
    <p:sldId id="403" r:id="rId23"/>
    <p:sldId id="405" r:id="rId24"/>
    <p:sldId id="411" r:id="rId25"/>
    <p:sldId id="409" r:id="rId26"/>
    <p:sldId id="410" r:id="rId27"/>
    <p:sldId id="285" r:id="rId28"/>
    <p:sldId id="286" r:id="rId29"/>
    <p:sldId id="287" r:id="rId30"/>
    <p:sldId id="288" r:id="rId31"/>
    <p:sldId id="400" r:id="rId32"/>
    <p:sldId id="289" r:id="rId33"/>
    <p:sldId id="290" r:id="rId34"/>
    <p:sldId id="404" r:id="rId35"/>
    <p:sldId id="423"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414" r:id="rId50"/>
    <p:sldId id="415" r:id="rId51"/>
    <p:sldId id="416" r:id="rId52"/>
    <p:sldId id="304" r:id="rId53"/>
    <p:sldId id="305" r:id="rId54"/>
    <p:sldId id="306" r:id="rId55"/>
    <p:sldId id="307" r:id="rId56"/>
    <p:sldId id="417" r:id="rId57"/>
    <p:sldId id="308" r:id="rId58"/>
    <p:sldId id="309" r:id="rId59"/>
    <p:sldId id="310" r:id="rId60"/>
    <p:sldId id="311" r:id="rId61"/>
    <p:sldId id="315" r:id="rId62"/>
    <p:sldId id="316" r:id="rId63"/>
    <p:sldId id="317" r:id="rId64"/>
    <p:sldId id="318" r:id="rId65"/>
    <p:sldId id="319" r:id="rId66"/>
    <p:sldId id="320" r:id="rId67"/>
    <p:sldId id="321" r:id="rId68"/>
    <p:sldId id="322" r:id="rId69"/>
    <p:sldId id="323" r:id="rId70"/>
    <p:sldId id="324" r:id="rId71"/>
    <p:sldId id="325" r:id="rId72"/>
    <p:sldId id="413" r:id="rId73"/>
    <p:sldId id="326" r:id="rId74"/>
    <p:sldId id="418" r:id="rId75"/>
    <p:sldId id="419" r:id="rId76"/>
    <p:sldId id="420" r:id="rId77"/>
    <p:sldId id="421" r:id="rId78"/>
    <p:sldId id="422"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41" r:id="rId92"/>
    <p:sldId id="342" r:id="rId93"/>
    <p:sldId id="343" r:id="rId94"/>
    <p:sldId id="344" r:id="rId95"/>
    <p:sldId id="345" r:id="rId96"/>
    <p:sldId id="346"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876"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31C3B32F-E80E-4624-B5A4-CCEC956E4562}" type="datetimeFigureOut">
              <a:rPr lang="en-US" smtClean="0"/>
              <a:t>1/17/2024</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6A78557E-28EA-4D71-B0E3-D552C0B133AD}" type="slidenum">
              <a:rPr lang="en-US" smtClean="0"/>
              <a:t>‹#›</a:t>
            </a:fld>
            <a:endParaRPr lang="en-US"/>
          </a:p>
        </p:txBody>
      </p:sp>
    </p:spTree>
    <p:extLst>
      <p:ext uri="{BB962C8B-B14F-4D97-AF65-F5344CB8AC3E}">
        <p14:creationId xmlns:p14="http://schemas.microsoft.com/office/powerpoint/2010/main" val="800076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83</a:t>
            </a:fld>
            <a:endParaRPr lang="en-IN"/>
          </a:p>
        </p:txBody>
      </p:sp>
    </p:spTree>
    <p:extLst>
      <p:ext uri="{BB962C8B-B14F-4D97-AF65-F5344CB8AC3E}">
        <p14:creationId xmlns:p14="http://schemas.microsoft.com/office/powerpoint/2010/main" val="1954234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120</a:t>
            </a:fld>
            <a:endParaRPr lang="en-IN"/>
          </a:p>
        </p:txBody>
      </p:sp>
    </p:spTree>
    <p:extLst>
      <p:ext uri="{BB962C8B-B14F-4D97-AF65-F5344CB8AC3E}">
        <p14:creationId xmlns:p14="http://schemas.microsoft.com/office/powerpoint/2010/main" val="3213582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121</a:t>
            </a:fld>
            <a:endParaRPr lang="en-IN"/>
          </a:p>
        </p:txBody>
      </p:sp>
    </p:spTree>
    <p:extLst>
      <p:ext uri="{BB962C8B-B14F-4D97-AF65-F5344CB8AC3E}">
        <p14:creationId xmlns:p14="http://schemas.microsoft.com/office/powerpoint/2010/main" val="410765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122</a:t>
            </a:fld>
            <a:endParaRPr lang="en-IN"/>
          </a:p>
        </p:txBody>
      </p:sp>
    </p:spTree>
    <p:extLst>
      <p:ext uri="{BB962C8B-B14F-4D97-AF65-F5344CB8AC3E}">
        <p14:creationId xmlns:p14="http://schemas.microsoft.com/office/powerpoint/2010/main" val="3778401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123</a:t>
            </a:fld>
            <a:endParaRPr lang="en-IN"/>
          </a:p>
        </p:txBody>
      </p:sp>
    </p:spTree>
    <p:extLst>
      <p:ext uri="{BB962C8B-B14F-4D97-AF65-F5344CB8AC3E}">
        <p14:creationId xmlns:p14="http://schemas.microsoft.com/office/powerpoint/2010/main" val="1148371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124</a:t>
            </a:fld>
            <a:endParaRPr lang="en-IN"/>
          </a:p>
        </p:txBody>
      </p:sp>
    </p:spTree>
    <p:extLst>
      <p:ext uri="{BB962C8B-B14F-4D97-AF65-F5344CB8AC3E}">
        <p14:creationId xmlns:p14="http://schemas.microsoft.com/office/powerpoint/2010/main" val="398570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125</a:t>
            </a:fld>
            <a:endParaRPr lang="en-IN"/>
          </a:p>
        </p:txBody>
      </p:sp>
    </p:spTree>
    <p:extLst>
      <p:ext uri="{BB962C8B-B14F-4D97-AF65-F5344CB8AC3E}">
        <p14:creationId xmlns:p14="http://schemas.microsoft.com/office/powerpoint/2010/main" val="1739400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126</a:t>
            </a:fld>
            <a:endParaRPr lang="en-IN"/>
          </a:p>
        </p:txBody>
      </p:sp>
    </p:spTree>
    <p:extLst>
      <p:ext uri="{BB962C8B-B14F-4D97-AF65-F5344CB8AC3E}">
        <p14:creationId xmlns:p14="http://schemas.microsoft.com/office/powerpoint/2010/main" val="1927030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127</a:t>
            </a:fld>
            <a:endParaRPr lang="en-IN"/>
          </a:p>
        </p:txBody>
      </p:sp>
    </p:spTree>
    <p:extLst>
      <p:ext uri="{BB962C8B-B14F-4D97-AF65-F5344CB8AC3E}">
        <p14:creationId xmlns:p14="http://schemas.microsoft.com/office/powerpoint/2010/main" val="190024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128</a:t>
            </a:fld>
            <a:endParaRPr lang="en-IN"/>
          </a:p>
        </p:txBody>
      </p:sp>
    </p:spTree>
    <p:extLst>
      <p:ext uri="{BB962C8B-B14F-4D97-AF65-F5344CB8AC3E}">
        <p14:creationId xmlns:p14="http://schemas.microsoft.com/office/powerpoint/2010/main" val="490082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129</a:t>
            </a:fld>
            <a:endParaRPr lang="en-IN"/>
          </a:p>
        </p:txBody>
      </p:sp>
    </p:spTree>
    <p:extLst>
      <p:ext uri="{BB962C8B-B14F-4D97-AF65-F5344CB8AC3E}">
        <p14:creationId xmlns:p14="http://schemas.microsoft.com/office/powerpoint/2010/main" val="2682882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84</a:t>
            </a:fld>
            <a:endParaRPr lang="en-IN"/>
          </a:p>
        </p:txBody>
      </p:sp>
    </p:spTree>
    <p:extLst>
      <p:ext uri="{BB962C8B-B14F-4D97-AF65-F5344CB8AC3E}">
        <p14:creationId xmlns:p14="http://schemas.microsoft.com/office/powerpoint/2010/main" val="497815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130</a:t>
            </a:fld>
            <a:endParaRPr lang="en-IN"/>
          </a:p>
        </p:txBody>
      </p:sp>
    </p:spTree>
    <p:extLst>
      <p:ext uri="{BB962C8B-B14F-4D97-AF65-F5344CB8AC3E}">
        <p14:creationId xmlns:p14="http://schemas.microsoft.com/office/powerpoint/2010/main" val="803958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131</a:t>
            </a:fld>
            <a:endParaRPr lang="en-IN"/>
          </a:p>
        </p:txBody>
      </p:sp>
    </p:spTree>
    <p:extLst>
      <p:ext uri="{BB962C8B-B14F-4D97-AF65-F5344CB8AC3E}">
        <p14:creationId xmlns:p14="http://schemas.microsoft.com/office/powerpoint/2010/main" val="1795356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132</a:t>
            </a:fld>
            <a:endParaRPr lang="en-IN"/>
          </a:p>
        </p:txBody>
      </p:sp>
    </p:spTree>
    <p:extLst>
      <p:ext uri="{BB962C8B-B14F-4D97-AF65-F5344CB8AC3E}">
        <p14:creationId xmlns:p14="http://schemas.microsoft.com/office/powerpoint/2010/main" val="628497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133</a:t>
            </a:fld>
            <a:endParaRPr lang="en-IN"/>
          </a:p>
        </p:txBody>
      </p:sp>
    </p:spTree>
    <p:extLst>
      <p:ext uri="{BB962C8B-B14F-4D97-AF65-F5344CB8AC3E}">
        <p14:creationId xmlns:p14="http://schemas.microsoft.com/office/powerpoint/2010/main" val="1884521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134</a:t>
            </a:fld>
            <a:endParaRPr lang="en-IN"/>
          </a:p>
        </p:txBody>
      </p:sp>
    </p:spTree>
    <p:extLst>
      <p:ext uri="{BB962C8B-B14F-4D97-AF65-F5344CB8AC3E}">
        <p14:creationId xmlns:p14="http://schemas.microsoft.com/office/powerpoint/2010/main" val="1611656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135</a:t>
            </a:fld>
            <a:endParaRPr lang="en-IN"/>
          </a:p>
        </p:txBody>
      </p:sp>
    </p:spTree>
    <p:extLst>
      <p:ext uri="{BB962C8B-B14F-4D97-AF65-F5344CB8AC3E}">
        <p14:creationId xmlns:p14="http://schemas.microsoft.com/office/powerpoint/2010/main" val="1386323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136</a:t>
            </a:fld>
            <a:endParaRPr lang="en-IN"/>
          </a:p>
        </p:txBody>
      </p:sp>
    </p:spTree>
    <p:extLst>
      <p:ext uri="{BB962C8B-B14F-4D97-AF65-F5344CB8AC3E}">
        <p14:creationId xmlns:p14="http://schemas.microsoft.com/office/powerpoint/2010/main" val="722381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137</a:t>
            </a:fld>
            <a:endParaRPr lang="en-IN"/>
          </a:p>
        </p:txBody>
      </p:sp>
    </p:spTree>
    <p:extLst>
      <p:ext uri="{BB962C8B-B14F-4D97-AF65-F5344CB8AC3E}">
        <p14:creationId xmlns:p14="http://schemas.microsoft.com/office/powerpoint/2010/main" val="3513859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138</a:t>
            </a:fld>
            <a:endParaRPr lang="en-IN"/>
          </a:p>
        </p:txBody>
      </p:sp>
    </p:spTree>
    <p:extLst>
      <p:ext uri="{BB962C8B-B14F-4D97-AF65-F5344CB8AC3E}">
        <p14:creationId xmlns:p14="http://schemas.microsoft.com/office/powerpoint/2010/main" val="361852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139</a:t>
            </a:fld>
            <a:endParaRPr lang="en-IN"/>
          </a:p>
        </p:txBody>
      </p:sp>
    </p:spTree>
    <p:extLst>
      <p:ext uri="{BB962C8B-B14F-4D97-AF65-F5344CB8AC3E}">
        <p14:creationId xmlns:p14="http://schemas.microsoft.com/office/powerpoint/2010/main" val="2724722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85</a:t>
            </a:fld>
            <a:endParaRPr lang="en-IN"/>
          </a:p>
        </p:txBody>
      </p:sp>
    </p:spTree>
    <p:extLst>
      <p:ext uri="{BB962C8B-B14F-4D97-AF65-F5344CB8AC3E}">
        <p14:creationId xmlns:p14="http://schemas.microsoft.com/office/powerpoint/2010/main" val="3404683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140</a:t>
            </a:fld>
            <a:endParaRPr lang="en-IN"/>
          </a:p>
        </p:txBody>
      </p:sp>
    </p:spTree>
    <p:extLst>
      <p:ext uri="{BB962C8B-B14F-4D97-AF65-F5344CB8AC3E}">
        <p14:creationId xmlns:p14="http://schemas.microsoft.com/office/powerpoint/2010/main" val="3634544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143</a:t>
            </a:fld>
            <a:endParaRPr lang="en-IN"/>
          </a:p>
        </p:txBody>
      </p:sp>
    </p:spTree>
    <p:extLst>
      <p:ext uri="{BB962C8B-B14F-4D97-AF65-F5344CB8AC3E}">
        <p14:creationId xmlns:p14="http://schemas.microsoft.com/office/powerpoint/2010/main" val="1935392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144</a:t>
            </a:fld>
            <a:endParaRPr lang="en-IN"/>
          </a:p>
        </p:txBody>
      </p:sp>
    </p:spTree>
    <p:extLst>
      <p:ext uri="{BB962C8B-B14F-4D97-AF65-F5344CB8AC3E}">
        <p14:creationId xmlns:p14="http://schemas.microsoft.com/office/powerpoint/2010/main" val="435127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145</a:t>
            </a:fld>
            <a:endParaRPr lang="en-IN"/>
          </a:p>
        </p:txBody>
      </p:sp>
    </p:spTree>
    <p:extLst>
      <p:ext uri="{BB962C8B-B14F-4D97-AF65-F5344CB8AC3E}">
        <p14:creationId xmlns:p14="http://schemas.microsoft.com/office/powerpoint/2010/main" val="1886694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146</a:t>
            </a:fld>
            <a:endParaRPr lang="en-IN"/>
          </a:p>
        </p:txBody>
      </p:sp>
    </p:spTree>
    <p:extLst>
      <p:ext uri="{BB962C8B-B14F-4D97-AF65-F5344CB8AC3E}">
        <p14:creationId xmlns:p14="http://schemas.microsoft.com/office/powerpoint/2010/main" val="1821553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147</a:t>
            </a:fld>
            <a:endParaRPr lang="en-IN"/>
          </a:p>
        </p:txBody>
      </p:sp>
    </p:spTree>
    <p:extLst>
      <p:ext uri="{BB962C8B-B14F-4D97-AF65-F5344CB8AC3E}">
        <p14:creationId xmlns:p14="http://schemas.microsoft.com/office/powerpoint/2010/main" val="3974859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148</a:t>
            </a:fld>
            <a:endParaRPr lang="en-IN"/>
          </a:p>
        </p:txBody>
      </p:sp>
    </p:spTree>
    <p:extLst>
      <p:ext uri="{BB962C8B-B14F-4D97-AF65-F5344CB8AC3E}">
        <p14:creationId xmlns:p14="http://schemas.microsoft.com/office/powerpoint/2010/main" val="3926287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86</a:t>
            </a:fld>
            <a:endParaRPr lang="en-IN"/>
          </a:p>
        </p:txBody>
      </p:sp>
    </p:spTree>
    <p:extLst>
      <p:ext uri="{BB962C8B-B14F-4D97-AF65-F5344CB8AC3E}">
        <p14:creationId xmlns:p14="http://schemas.microsoft.com/office/powerpoint/2010/main" val="3877469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115</a:t>
            </a:fld>
            <a:endParaRPr lang="en-IN"/>
          </a:p>
        </p:txBody>
      </p:sp>
    </p:spTree>
    <p:extLst>
      <p:ext uri="{BB962C8B-B14F-4D97-AF65-F5344CB8AC3E}">
        <p14:creationId xmlns:p14="http://schemas.microsoft.com/office/powerpoint/2010/main" val="166858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116</a:t>
            </a:fld>
            <a:endParaRPr lang="en-IN"/>
          </a:p>
        </p:txBody>
      </p:sp>
    </p:spTree>
    <p:extLst>
      <p:ext uri="{BB962C8B-B14F-4D97-AF65-F5344CB8AC3E}">
        <p14:creationId xmlns:p14="http://schemas.microsoft.com/office/powerpoint/2010/main" val="3747572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117</a:t>
            </a:fld>
            <a:endParaRPr lang="en-IN"/>
          </a:p>
        </p:txBody>
      </p:sp>
    </p:spTree>
    <p:extLst>
      <p:ext uri="{BB962C8B-B14F-4D97-AF65-F5344CB8AC3E}">
        <p14:creationId xmlns:p14="http://schemas.microsoft.com/office/powerpoint/2010/main" val="358902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118</a:t>
            </a:fld>
            <a:endParaRPr lang="en-IN"/>
          </a:p>
        </p:txBody>
      </p:sp>
    </p:spTree>
    <p:extLst>
      <p:ext uri="{BB962C8B-B14F-4D97-AF65-F5344CB8AC3E}">
        <p14:creationId xmlns:p14="http://schemas.microsoft.com/office/powerpoint/2010/main" val="2254001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223F9CF-B325-4CDD-A947-5B9D09428C9E}" type="slidenum">
              <a:rPr lang="en-IN" smtClean="0"/>
              <a:t>119</a:t>
            </a:fld>
            <a:endParaRPr lang="en-IN"/>
          </a:p>
        </p:txBody>
      </p:sp>
    </p:spTree>
    <p:extLst>
      <p:ext uri="{BB962C8B-B14F-4D97-AF65-F5344CB8AC3E}">
        <p14:creationId xmlns:p14="http://schemas.microsoft.com/office/powerpoint/2010/main" val="715675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2041" y="1684147"/>
            <a:ext cx="11627916" cy="14897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F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F0000"/>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F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19121" y="361569"/>
            <a:ext cx="7953756" cy="696594"/>
          </a:xfrm>
          <a:prstGeom prst="rect">
            <a:avLst/>
          </a:prstGeom>
        </p:spPr>
        <p:txBody>
          <a:bodyPr wrap="square" lIns="0" tIns="0" rIns="0" bIns="0">
            <a:spAutoFit/>
          </a:bodyPr>
          <a:lstStyle>
            <a:lvl1pPr>
              <a:defRPr sz="4400" b="0" i="0">
                <a:solidFill>
                  <a:srgbClr val="FF0000"/>
                </a:solidFill>
                <a:latin typeface="Calibri"/>
                <a:cs typeface="Calibri"/>
              </a:defRPr>
            </a:lvl1pPr>
          </a:lstStyle>
          <a:p>
            <a:endParaRPr/>
          </a:p>
        </p:txBody>
      </p:sp>
      <p:sp>
        <p:nvSpPr>
          <p:cNvPr id="3" name="Holder 3"/>
          <p:cNvSpPr>
            <a:spLocks noGrp="1"/>
          </p:cNvSpPr>
          <p:nvPr>
            <p:ph type="body" idx="1"/>
          </p:nvPr>
        </p:nvSpPr>
        <p:spPr>
          <a:xfrm>
            <a:off x="321665" y="2146172"/>
            <a:ext cx="11331575" cy="3700779"/>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a:xfrm>
            <a:off x="11068557" y="6465214"/>
            <a:ext cx="231775"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171935" y="6427114"/>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a:t>
            </a:r>
            <a:endParaRPr sz="1200">
              <a:latin typeface="Calibri"/>
              <a:cs typeface="Calibri"/>
            </a:endParaRPr>
          </a:p>
        </p:txBody>
      </p:sp>
      <p:sp>
        <p:nvSpPr>
          <p:cNvPr id="3" name="object 3"/>
          <p:cNvSpPr txBox="1">
            <a:spLocks noGrp="1"/>
          </p:cNvSpPr>
          <p:nvPr>
            <p:ph type="title"/>
          </p:nvPr>
        </p:nvSpPr>
        <p:spPr>
          <a:xfrm>
            <a:off x="76200" y="452120"/>
            <a:ext cx="11963400" cy="1490152"/>
          </a:xfrm>
          <a:prstGeom prst="rect">
            <a:avLst/>
          </a:prstGeom>
        </p:spPr>
        <p:txBody>
          <a:bodyPr vert="horz" wrap="square" lIns="0" tIns="12700" rIns="0" bIns="0" rtlCol="0">
            <a:spAutoFit/>
          </a:bodyPr>
          <a:lstStyle/>
          <a:p>
            <a:pPr marL="1731645" marR="5080" indent="-1719580" algn="ctr">
              <a:lnSpc>
                <a:spcPct val="100000"/>
              </a:lnSpc>
              <a:spcBef>
                <a:spcPts val="100"/>
              </a:spcBef>
            </a:pPr>
            <a:r>
              <a:rPr sz="4800" b="1" spc="-20" dirty="0" smtClean="0"/>
              <a:t>MICROPROCESSORS</a:t>
            </a:r>
            <a:r>
              <a:rPr sz="4800" b="1" spc="-15" dirty="0" smtClean="0"/>
              <a:t> </a:t>
            </a:r>
            <a:r>
              <a:rPr sz="4800" b="1" dirty="0"/>
              <a:t>AND </a:t>
            </a:r>
            <a:r>
              <a:rPr sz="4800" b="1" spc="-1070" dirty="0"/>
              <a:t> </a:t>
            </a:r>
            <a:r>
              <a:rPr sz="4800" b="1" spc="-20" dirty="0" smtClean="0"/>
              <a:t>MICROCONTROLLERS</a:t>
            </a:r>
            <a:r>
              <a:rPr lang="en-US" sz="4800" b="1" spc="-20" dirty="0" smtClean="0"/>
              <a:t/>
            </a:r>
            <a:br>
              <a:rPr lang="en-US" sz="4800" b="1" spc="-20" dirty="0" smtClean="0"/>
            </a:br>
            <a:r>
              <a:rPr lang="en-US" sz="4800" b="1" spc="-20" dirty="0" smtClean="0"/>
              <a:t>(</a:t>
            </a:r>
            <a:r>
              <a:rPr lang="en-IN" sz="4800" b="1" spc="-35" dirty="0" smtClean="0"/>
              <a:t>BECE204L)</a:t>
            </a:r>
            <a:endParaRPr sz="4800" b="1" dirty="0"/>
          </a:p>
        </p:txBody>
      </p:sp>
      <p:sp>
        <p:nvSpPr>
          <p:cNvPr id="4" name="object 4"/>
          <p:cNvSpPr txBox="1"/>
          <p:nvPr/>
        </p:nvSpPr>
        <p:spPr>
          <a:xfrm>
            <a:off x="2374773" y="2273169"/>
            <a:ext cx="7362190" cy="1721485"/>
          </a:xfrm>
          <a:prstGeom prst="rect">
            <a:avLst/>
          </a:prstGeom>
        </p:spPr>
        <p:txBody>
          <a:bodyPr vert="horz" wrap="square" lIns="0" tIns="170815" rIns="0" bIns="0" rtlCol="0">
            <a:spAutoFit/>
          </a:bodyPr>
          <a:lstStyle/>
          <a:p>
            <a:pPr marL="5080" algn="ctr">
              <a:lnSpc>
                <a:spcPct val="100000"/>
              </a:lnSpc>
              <a:spcBef>
                <a:spcPts val="1345"/>
              </a:spcBef>
            </a:pPr>
            <a:r>
              <a:rPr sz="3200" b="1" spc="-114" dirty="0">
                <a:solidFill>
                  <a:srgbClr val="6F2F9F"/>
                </a:solidFill>
                <a:latin typeface="Calibri"/>
                <a:cs typeface="Calibri"/>
              </a:rPr>
              <a:t>Dr.</a:t>
            </a:r>
            <a:r>
              <a:rPr sz="3200" b="1" spc="-5" dirty="0">
                <a:solidFill>
                  <a:srgbClr val="6F2F9F"/>
                </a:solidFill>
                <a:latin typeface="Calibri"/>
                <a:cs typeface="Calibri"/>
              </a:rPr>
              <a:t> </a:t>
            </a:r>
            <a:r>
              <a:rPr lang="en-US" sz="3200" b="1" dirty="0" smtClean="0">
                <a:solidFill>
                  <a:srgbClr val="6F2F9F"/>
                </a:solidFill>
                <a:latin typeface="Calibri"/>
                <a:cs typeface="Calibri"/>
              </a:rPr>
              <a:t>Satheesh Kumar S</a:t>
            </a:r>
            <a:endParaRPr sz="3200" b="1" dirty="0">
              <a:latin typeface="Calibri"/>
              <a:cs typeface="Calibri"/>
            </a:endParaRPr>
          </a:p>
          <a:p>
            <a:pPr marL="7620" algn="ctr">
              <a:lnSpc>
                <a:spcPct val="100000"/>
              </a:lnSpc>
              <a:spcBef>
                <a:spcPts val="1085"/>
              </a:spcBef>
            </a:pPr>
            <a:r>
              <a:rPr sz="2800" b="1" spc="-15" dirty="0">
                <a:solidFill>
                  <a:srgbClr val="00AF50"/>
                </a:solidFill>
                <a:latin typeface="Calibri"/>
                <a:cs typeface="Calibri"/>
              </a:rPr>
              <a:t>Assistant</a:t>
            </a:r>
            <a:r>
              <a:rPr sz="2800" b="1" spc="15" dirty="0">
                <a:solidFill>
                  <a:srgbClr val="00AF50"/>
                </a:solidFill>
                <a:latin typeface="Calibri"/>
                <a:cs typeface="Calibri"/>
              </a:rPr>
              <a:t> </a:t>
            </a:r>
            <a:r>
              <a:rPr sz="2800" b="1" spc="-20" dirty="0" smtClean="0">
                <a:solidFill>
                  <a:srgbClr val="00AF50"/>
                </a:solidFill>
                <a:latin typeface="Calibri"/>
                <a:cs typeface="Calibri"/>
              </a:rPr>
              <a:t>Professor</a:t>
            </a:r>
            <a:r>
              <a:rPr lang="en-US" sz="2800" b="1" spc="-20" dirty="0" smtClean="0">
                <a:solidFill>
                  <a:srgbClr val="00AF50"/>
                </a:solidFill>
                <a:latin typeface="Calibri"/>
                <a:cs typeface="Calibri"/>
              </a:rPr>
              <a:t> Sr. Gr2</a:t>
            </a:r>
            <a:endParaRPr sz="2800" b="1" dirty="0">
              <a:latin typeface="Calibri"/>
              <a:cs typeface="Calibri"/>
            </a:endParaRPr>
          </a:p>
          <a:p>
            <a:pPr algn="ctr">
              <a:lnSpc>
                <a:spcPct val="100000"/>
              </a:lnSpc>
              <a:spcBef>
                <a:spcPts val="940"/>
              </a:spcBef>
            </a:pPr>
            <a:r>
              <a:rPr lang="en-IN" sz="2400" b="1" spc="-5" dirty="0" smtClean="0">
                <a:solidFill>
                  <a:srgbClr val="00AFEF"/>
                </a:solidFill>
                <a:latin typeface="Calibri"/>
                <a:cs typeface="Calibri"/>
              </a:rPr>
              <a:t>School</a:t>
            </a:r>
            <a:r>
              <a:rPr sz="2400" b="1" spc="-15" dirty="0" smtClean="0">
                <a:solidFill>
                  <a:srgbClr val="00AFEF"/>
                </a:solidFill>
                <a:latin typeface="Calibri"/>
                <a:cs typeface="Calibri"/>
              </a:rPr>
              <a:t> </a:t>
            </a:r>
            <a:r>
              <a:rPr sz="2400" b="1" spc="-5" dirty="0">
                <a:solidFill>
                  <a:srgbClr val="00AFEF"/>
                </a:solidFill>
                <a:latin typeface="Calibri"/>
                <a:cs typeface="Calibri"/>
              </a:rPr>
              <a:t>of</a:t>
            </a:r>
            <a:r>
              <a:rPr sz="2400" b="1" spc="-10" dirty="0">
                <a:solidFill>
                  <a:srgbClr val="00AFEF"/>
                </a:solidFill>
                <a:latin typeface="Calibri"/>
                <a:cs typeface="Calibri"/>
              </a:rPr>
              <a:t> </a:t>
            </a:r>
            <a:r>
              <a:rPr sz="2400" b="1" spc="-5" dirty="0">
                <a:solidFill>
                  <a:srgbClr val="00AFEF"/>
                </a:solidFill>
                <a:latin typeface="Calibri"/>
                <a:cs typeface="Calibri"/>
              </a:rPr>
              <a:t>Electronics</a:t>
            </a:r>
            <a:r>
              <a:rPr sz="2400" b="1" spc="-30" dirty="0">
                <a:solidFill>
                  <a:srgbClr val="00AFEF"/>
                </a:solidFill>
                <a:latin typeface="Calibri"/>
                <a:cs typeface="Calibri"/>
              </a:rPr>
              <a:t> </a:t>
            </a:r>
            <a:r>
              <a:rPr sz="2400" b="1" spc="-5" dirty="0" smtClean="0">
                <a:solidFill>
                  <a:srgbClr val="00AFEF"/>
                </a:solidFill>
                <a:latin typeface="Calibri"/>
                <a:cs typeface="Calibri"/>
              </a:rPr>
              <a:t>Engineering</a:t>
            </a:r>
            <a:endParaRPr sz="2400" b="1" dirty="0">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10</a:t>
            </a:fld>
            <a:endParaRPr dirty="0"/>
          </a:p>
        </p:txBody>
      </p:sp>
      <p:sp>
        <p:nvSpPr>
          <p:cNvPr id="2" name="object 2"/>
          <p:cNvSpPr txBox="1">
            <a:spLocks noGrp="1"/>
          </p:cNvSpPr>
          <p:nvPr>
            <p:ph type="title"/>
          </p:nvPr>
        </p:nvSpPr>
        <p:spPr>
          <a:xfrm>
            <a:off x="2132457" y="282066"/>
            <a:ext cx="7955915" cy="696595"/>
          </a:xfrm>
          <a:prstGeom prst="rect">
            <a:avLst/>
          </a:prstGeom>
        </p:spPr>
        <p:txBody>
          <a:bodyPr vert="horz" wrap="square" lIns="0" tIns="12700" rIns="0" bIns="0" rtlCol="0">
            <a:spAutoFit/>
          </a:bodyPr>
          <a:lstStyle/>
          <a:p>
            <a:pPr marL="12700">
              <a:lnSpc>
                <a:spcPct val="100000"/>
              </a:lnSpc>
              <a:spcBef>
                <a:spcPts val="100"/>
              </a:spcBef>
            </a:pPr>
            <a:r>
              <a:rPr spc="-210" dirty="0"/>
              <a:t>W</a:t>
            </a:r>
            <a:r>
              <a:rPr spc="-300" dirty="0"/>
              <a:t>h</a:t>
            </a:r>
            <a:r>
              <a:rPr spc="-220" dirty="0"/>
              <a:t>y</a:t>
            </a:r>
            <a:r>
              <a:rPr spc="-210" dirty="0"/>
              <a:t>/</a:t>
            </a:r>
            <a:r>
              <a:rPr spc="-215" dirty="0"/>
              <a:t>h</a:t>
            </a:r>
            <a:r>
              <a:rPr spc="-225" dirty="0"/>
              <a:t>o</a:t>
            </a:r>
            <a:r>
              <a:rPr dirty="0"/>
              <a:t>w</a:t>
            </a:r>
            <a:r>
              <a:rPr spc="-415" dirty="0"/>
              <a:t> </a:t>
            </a:r>
            <a:r>
              <a:rPr spc="-254" dirty="0"/>
              <a:t>w</a:t>
            </a:r>
            <a:r>
              <a:rPr dirty="0"/>
              <a:t>e</a:t>
            </a:r>
            <a:r>
              <a:rPr spc="-405" dirty="0"/>
              <a:t> </a:t>
            </a:r>
            <a:r>
              <a:rPr spc="-220" dirty="0"/>
              <a:t>c</a:t>
            </a:r>
            <a:r>
              <a:rPr spc="-215" dirty="0"/>
              <a:t>h</a:t>
            </a:r>
            <a:r>
              <a:rPr spc="-210" dirty="0"/>
              <a:t>oo</a:t>
            </a:r>
            <a:r>
              <a:rPr spc="-215" dirty="0"/>
              <a:t>s</a:t>
            </a:r>
            <a:r>
              <a:rPr dirty="0"/>
              <a:t>e</a:t>
            </a:r>
            <a:r>
              <a:rPr spc="-400" dirty="0"/>
              <a:t> </a:t>
            </a:r>
            <a:r>
              <a:rPr dirty="0"/>
              <a:t>a</a:t>
            </a:r>
            <a:r>
              <a:rPr spc="-415" dirty="0"/>
              <a:t> </a:t>
            </a:r>
            <a:r>
              <a:rPr spc="-215" dirty="0"/>
              <a:t>M</a:t>
            </a:r>
            <a:r>
              <a:rPr spc="-220" dirty="0"/>
              <a:t>ic</a:t>
            </a:r>
            <a:r>
              <a:rPr spc="-290" dirty="0"/>
              <a:t>r</a:t>
            </a:r>
            <a:r>
              <a:rPr spc="-210" dirty="0"/>
              <a:t>o</a:t>
            </a:r>
            <a:r>
              <a:rPr spc="-254" dirty="0"/>
              <a:t>c</a:t>
            </a:r>
            <a:r>
              <a:rPr spc="-210" dirty="0"/>
              <a:t>o</a:t>
            </a:r>
            <a:r>
              <a:rPr spc="-250" dirty="0"/>
              <a:t>n</a:t>
            </a:r>
            <a:r>
              <a:rPr spc="-220" dirty="0"/>
              <a:t>t</a:t>
            </a:r>
            <a:r>
              <a:rPr spc="-290" dirty="0"/>
              <a:t>r</a:t>
            </a:r>
            <a:r>
              <a:rPr spc="-200" dirty="0"/>
              <a:t>o</a:t>
            </a:r>
            <a:r>
              <a:rPr spc="-204" dirty="0"/>
              <a:t>l</a:t>
            </a:r>
            <a:r>
              <a:rPr spc="-220" dirty="0"/>
              <a:t>l</a:t>
            </a:r>
            <a:r>
              <a:rPr spc="-210" dirty="0"/>
              <a:t>e</a:t>
            </a:r>
            <a:r>
              <a:rPr dirty="0"/>
              <a:t>r</a:t>
            </a:r>
          </a:p>
        </p:txBody>
      </p:sp>
      <p:sp>
        <p:nvSpPr>
          <p:cNvPr id="3" name="object 3"/>
          <p:cNvSpPr txBox="1"/>
          <p:nvPr/>
        </p:nvSpPr>
        <p:spPr>
          <a:xfrm>
            <a:off x="282041" y="1032763"/>
            <a:ext cx="11836400" cy="3684904"/>
          </a:xfrm>
          <a:prstGeom prst="rect">
            <a:avLst/>
          </a:prstGeom>
        </p:spPr>
        <p:txBody>
          <a:bodyPr vert="horz" wrap="square" lIns="0" tIns="13335" rIns="0" bIns="0" rtlCol="0">
            <a:spAutoFit/>
          </a:bodyPr>
          <a:lstStyle/>
          <a:p>
            <a:pPr marL="60960">
              <a:lnSpc>
                <a:spcPct val="100000"/>
              </a:lnSpc>
              <a:spcBef>
                <a:spcPts val="105"/>
              </a:spcBef>
            </a:pPr>
            <a:r>
              <a:rPr sz="3200" b="1" spc="-10" dirty="0">
                <a:solidFill>
                  <a:srgbClr val="1F3863"/>
                </a:solidFill>
                <a:latin typeface="Calibri"/>
                <a:cs typeface="Calibri"/>
              </a:rPr>
              <a:t>Three</a:t>
            </a:r>
            <a:r>
              <a:rPr sz="3200" b="1" dirty="0">
                <a:solidFill>
                  <a:srgbClr val="1F3863"/>
                </a:solidFill>
                <a:latin typeface="Calibri"/>
                <a:cs typeface="Calibri"/>
              </a:rPr>
              <a:t> </a:t>
            </a:r>
            <a:r>
              <a:rPr sz="3200" b="1" spc="-10" dirty="0">
                <a:solidFill>
                  <a:srgbClr val="1F3863"/>
                </a:solidFill>
                <a:latin typeface="Calibri"/>
                <a:cs typeface="Calibri"/>
              </a:rPr>
              <a:t>criteria </a:t>
            </a:r>
            <a:r>
              <a:rPr sz="3200" b="1" dirty="0">
                <a:solidFill>
                  <a:srgbClr val="1F3863"/>
                </a:solidFill>
                <a:latin typeface="Calibri"/>
                <a:cs typeface="Calibri"/>
              </a:rPr>
              <a:t>in</a:t>
            </a:r>
            <a:r>
              <a:rPr sz="3200" b="1" spc="-5" dirty="0">
                <a:solidFill>
                  <a:srgbClr val="1F3863"/>
                </a:solidFill>
                <a:latin typeface="Calibri"/>
                <a:cs typeface="Calibri"/>
              </a:rPr>
              <a:t> Choosing</a:t>
            </a:r>
            <a:r>
              <a:rPr sz="3200" b="1" spc="-20" dirty="0">
                <a:solidFill>
                  <a:srgbClr val="1F3863"/>
                </a:solidFill>
                <a:latin typeface="Calibri"/>
                <a:cs typeface="Calibri"/>
              </a:rPr>
              <a:t> </a:t>
            </a:r>
            <a:r>
              <a:rPr sz="3200" b="1" dirty="0">
                <a:solidFill>
                  <a:srgbClr val="1F3863"/>
                </a:solidFill>
                <a:latin typeface="Calibri"/>
                <a:cs typeface="Calibri"/>
              </a:rPr>
              <a:t>a </a:t>
            </a:r>
            <a:r>
              <a:rPr sz="3200" b="1" spc="-10" dirty="0">
                <a:solidFill>
                  <a:srgbClr val="1F3863"/>
                </a:solidFill>
                <a:latin typeface="Calibri"/>
                <a:cs typeface="Calibri"/>
              </a:rPr>
              <a:t>Microcontroller:</a:t>
            </a:r>
            <a:endParaRPr sz="3200">
              <a:latin typeface="Calibri"/>
              <a:cs typeface="Calibri"/>
            </a:endParaRPr>
          </a:p>
          <a:p>
            <a:pPr marL="490855" indent="-478790">
              <a:lnSpc>
                <a:spcPct val="100000"/>
              </a:lnSpc>
              <a:buSzPct val="110344"/>
              <a:buAutoNum type="arabicPeriod"/>
              <a:tabLst>
                <a:tab pos="490855" algn="l"/>
                <a:tab pos="491490" algn="l"/>
              </a:tabLst>
            </a:pPr>
            <a:r>
              <a:rPr sz="2900" spc="10" dirty="0">
                <a:latin typeface="Calibri"/>
                <a:cs typeface="Calibri"/>
              </a:rPr>
              <a:t>Meeting</a:t>
            </a:r>
            <a:r>
              <a:rPr sz="2900" spc="35" dirty="0">
                <a:latin typeface="Calibri"/>
                <a:cs typeface="Calibri"/>
              </a:rPr>
              <a:t> </a:t>
            </a:r>
            <a:r>
              <a:rPr sz="2900" spc="10" dirty="0">
                <a:latin typeface="Calibri"/>
                <a:cs typeface="Calibri"/>
              </a:rPr>
              <a:t>the</a:t>
            </a:r>
            <a:r>
              <a:rPr sz="2900" spc="15" dirty="0">
                <a:latin typeface="Calibri"/>
                <a:cs typeface="Calibri"/>
              </a:rPr>
              <a:t> </a:t>
            </a:r>
            <a:r>
              <a:rPr sz="2900" spc="5" dirty="0">
                <a:latin typeface="Calibri"/>
                <a:cs typeface="Calibri"/>
              </a:rPr>
              <a:t>computing</a:t>
            </a:r>
            <a:r>
              <a:rPr sz="2900" spc="35" dirty="0">
                <a:latin typeface="Calibri"/>
                <a:cs typeface="Calibri"/>
              </a:rPr>
              <a:t> </a:t>
            </a:r>
            <a:r>
              <a:rPr sz="2900" spc="5" dirty="0">
                <a:latin typeface="Calibri"/>
                <a:cs typeface="Calibri"/>
              </a:rPr>
              <a:t>needs</a:t>
            </a:r>
            <a:r>
              <a:rPr sz="2900" spc="30" dirty="0">
                <a:latin typeface="Calibri"/>
                <a:cs typeface="Calibri"/>
              </a:rPr>
              <a:t> </a:t>
            </a:r>
            <a:r>
              <a:rPr sz="2900" spc="10" dirty="0">
                <a:latin typeface="Calibri"/>
                <a:cs typeface="Calibri"/>
              </a:rPr>
              <a:t>of</a:t>
            </a:r>
            <a:r>
              <a:rPr sz="2900" spc="20" dirty="0">
                <a:latin typeface="Calibri"/>
                <a:cs typeface="Calibri"/>
              </a:rPr>
              <a:t> </a:t>
            </a:r>
            <a:r>
              <a:rPr sz="2900" spc="10" dirty="0">
                <a:latin typeface="Calibri"/>
                <a:cs typeface="Calibri"/>
              </a:rPr>
              <a:t>the</a:t>
            </a:r>
            <a:r>
              <a:rPr sz="2900" spc="25" dirty="0">
                <a:latin typeface="Calibri"/>
                <a:cs typeface="Calibri"/>
              </a:rPr>
              <a:t> </a:t>
            </a:r>
            <a:r>
              <a:rPr sz="2900" dirty="0">
                <a:latin typeface="Calibri"/>
                <a:cs typeface="Calibri"/>
              </a:rPr>
              <a:t>task</a:t>
            </a:r>
            <a:r>
              <a:rPr sz="2900" spc="25" dirty="0">
                <a:latin typeface="Calibri"/>
                <a:cs typeface="Calibri"/>
              </a:rPr>
              <a:t> </a:t>
            </a:r>
            <a:r>
              <a:rPr sz="2900" spc="-5" dirty="0">
                <a:latin typeface="Calibri"/>
                <a:cs typeface="Calibri"/>
              </a:rPr>
              <a:t>efficiently</a:t>
            </a:r>
            <a:r>
              <a:rPr sz="2900" spc="65" dirty="0">
                <a:latin typeface="Calibri"/>
                <a:cs typeface="Calibri"/>
              </a:rPr>
              <a:t> </a:t>
            </a:r>
            <a:r>
              <a:rPr sz="2900" spc="10" dirty="0">
                <a:latin typeface="Calibri"/>
                <a:cs typeface="Calibri"/>
              </a:rPr>
              <a:t>and </a:t>
            </a:r>
            <a:r>
              <a:rPr sz="2900" spc="-5" dirty="0">
                <a:latin typeface="Calibri"/>
                <a:cs typeface="Calibri"/>
              </a:rPr>
              <a:t>cost</a:t>
            </a:r>
            <a:r>
              <a:rPr sz="2900" spc="30" dirty="0">
                <a:latin typeface="Calibri"/>
                <a:cs typeface="Calibri"/>
              </a:rPr>
              <a:t> </a:t>
            </a:r>
            <a:r>
              <a:rPr sz="2900" spc="-25" dirty="0">
                <a:latin typeface="Calibri"/>
                <a:cs typeface="Calibri"/>
              </a:rPr>
              <a:t>effectively.</a:t>
            </a:r>
            <a:endParaRPr sz="2900">
              <a:latin typeface="Calibri"/>
              <a:cs typeface="Calibri"/>
            </a:endParaRPr>
          </a:p>
          <a:p>
            <a:pPr marL="469900" marR="5080" lvl="1">
              <a:lnSpc>
                <a:spcPct val="101099"/>
              </a:lnSpc>
              <a:spcBef>
                <a:spcPts val="5"/>
              </a:spcBef>
              <a:buSzPct val="96551"/>
              <a:buFont typeface="Arial MT"/>
              <a:buChar char="•"/>
              <a:tabLst>
                <a:tab pos="601345" algn="l"/>
              </a:tabLst>
            </a:pPr>
            <a:r>
              <a:rPr sz="2900" spc="5" dirty="0">
                <a:latin typeface="Calibri"/>
                <a:cs typeface="Calibri"/>
              </a:rPr>
              <a:t>speed,</a:t>
            </a:r>
            <a:r>
              <a:rPr sz="2900" spc="40" dirty="0">
                <a:latin typeface="Calibri"/>
                <a:cs typeface="Calibri"/>
              </a:rPr>
              <a:t> </a:t>
            </a:r>
            <a:r>
              <a:rPr sz="2900" spc="15" dirty="0">
                <a:latin typeface="Calibri"/>
                <a:cs typeface="Calibri"/>
              </a:rPr>
              <a:t>the</a:t>
            </a:r>
            <a:r>
              <a:rPr sz="2900" spc="25" dirty="0">
                <a:latin typeface="Calibri"/>
                <a:cs typeface="Calibri"/>
              </a:rPr>
              <a:t> </a:t>
            </a:r>
            <a:r>
              <a:rPr sz="2900" spc="10" dirty="0">
                <a:latin typeface="Calibri"/>
                <a:cs typeface="Calibri"/>
              </a:rPr>
              <a:t>amount</a:t>
            </a:r>
            <a:r>
              <a:rPr sz="2900" spc="55" dirty="0">
                <a:latin typeface="Calibri"/>
                <a:cs typeface="Calibri"/>
              </a:rPr>
              <a:t> </a:t>
            </a:r>
            <a:r>
              <a:rPr sz="2900" spc="10" dirty="0">
                <a:latin typeface="Calibri"/>
                <a:cs typeface="Calibri"/>
              </a:rPr>
              <a:t>of</a:t>
            </a:r>
            <a:r>
              <a:rPr sz="2900" spc="30" dirty="0">
                <a:latin typeface="Calibri"/>
                <a:cs typeface="Calibri"/>
              </a:rPr>
              <a:t> </a:t>
            </a:r>
            <a:r>
              <a:rPr sz="2900" spc="5" dirty="0">
                <a:latin typeface="Calibri"/>
                <a:cs typeface="Calibri"/>
              </a:rPr>
              <a:t>ROM</a:t>
            </a:r>
            <a:r>
              <a:rPr sz="2900" spc="40" dirty="0">
                <a:latin typeface="Calibri"/>
                <a:cs typeface="Calibri"/>
              </a:rPr>
              <a:t> </a:t>
            </a:r>
            <a:r>
              <a:rPr sz="2900" spc="15" dirty="0">
                <a:latin typeface="Calibri"/>
                <a:cs typeface="Calibri"/>
              </a:rPr>
              <a:t>and</a:t>
            </a:r>
            <a:r>
              <a:rPr sz="2900" spc="30" dirty="0">
                <a:latin typeface="Calibri"/>
                <a:cs typeface="Calibri"/>
              </a:rPr>
              <a:t> </a:t>
            </a:r>
            <a:r>
              <a:rPr sz="2900" spc="15" dirty="0">
                <a:latin typeface="Calibri"/>
                <a:cs typeface="Calibri"/>
              </a:rPr>
              <a:t>RAM,</a:t>
            </a:r>
            <a:r>
              <a:rPr sz="2900" spc="35" dirty="0">
                <a:latin typeface="Calibri"/>
                <a:cs typeface="Calibri"/>
              </a:rPr>
              <a:t> </a:t>
            </a:r>
            <a:r>
              <a:rPr sz="2900" spc="15" dirty="0">
                <a:latin typeface="Calibri"/>
                <a:cs typeface="Calibri"/>
              </a:rPr>
              <a:t>the</a:t>
            </a:r>
            <a:r>
              <a:rPr sz="2900" spc="35" dirty="0">
                <a:latin typeface="Calibri"/>
                <a:cs typeface="Calibri"/>
              </a:rPr>
              <a:t> </a:t>
            </a:r>
            <a:r>
              <a:rPr sz="2900" spc="10" dirty="0">
                <a:latin typeface="Calibri"/>
                <a:cs typeface="Calibri"/>
              </a:rPr>
              <a:t>number</a:t>
            </a:r>
            <a:r>
              <a:rPr sz="2900" spc="40" dirty="0">
                <a:latin typeface="Calibri"/>
                <a:cs typeface="Calibri"/>
              </a:rPr>
              <a:t> </a:t>
            </a:r>
            <a:r>
              <a:rPr sz="2900" spc="15" dirty="0">
                <a:latin typeface="Calibri"/>
                <a:cs typeface="Calibri"/>
              </a:rPr>
              <a:t>of</a:t>
            </a:r>
            <a:r>
              <a:rPr sz="2900" spc="35" dirty="0">
                <a:latin typeface="Calibri"/>
                <a:cs typeface="Calibri"/>
              </a:rPr>
              <a:t> </a:t>
            </a:r>
            <a:r>
              <a:rPr sz="2900" spc="10" dirty="0">
                <a:latin typeface="Calibri"/>
                <a:cs typeface="Calibri"/>
              </a:rPr>
              <a:t>I/O</a:t>
            </a:r>
            <a:r>
              <a:rPr sz="2900" spc="40" dirty="0">
                <a:latin typeface="Calibri"/>
                <a:cs typeface="Calibri"/>
              </a:rPr>
              <a:t> </a:t>
            </a:r>
            <a:r>
              <a:rPr sz="2900" spc="10" dirty="0">
                <a:latin typeface="Calibri"/>
                <a:cs typeface="Calibri"/>
              </a:rPr>
              <a:t>ports</a:t>
            </a:r>
            <a:r>
              <a:rPr sz="2900" spc="30" dirty="0">
                <a:latin typeface="Calibri"/>
                <a:cs typeface="Calibri"/>
              </a:rPr>
              <a:t> </a:t>
            </a:r>
            <a:r>
              <a:rPr sz="2900" spc="15" dirty="0">
                <a:latin typeface="Calibri"/>
                <a:cs typeface="Calibri"/>
              </a:rPr>
              <a:t>and</a:t>
            </a:r>
            <a:r>
              <a:rPr sz="2900" spc="35" dirty="0">
                <a:latin typeface="Calibri"/>
                <a:cs typeface="Calibri"/>
              </a:rPr>
              <a:t> </a:t>
            </a:r>
            <a:r>
              <a:rPr sz="2900" dirty="0">
                <a:latin typeface="Calibri"/>
                <a:cs typeface="Calibri"/>
              </a:rPr>
              <a:t>timers, </a:t>
            </a:r>
            <a:r>
              <a:rPr sz="2900" spc="-640" dirty="0">
                <a:latin typeface="Calibri"/>
                <a:cs typeface="Calibri"/>
              </a:rPr>
              <a:t> </a:t>
            </a:r>
            <a:r>
              <a:rPr sz="2900" spc="-10" dirty="0">
                <a:latin typeface="Calibri"/>
                <a:cs typeface="Calibri"/>
              </a:rPr>
              <a:t>size,</a:t>
            </a:r>
            <a:r>
              <a:rPr sz="2900" spc="35" dirty="0">
                <a:latin typeface="Calibri"/>
                <a:cs typeface="Calibri"/>
              </a:rPr>
              <a:t> </a:t>
            </a:r>
            <a:r>
              <a:rPr sz="2900" spc="5" dirty="0">
                <a:latin typeface="Calibri"/>
                <a:cs typeface="Calibri"/>
              </a:rPr>
              <a:t>packaging,</a:t>
            </a:r>
            <a:r>
              <a:rPr sz="2900" spc="15" dirty="0">
                <a:latin typeface="Calibri"/>
                <a:cs typeface="Calibri"/>
              </a:rPr>
              <a:t> </a:t>
            </a:r>
            <a:r>
              <a:rPr sz="2900" dirty="0">
                <a:latin typeface="Calibri"/>
                <a:cs typeface="Calibri"/>
              </a:rPr>
              <a:t>power</a:t>
            </a:r>
            <a:r>
              <a:rPr sz="2900" spc="35" dirty="0">
                <a:latin typeface="Calibri"/>
                <a:cs typeface="Calibri"/>
              </a:rPr>
              <a:t> </a:t>
            </a:r>
            <a:r>
              <a:rPr sz="2900" spc="5" dirty="0">
                <a:latin typeface="Calibri"/>
                <a:cs typeface="Calibri"/>
              </a:rPr>
              <a:t>consumption.</a:t>
            </a:r>
            <a:endParaRPr sz="2900">
              <a:latin typeface="Calibri"/>
              <a:cs typeface="Calibri"/>
            </a:endParaRPr>
          </a:p>
          <a:p>
            <a:pPr marL="600710" lvl="1" indent="-131445">
              <a:lnSpc>
                <a:spcPct val="100000"/>
              </a:lnSpc>
              <a:spcBef>
                <a:spcPts val="40"/>
              </a:spcBef>
              <a:buSzPct val="96551"/>
              <a:buFont typeface="Arial MT"/>
              <a:buChar char="•"/>
              <a:tabLst>
                <a:tab pos="601345" algn="l"/>
              </a:tabLst>
            </a:pPr>
            <a:r>
              <a:rPr sz="2900" spc="-5" dirty="0">
                <a:latin typeface="Calibri"/>
                <a:cs typeface="Calibri"/>
              </a:rPr>
              <a:t>easy</a:t>
            </a:r>
            <a:r>
              <a:rPr sz="2900" dirty="0">
                <a:latin typeface="Calibri"/>
                <a:cs typeface="Calibri"/>
              </a:rPr>
              <a:t> </a:t>
            </a:r>
            <a:r>
              <a:rPr sz="2900" spc="-5" dirty="0">
                <a:latin typeface="Calibri"/>
                <a:cs typeface="Calibri"/>
              </a:rPr>
              <a:t>to</a:t>
            </a:r>
            <a:r>
              <a:rPr sz="2900" spc="-10" dirty="0">
                <a:latin typeface="Calibri"/>
                <a:cs typeface="Calibri"/>
              </a:rPr>
              <a:t> </a:t>
            </a:r>
            <a:r>
              <a:rPr sz="2900" dirty="0">
                <a:latin typeface="Calibri"/>
                <a:cs typeface="Calibri"/>
              </a:rPr>
              <a:t>upgrade.</a:t>
            </a:r>
            <a:endParaRPr sz="2900">
              <a:latin typeface="Calibri"/>
              <a:cs typeface="Calibri"/>
            </a:endParaRPr>
          </a:p>
          <a:p>
            <a:pPr marL="600710" lvl="1" indent="-131445">
              <a:lnSpc>
                <a:spcPct val="100000"/>
              </a:lnSpc>
              <a:spcBef>
                <a:spcPts val="45"/>
              </a:spcBef>
              <a:buSzPct val="96551"/>
              <a:buFont typeface="Arial MT"/>
              <a:buChar char="•"/>
              <a:tabLst>
                <a:tab pos="601345" algn="l"/>
              </a:tabLst>
            </a:pPr>
            <a:r>
              <a:rPr sz="2900" spc="-10" dirty="0">
                <a:latin typeface="Calibri"/>
                <a:cs typeface="Calibri"/>
              </a:rPr>
              <a:t>cost</a:t>
            </a:r>
            <a:r>
              <a:rPr sz="2900" spc="15" dirty="0">
                <a:latin typeface="Calibri"/>
                <a:cs typeface="Calibri"/>
              </a:rPr>
              <a:t> </a:t>
            </a:r>
            <a:r>
              <a:rPr sz="2900" spc="5" dirty="0">
                <a:latin typeface="Calibri"/>
                <a:cs typeface="Calibri"/>
              </a:rPr>
              <a:t>per</a:t>
            </a:r>
            <a:r>
              <a:rPr sz="2900" dirty="0">
                <a:latin typeface="Calibri"/>
                <a:cs typeface="Calibri"/>
              </a:rPr>
              <a:t> </a:t>
            </a:r>
            <a:r>
              <a:rPr sz="2900" spc="5" dirty="0">
                <a:latin typeface="Calibri"/>
                <a:cs typeface="Calibri"/>
              </a:rPr>
              <a:t>unit.</a:t>
            </a:r>
            <a:endParaRPr sz="2900">
              <a:latin typeface="Calibri"/>
              <a:cs typeface="Calibri"/>
            </a:endParaRPr>
          </a:p>
          <a:p>
            <a:pPr marL="600710" lvl="1" indent="-131445">
              <a:lnSpc>
                <a:spcPct val="100000"/>
              </a:lnSpc>
              <a:spcBef>
                <a:spcPts val="40"/>
              </a:spcBef>
              <a:buSzPct val="96551"/>
              <a:buFont typeface="Arial MT"/>
              <a:buChar char="•"/>
              <a:tabLst>
                <a:tab pos="601345" algn="l"/>
              </a:tabLst>
            </a:pPr>
            <a:r>
              <a:rPr sz="2900" spc="10" dirty="0">
                <a:latin typeface="Calibri"/>
                <a:cs typeface="Calibri"/>
              </a:rPr>
              <a:t>Noise</a:t>
            </a:r>
            <a:r>
              <a:rPr sz="2900" spc="-10" dirty="0">
                <a:latin typeface="Calibri"/>
                <a:cs typeface="Calibri"/>
              </a:rPr>
              <a:t> </a:t>
            </a:r>
            <a:r>
              <a:rPr sz="2900" spc="10" dirty="0">
                <a:latin typeface="Calibri"/>
                <a:cs typeface="Calibri"/>
              </a:rPr>
              <a:t>of</a:t>
            </a:r>
            <a:r>
              <a:rPr sz="2900" spc="-15" dirty="0">
                <a:latin typeface="Calibri"/>
                <a:cs typeface="Calibri"/>
              </a:rPr>
              <a:t> </a:t>
            </a:r>
            <a:r>
              <a:rPr sz="2900" dirty="0">
                <a:latin typeface="Calibri"/>
                <a:cs typeface="Calibri"/>
              </a:rPr>
              <a:t>environment.</a:t>
            </a:r>
            <a:endParaRPr sz="2900">
              <a:latin typeface="Calibri"/>
              <a:cs typeface="Calibri"/>
            </a:endParaRPr>
          </a:p>
          <a:p>
            <a:pPr marL="463550" indent="-451484">
              <a:lnSpc>
                <a:spcPct val="100000"/>
              </a:lnSpc>
              <a:spcBef>
                <a:spcPts val="35"/>
              </a:spcBef>
              <a:buAutoNum type="arabicPeriod"/>
              <a:tabLst>
                <a:tab pos="463550" algn="l"/>
                <a:tab pos="464184" algn="l"/>
              </a:tabLst>
            </a:pPr>
            <a:r>
              <a:rPr sz="2900" dirty="0">
                <a:latin typeface="Calibri"/>
                <a:cs typeface="Calibri"/>
              </a:rPr>
              <a:t>Availability</a:t>
            </a:r>
            <a:r>
              <a:rPr sz="2900" spc="30" dirty="0">
                <a:latin typeface="Calibri"/>
                <a:cs typeface="Calibri"/>
              </a:rPr>
              <a:t> </a:t>
            </a:r>
            <a:r>
              <a:rPr sz="2900" spc="10" dirty="0">
                <a:latin typeface="Calibri"/>
                <a:cs typeface="Calibri"/>
              </a:rPr>
              <a:t>of </a:t>
            </a:r>
            <a:r>
              <a:rPr sz="2900" spc="-5" dirty="0">
                <a:latin typeface="Calibri"/>
                <a:cs typeface="Calibri"/>
              </a:rPr>
              <a:t>software</a:t>
            </a:r>
            <a:r>
              <a:rPr sz="2900" spc="35" dirty="0">
                <a:latin typeface="Calibri"/>
                <a:cs typeface="Calibri"/>
              </a:rPr>
              <a:t> </a:t>
            </a:r>
            <a:r>
              <a:rPr sz="2900" spc="5" dirty="0">
                <a:latin typeface="Calibri"/>
                <a:cs typeface="Calibri"/>
              </a:rPr>
              <a:t>development</a:t>
            </a:r>
            <a:r>
              <a:rPr sz="2900" spc="40" dirty="0">
                <a:latin typeface="Calibri"/>
                <a:cs typeface="Calibri"/>
              </a:rPr>
              <a:t> </a:t>
            </a:r>
            <a:r>
              <a:rPr sz="2900" spc="5" dirty="0">
                <a:latin typeface="Calibri"/>
                <a:cs typeface="Calibri"/>
              </a:rPr>
              <a:t>tools</a:t>
            </a:r>
            <a:endParaRPr sz="2900">
              <a:latin typeface="Calibri"/>
              <a:cs typeface="Calibri"/>
            </a:endParaRPr>
          </a:p>
        </p:txBody>
      </p:sp>
      <p:sp>
        <p:nvSpPr>
          <p:cNvPr id="4" name="object 4"/>
          <p:cNvSpPr txBox="1"/>
          <p:nvPr/>
        </p:nvSpPr>
        <p:spPr>
          <a:xfrm>
            <a:off x="10736326" y="4693742"/>
            <a:ext cx="1384935" cy="472440"/>
          </a:xfrm>
          <a:prstGeom prst="rect">
            <a:avLst/>
          </a:prstGeom>
        </p:spPr>
        <p:txBody>
          <a:bodyPr vert="horz" wrap="square" lIns="0" tIns="16510" rIns="0" bIns="0" rtlCol="0">
            <a:spAutoFit/>
          </a:bodyPr>
          <a:lstStyle/>
          <a:p>
            <a:pPr marL="12700">
              <a:lnSpc>
                <a:spcPct val="100000"/>
              </a:lnSpc>
              <a:spcBef>
                <a:spcPts val="130"/>
              </a:spcBef>
            </a:pPr>
            <a:r>
              <a:rPr sz="2900" spc="-15" dirty="0">
                <a:latin typeface="Calibri"/>
                <a:cs typeface="Calibri"/>
              </a:rPr>
              <a:t>t</a:t>
            </a:r>
            <a:r>
              <a:rPr sz="2900" spc="10" dirty="0">
                <a:latin typeface="Calibri"/>
                <a:cs typeface="Calibri"/>
              </a:rPr>
              <a:t>echni</a:t>
            </a:r>
            <a:r>
              <a:rPr sz="2900" spc="-25" dirty="0">
                <a:latin typeface="Calibri"/>
                <a:cs typeface="Calibri"/>
              </a:rPr>
              <a:t>c</a:t>
            </a:r>
            <a:r>
              <a:rPr sz="2900" spc="10" dirty="0">
                <a:latin typeface="Calibri"/>
                <a:cs typeface="Calibri"/>
              </a:rPr>
              <a:t>al</a:t>
            </a:r>
            <a:endParaRPr sz="2900">
              <a:latin typeface="Calibri"/>
              <a:cs typeface="Calibri"/>
            </a:endParaRPr>
          </a:p>
        </p:txBody>
      </p:sp>
      <p:sp>
        <p:nvSpPr>
          <p:cNvPr id="5" name="object 5"/>
          <p:cNvSpPr txBox="1"/>
          <p:nvPr/>
        </p:nvSpPr>
        <p:spPr>
          <a:xfrm>
            <a:off x="282041" y="4693742"/>
            <a:ext cx="10193655" cy="1365885"/>
          </a:xfrm>
          <a:prstGeom prst="rect">
            <a:avLst/>
          </a:prstGeom>
        </p:spPr>
        <p:txBody>
          <a:bodyPr vert="horz" wrap="square" lIns="0" tIns="11430" rIns="0" bIns="0" rtlCol="0">
            <a:spAutoFit/>
          </a:bodyPr>
          <a:lstStyle/>
          <a:p>
            <a:pPr marL="469900" marR="5080">
              <a:lnSpc>
                <a:spcPct val="101099"/>
              </a:lnSpc>
              <a:spcBef>
                <a:spcPts val="90"/>
              </a:spcBef>
              <a:buSzPct val="96551"/>
              <a:buFont typeface="Arial MT"/>
              <a:buChar char="•"/>
              <a:tabLst>
                <a:tab pos="601345" algn="l"/>
                <a:tab pos="2664460" algn="l"/>
                <a:tab pos="4620260" algn="l"/>
                <a:tab pos="5104765" algn="l"/>
                <a:tab pos="6953250" algn="l"/>
                <a:tab pos="8688070" algn="l"/>
              </a:tabLst>
            </a:pPr>
            <a:r>
              <a:rPr sz="2900" spc="15" dirty="0">
                <a:latin typeface="Calibri"/>
                <a:cs typeface="Calibri"/>
              </a:rPr>
              <a:t>assem</a:t>
            </a:r>
            <a:r>
              <a:rPr sz="2900" dirty="0">
                <a:latin typeface="Calibri"/>
                <a:cs typeface="Calibri"/>
              </a:rPr>
              <a:t>b</a:t>
            </a:r>
            <a:r>
              <a:rPr sz="2900" spc="10" dirty="0">
                <a:latin typeface="Calibri"/>
                <a:cs typeface="Calibri"/>
              </a:rPr>
              <a:t>l</a:t>
            </a:r>
            <a:r>
              <a:rPr sz="2900" spc="15" dirty="0">
                <a:latin typeface="Calibri"/>
                <a:cs typeface="Calibri"/>
              </a:rPr>
              <a:t>e</a:t>
            </a:r>
            <a:r>
              <a:rPr sz="2900" spc="-40" dirty="0">
                <a:latin typeface="Calibri"/>
                <a:cs typeface="Calibri"/>
              </a:rPr>
              <a:t>r</a:t>
            </a:r>
            <a:r>
              <a:rPr sz="2900" spc="5" dirty="0">
                <a:latin typeface="Calibri"/>
                <a:cs typeface="Calibri"/>
              </a:rPr>
              <a:t>s,</a:t>
            </a:r>
            <a:r>
              <a:rPr sz="2900" dirty="0">
                <a:latin typeface="Calibri"/>
                <a:cs typeface="Calibri"/>
              </a:rPr>
              <a:t>	</a:t>
            </a:r>
            <a:r>
              <a:rPr sz="2900" spc="15" dirty="0">
                <a:latin typeface="Calibri"/>
                <a:cs typeface="Calibri"/>
              </a:rPr>
              <a:t>de</a:t>
            </a:r>
            <a:r>
              <a:rPr sz="2900" spc="5" dirty="0">
                <a:latin typeface="Calibri"/>
                <a:cs typeface="Calibri"/>
              </a:rPr>
              <a:t>b</a:t>
            </a:r>
            <a:r>
              <a:rPr sz="2900" spc="10" dirty="0">
                <a:latin typeface="Calibri"/>
                <a:cs typeface="Calibri"/>
              </a:rPr>
              <a:t>u</a:t>
            </a:r>
            <a:r>
              <a:rPr sz="2900" spc="35" dirty="0">
                <a:latin typeface="Calibri"/>
                <a:cs typeface="Calibri"/>
              </a:rPr>
              <a:t>g</a:t>
            </a:r>
            <a:r>
              <a:rPr sz="2900" spc="-15" dirty="0">
                <a:latin typeface="Calibri"/>
                <a:cs typeface="Calibri"/>
              </a:rPr>
              <a:t>g</a:t>
            </a:r>
            <a:r>
              <a:rPr sz="2900" spc="15" dirty="0">
                <a:latin typeface="Calibri"/>
                <a:cs typeface="Calibri"/>
              </a:rPr>
              <a:t>e</a:t>
            </a:r>
            <a:r>
              <a:rPr sz="2900" spc="-50" dirty="0">
                <a:latin typeface="Calibri"/>
                <a:cs typeface="Calibri"/>
              </a:rPr>
              <a:t>r</a:t>
            </a:r>
            <a:r>
              <a:rPr sz="2900" spc="5" dirty="0">
                <a:latin typeface="Calibri"/>
                <a:cs typeface="Calibri"/>
              </a:rPr>
              <a:t>s,</a:t>
            </a:r>
            <a:r>
              <a:rPr sz="2900" dirty="0">
                <a:latin typeface="Calibri"/>
                <a:cs typeface="Calibri"/>
              </a:rPr>
              <a:t>	</a:t>
            </a:r>
            <a:r>
              <a:rPr sz="2900" spc="15" dirty="0">
                <a:latin typeface="Calibri"/>
                <a:cs typeface="Calibri"/>
              </a:rPr>
              <a:t>C</a:t>
            </a:r>
            <a:r>
              <a:rPr sz="2900" dirty="0">
                <a:latin typeface="Calibri"/>
                <a:cs typeface="Calibri"/>
              </a:rPr>
              <a:t>	</a:t>
            </a:r>
            <a:r>
              <a:rPr sz="2900" spc="-20" dirty="0">
                <a:latin typeface="Calibri"/>
                <a:cs typeface="Calibri"/>
              </a:rPr>
              <a:t>c</a:t>
            </a:r>
            <a:r>
              <a:rPr sz="2900" spc="5" dirty="0">
                <a:latin typeface="Calibri"/>
                <a:cs typeface="Calibri"/>
              </a:rPr>
              <a:t>ompile</a:t>
            </a:r>
            <a:r>
              <a:rPr sz="2900" spc="-30" dirty="0">
                <a:latin typeface="Calibri"/>
                <a:cs typeface="Calibri"/>
              </a:rPr>
              <a:t>r</a:t>
            </a:r>
            <a:r>
              <a:rPr sz="2900" spc="5" dirty="0">
                <a:latin typeface="Calibri"/>
                <a:cs typeface="Calibri"/>
              </a:rPr>
              <a:t>s,</a:t>
            </a:r>
            <a:r>
              <a:rPr sz="2900" dirty="0">
                <a:latin typeface="Calibri"/>
                <a:cs typeface="Calibri"/>
              </a:rPr>
              <a:t>	</a:t>
            </a:r>
            <a:r>
              <a:rPr sz="2900" spc="15" dirty="0">
                <a:latin typeface="Calibri"/>
                <a:cs typeface="Calibri"/>
              </a:rPr>
              <a:t>em</a:t>
            </a:r>
            <a:r>
              <a:rPr sz="2900" dirty="0">
                <a:latin typeface="Calibri"/>
                <a:cs typeface="Calibri"/>
              </a:rPr>
              <a:t>u</a:t>
            </a:r>
            <a:r>
              <a:rPr sz="2900" spc="5" dirty="0">
                <a:latin typeface="Calibri"/>
                <a:cs typeface="Calibri"/>
              </a:rPr>
              <a:t>l</a:t>
            </a:r>
            <a:r>
              <a:rPr sz="2900" spc="-15" dirty="0">
                <a:latin typeface="Calibri"/>
                <a:cs typeface="Calibri"/>
              </a:rPr>
              <a:t>a</a:t>
            </a:r>
            <a:r>
              <a:rPr sz="2900" dirty="0">
                <a:latin typeface="Calibri"/>
                <a:cs typeface="Calibri"/>
              </a:rPr>
              <a:t>t</a:t>
            </a:r>
            <a:r>
              <a:rPr sz="2900" spc="10" dirty="0">
                <a:latin typeface="Calibri"/>
                <a:cs typeface="Calibri"/>
              </a:rPr>
              <a:t>o</a:t>
            </a:r>
            <a:r>
              <a:rPr sz="2900" spc="-245" dirty="0">
                <a:latin typeface="Calibri"/>
                <a:cs typeface="Calibri"/>
              </a:rPr>
              <a:t>r</a:t>
            </a:r>
            <a:r>
              <a:rPr sz="2900" spc="5" dirty="0">
                <a:latin typeface="Calibri"/>
                <a:cs typeface="Calibri"/>
              </a:rPr>
              <a:t>,</a:t>
            </a:r>
            <a:r>
              <a:rPr sz="2900" dirty="0">
                <a:latin typeface="Calibri"/>
                <a:cs typeface="Calibri"/>
              </a:rPr>
              <a:t>	si</a:t>
            </a:r>
            <a:r>
              <a:rPr sz="2900" spc="10" dirty="0">
                <a:latin typeface="Calibri"/>
                <a:cs typeface="Calibri"/>
              </a:rPr>
              <a:t>m</a:t>
            </a:r>
            <a:r>
              <a:rPr sz="2900" spc="5" dirty="0">
                <a:latin typeface="Calibri"/>
                <a:cs typeface="Calibri"/>
              </a:rPr>
              <a:t>ul</a:t>
            </a:r>
            <a:r>
              <a:rPr sz="2900" spc="-10" dirty="0">
                <a:latin typeface="Calibri"/>
                <a:cs typeface="Calibri"/>
              </a:rPr>
              <a:t>a</a:t>
            </a:r>
            <a:r>
              <a:rPr sz="2900" spc="-15" dirty="0">
                <a:latin typeface="Calibri"/>
                <a:cs typeface="Calibri"/>
              </a:rPr>
              <a:t>t</a:t>
            </a:r>
            <a:r>
              <a:rPr sz="2900" spc="10" dirty="0">
                <a:latin typeface="Calibri"/>
                <a:cs typeface="Calibri"/>
              </a:rPr>
              <a:t>o</a:t>
            </a:r>
            <a:r>
              <a:rPr sz="2900" spc="-245" dirty="0">
                <a:latin typeface="Calibri"/>
                <a:cs typeface="Calibri"/>
              </a:rPr>
              <a:t>r</a:t>
            </a:r>
            <a:r>
              <a:rPr sz="2900" spc="5" dirty="0">
                <a:latin typeface="Calibri"/>
                <a:cs typeface="Calibri"/>
              </a:rPr>
              <a:t>,  support</a:t>
            </a:r>
            <a:endParaRPr sz="2900">
              <a:latin typeface="Calibri"/>
              <a:cs typeface="Calibri"/>
            </a:endParaRPr>
          </a:p>
          <a:p>
            <a:pPr marL="12700">
              <a:lnSpc>
                <a:spcPct val="100000"/>
              </a:lnSpc>
              <a:spcBef>
                <a:spcPts val="35"/>
              </a:spcBef>
              <a:tabLst>
                <a:tab pos="463550" algn="l"/>
              </a:tabLst>
            </a:pPr>
            <a:r>
              <a:rPr sz="2900" spc="10" dirty="0">
                <a:latin typeface="Calibri"/>
                <a:cs typeface="Calibri"/>
              </a:rPr>
              <a:t>3.	Wide</a:t>
            </a:r>
            <a:r>
              <a:rPr sz="2900" spc="20" dirty="0">
                <a:latin typeface="Calibri"/>
                <a:cs typeface="Calibri"/>
              </a:rPr>
              <a:t> </a:t>
            </a:r>
            <a:r>
              <a:rPr sz="2900" dirty="0">
                <a:latin typeface="Calibri"/>
                <a:cs typeface="Calibri"/>
              </a:rPr>
              <a:t>availability</a:t>
            </a:r>
            <a:r>
              <a:rPr sz="2900" spc="35" dirty="0">
                <a:latin typeface="Calibri"/>
                <a:cs typeface="Calibri"/>
              </a:rPr>
              <a:t> </a:t>
            </a:r>
            <a:r>
              <a:rPr sz="2900" spc="10" dirty="0">
                <a:latin typeface="Calibri"/>
                <a:cs typeface="Calibri"/>
              </a:rPr>
              <a:t>and</a:t>
            </a:r>
            <a:r>
              <a:rPr sz="2900" spc="5" dirty="0">
                <a:latin typeface="Calibri"/>
                <a:cs typeface="Calibri"/>
              </a:rPr>
              <a:t> </a:t>
            </a:r>
            <a:r>
              <a:rPr sz="2900" dirty="0">
                <a:latin typeface="Calibri"/>
                <a:cs typeface="Calibri"/>
              </a:rPr>
              <a:t>reliable</a:t>
            </a:r>
            <a:r>
              <a:rPr sz="2900" spc="40" dirty="0">
                <a:latin typeface="Calibri"/>
                <a:cs typeface="Calibri"/>
              </a:rPr>
              <a:t> </a:t>
            </a:r>
            <a:r>
              <a:rPr sz="2900" dirty="0">
                <a:latin typeface="Calibri"/>
                <a:cs typeface="Calibri"/>
              </a:rPr>
              <a:t>sources</a:t>
            </a:r>
            <a:r>
              <a:rPr sz="2900" spc="40" dirty="0">
                <a:latin typeface="Calibri"/>
                <a:cs typeface="Calibri"/>
              </a:rPr>
              <a:t> </a:t>
            </a:r>
            <a:r>
              <a:rPr sz="2900" spc="10" dirty="0">
                <a:latin typeface="Calibri"/>
                <a:cs typeface="Calibri"/>
              </a:rPr>
              <a:t>of</a:t>
            </a:r>
            <a:r>
              <a:rPr sz="2900" spc="15" dirty="0">
                <a:latin typeface="Calibri"/>
                <a:cs typeface="Calibri"/>
              </a:rPr>
              <a:t> </a:t>
            </a:r>
            <a:r>
              <a:rPr sz="2900" spc="10" dirty="0">
                <a:latin typeface="Calibri"/>
                <a:cs typeface="Calibri"/>
              </a:rPr>
              <a:t>the</a:t>
            </a:r>
            <a:r>
              <a:rPr sz="2900" spc="30" dirty="0">
                <a:latin typeface="Calibri"/>
                <a:cs typeface="Calibri"/>
              </a:rPr>
              <a:t> </a:t>
            </a:r>
            <a:r>
              <a:rPr sz="2900" spc="-5" dirty="0">
                <a:latin typeface="Calibri"/>
                <a:cs typeface="Calibri"/>
              </a:rPr>
              <a:t>microcontrollers</a:t>
            </a:r>
            <a:endParaRPr sz="2900">
              <a:latin typeface="Calibri"/>
              <a:cs typeface="Calibri"/>
            </a:endParaRPr>
          </a:p>
        </p:txBody>
      </p:sp>
    </p:spTree>
    <p:extLst>
      <p:ext uri="{BB962C8B-B14F-4D97-AF65-F5344CB8AC3E}">
        <p14:creationId xmlns:p14="http://schemas.microsoft.com/office/powerpoint/2010/main" val="28260010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65585"/>
            <a:ext cx="8457765" cy="675185"/>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Data transfer through ports: Example 5</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angle 5"/>
          <p:cNvSpPr/>
          <p:nvPr/>
        </p:nvSpPr>
        <p:spPr>
          <a:xfrm>
            <a:off x="152168" y="609600"/>
            <a:ext cx="11734800" cy="3046988"/>
          </a:xfrm>
          <a:prstGeom prst="rect">
            <a:avLst/>
          </a:prstGeom>
        </p:spPr>
        <p:txBody>
          <a:bodyPr wrap="square">
            <a:spAutoFit/>
          </a:bodyPr>
          <a:lstStyle/>
          <a:p>
            <a:pPr marL="457200" indent="-457200">
              <a:buFont typeface="Arial" panose="020B0604020202020204" pitchFamily="34" charset="0"/>
              <a:buChar char="•"/>
            </a:pPr>
            <a:r>
              <a:rPr lang="en-US" sz="2400" dirty="0"/>
              <a:t>Assume that bit P2.3 is an input and represents the </a:t>
            </a:r>
            <a:r>
              <a:rPr lang="en-US" sz="2400" dirty="0">
                <a:solidFill>
                  <a:srgbClr val="FF0000"/>
                </a:solidFill>
              </a:rPr>
              <a:t>condition of </a:t>
            </a:r>
            <a:r>
              <a:rPr lang="en-US" sz="2400" dirty="0" smtClean="0">
                <a:solidFill>
                  <a:srgbClr val="FF0000"/>
                </a:solidFill>
              </a:rPr>
              <a:t>an oven</a:t>
            </a:r>
            <a:r>
              <a:rPr lang="en-US" sz="2400" dirty="0"/>
              <a:t>. If it goes high, it means that the </a:t>
            </a:r>
            <a:r>
              <a:rPr lang="en-US" sz="2400" dirty="0">
                <a:solidFill>
                  <a:srgbClr val="FF0000"/>
                </a:solidFill>
              </a:rPr>
              <a:t>oven is hot</a:t>
            </a:r>
            <a:r>
              <a:rPr lang="en-US" sz="2400" dirty="0"/>
              <a:t>. Monitor the </a:t>
            </a:r>
            <a:r>
              <a:rPr lang="en-US" sz="2400" dirty="0" smtClean="0"/>
              <a:t>bit continuously</a:t>
            </a:r>
            <a:r>
              <a:rPr lang="en-US" sz="2400" dirty="0"/>
              <a:t>. Whenever it goes high, send a high-to-low pulse to </a:t>
            </a:r>
            <a:r>
              <a:rPr lang="en-US" sz="2400" dirty="0" smtClean="0"/>
              <a:t>port P1.5 </a:t>
            </a:r>
            <a:r>
              <a:rPr lang="en-US" sz="2400" dirty="0"/>
              <a:t>to </a:t>
            </a:r>
            <a:r>
              <a:rPr lang="en-US" sz="2400" dirty="0">
                <a:solidFill>
                  <a:srgbClr val="FF0000"/>
                </a:solidFill>
              </a:rPr>
              <a:t>turn on a buzzer</a:t>
            </a:r>
            <a:r>
              <a:rPr lang="en-US" sz="2400" dirty="0"/>
              <a:t>.</a:t>
            </a:r>
          </a:p>
          <a:p>
            <a:pPr marL="457200" indent="-457200">
              <a:buFont typeface="Arial" panose="020B0604020202020204" pitchFamily="34" charset="0"/>
              <a:buChar char="•"/>
            </a:pPr>
            <a:r>
              <a:rPr lang="en-US" sz="2400" dirty="0"/>
              <a:t>Solution:</a:t>
            </a:r>
          </a:p>
          <a:p>
            <a:r>
              <a:rPr lang="en-US" sz="2400" dirty="0" smtClean="0"/>
              <a:t>       HERE</a:t>
            </a:r>
            <a:r>
              <a:rPr lang="en-US" sz="2400" dirty="0"/>
              <a:t>: JNB P2.3,HERE </a:t>
            </a:r>
            <a:r>
              <a:rPr lang="en-US" sz="2400" dirty="0" smtClean="0"/>
              <a:t>	;</a:t>
            </a:r>
            <a:r>
              <a:rPr lang="en-US" sz="2400" dirty="0"/>
              <a:t>keep monitoring for high</a:t>
            </a:r>
          </a:p>
          <a:p>
            <a:r>
              <a:rPr lang="en-US" sz="2400" dirty="0" smtClean="0"/>
              <a:t>       SETB </a:t>
            </a:r>
            <a:r>
              <a:rPr lang="en-US" sz="2400" dirty="0"/>
              <a:t>P1.5 </a:t>
            </a:r>
            <a:r>
              <a:rPr lang="en-US" sz="2400" dirty="0" smtClean="0"/>
              <a:t>			set </a:t>
            </a:r>
            <a:r>
              <a:rPr lang="en-US" sz="2400" dirty="0"/>
              <a:t>bit P1.5=1</a:t>
            </a:r>
          </a:p>
          <a:p>
            <a:r>
              <a:rPr lang="en-US" sz="2400" dirty="0" smtClean="0"/>
              <a:t>       CLR </a:t>
            </a:r>
            <a:r>
              <a:rPr lang="en-US" sz="2400" dirty="0"/>
              <a:t>P1.5 </a:t>
            </a:r>
            <a:r>
              <a:rPr lang="en-US" sz="2400" dirty="0" smtClean="0"/>
              <a:t>			;</a:t>
            </a:r>
            <a:r>
              <a:rPr lang="en-US" sz="2400" dirty="0"/>
              <a:t>make high-to-low</a:t>
            </a:r>
          </a:p>
          <a:p>
            <a:r>
              <a:rPr lang="en-US" sz="2400" dirty="0" smtClean="0"/>
              <a:t>       SJMP </a:t>
            </a:r>
            <a:r>
              <a:rPr lang="en-US" sz="2400" dirty="0"/>
              <a:t>HERE </a:t>
            </a:r>
            <a:r>
              <a:rPr lang="en-US" sz="2400" dirty="0" smtClean="0"/>
              <a:t>		;</a:t>
            </a:r>
            <a:r>
              <a:rPr lang="en-US" sz="2400" dirty="0"/>
              <a:t>keep repeating</a:t>
            </a:r>
            <a:endParaRPr lang="en-US" sz="2200" dirty="0"/>
          </a:p>
        </p:txBody>
      </p:sp>
    </p:spTree>
    <p:extLst>
      <p:ext uri="{BB962C8B-B14F-4D97-AF65-F5344CB8AC3E}">
        <p14:creationId xmlns:p14="http://schemas.microsoft.com/office/powerpoint/2010/main" val="157129063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65585"/>
            <a:ext cx="8457765" cy="729430"/>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Data transfer through ports: Example 6</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angle 5"/>
          <p:cNvSpPr/>
          <p:nvPr/>
        </p:nvSpPr>
        <p:spPr>
          <a:xfrm>
            <a:off x="152168" y="609600"/>
            <a:ext cx="11734800" cy="4893647"/>
          </a:xfrm>
          <a:prstGeom prst="rect">
            <a:avLst/>
          </a:prstGeom>
        </p:spPr>
        <p:txBody>
          <a:bodyPr wrap="square">
            <a:spAutoFit/>
          </a:bodyPr>
          <a:lstStyle/>
          <a:p>
            <a:pPr marL="457200" indent="-457200">
              <a:buFont typeface="Arial" panose="020B0604020202020204" pitchFamily="34" charset="0"/>
              <a:buChar char="•"/>
            </a:pPr>
            <a:r>
              <a:rPr lang="en-US" sz="2400" dirty="0"/>
              <a:t>A switch is connected to pin P1.7. Write a program to check the </a:t>
            </a:r>
            <a:r>
              <a:rPr lang="en-US" sz="2400" dirty="0" smtClean="0"/>
              <a:t>status of </a:t>
            </a:r>
            <a:r>
              <a:rPr lang="en-US" sz="2400" dirty="0"/>
              <a:t>SW and perform the following:</a:t>
            </a:r>
          </a:p>
          <a:p>
            <a:r>
              <a:rPr lang="en-US" sz="2400" dirty="0" smtClean="0"/>
              <a:t>       (</a:t>
            </a:r>
            <a:r>
              <a:rPr lang="en-US" sz="2400" dirty="0"/>
              <a:t>a) If SW=0, send letter ‘N’ to P2</a:t>
            </a:r>
          </a:p>
          <a:p>
            <a:r>
              <a:rPr lang="en-US" sz="2400" dirty="0" smtClean="0"/>
              <a:t>       (</a:t>
            </a:r>
            <a:r>
              <a:rPr lang="en-US" sz="2400" dirty="0"/>
              <a:t>b) If SW=1, send letter ‘Y’ to P2</a:t>
            </a:r>
          </a:p>
          <a:p>
            <a:r>
              <a:rPr lang="en-US" sz="2400" dirty="0" smtClean="0"/>
              <a:t>       </a:t>
            </a:r>
            <a:r>
              <a:rPr lang="en-US" sz="2400" dirty="0" smtClean="0">
                <a:solidFill>
                  <a:srgbClr val="FF0000"/>
                </a:solidFill>
              </a:rPr>
              <a:t>Use </a:t>
            </a:r>
            <a:r>
              <a:rPr lang="en-US" sz="2400" dirty="0">
                <a:solidFill>
                  <a:srgbClr val="FF0000"/>
                </a:solidFill>
              </a:rPr>
              <a:t>the carry flag to check the switch status.</a:t>
            </a:r>
          </a:p>
          <a:p>
            <a:pPr marL="457200" indent="-457200">
              <a:buFont typeface="Arial" panose="020B0604020202020204" pitchFamily="34" charset="0"/>
              <a:buChar char="•"/>
            </a:pPr>
            <a:r>
              <a:rPr lang="en-US" sz="2400" dirty="0"/>
              <a:t>Solution:</a:t>
            </a:r>
          </a:p>
          <a:p>
            <a:r>
              <a:rPr lang="en-US" sz="2400" dirty="0" smtClean="0"/>
              <a:t>       SETB </a:t>
            </a:r>
            <a:r>
              <a:rPr lang="en-US" sz="2400" dirty="0"/>
              <a:t>P1.7 </a:t>
            </a:r>
            <a:r>
              <a:rPr lang="en-US" sz="2400" dirty="0" smtClean="0"/>
              <a:t>			;</a:t>
            </a:r>
            <a:r>
              <a:rPr lang="en-US" sz="2400" dirty="0"/>
              <a:t>make P1.7 an input</a:t>
            </a:r>
          </a:p>
          <a:p>
            <a:pPr lvl="1"/>
            <a:r>
              <a:rPr lang="en-US" sz="2400" dirty="0"/>
              <a:t>AGAIN: MOV </a:t>
            </a:r>
            <a:r>
              <a:rPr lang="en-US" sz="2400" dirty="0" smtClean="0"/>
              <a:t>C,P1.7 	;</a:t>
            </a:r>
            <a:r>
              <a:rPr lang="en-US" sz="2400" dirty="0"/>
              <a:t>read SW status into </a:t>
            </a:r>
            <a:r>
              <a:rPr lang="en-US" sz="2400" dirty="0" smtClean="0"/>
              <a:t>carry flag (C)</a:t>
            </a:r>
            <a:endParaRPr lang="en-US" sz="2400" dirty="0"/>
          </a:p>
          <a:p>
            <a:pPr lvl="1"/>
            <a:r>
              <a:rPr lang="en-US" sz="2400" dirty="0"/>
              <a:t>JC OVER </a:t>
            </a:r>
            <a:r>
              <a:rPr lang="en-US" sz="2400" dirty="0" smtClean="0"/>
              <a:t>			;</a:t>
            </a:r>
            <a:r>
              <a:rPr lang="en-US" sz="2400" dirty="0"/>
              <a:t>jump if SW=1</a:t>
            </a:r>
          </a:p>
          <a:p>
            <a:pPr lvl="1"/>
            <a:r>
              <a:rPr lang="en-US" sz="2400" dirty="0"/>
              <a:t>MOV P2,#’N’ </a:t>
            </a:r>
            <a:r>
              <a:rPr lang="en-US" sz="2400" dirty="0" smtClean="0"/>
              <a:t>		;</a:t>
            </a:r>
            <a:r>
              <a:rPr lang="en-US" sz="2400" dirty="0"/>
              <a:t>SW=0, issue ‘N’ to P2</a:t>
            </a:r>
          </a:p>
          <a:p>
            <a:pPr lvl="1"/>
            <a:r>
              <a:rPr lang="en-US" sz="2400" dirty="0"/>
              <a:t>SJMP AGAIN </a:t>
            </a:r>
            <a:r>
              <a:rPr lang="en-US" sz="2400" dirty="0" smtClean="0"/>
              <a:t>		;</a:t>
            </a:r>
            <a:r>
              <a:rPr lang="en-US" sz="2400" dirty="0"/>
              <a:t>keep monitoring</a:t>
            </a:r>
          </a:p>
          <a:p>
            <a:pPr lvl="1"/>
            <a:r>
              <a:rPr lang="en-US" sz="2400" dirty="0"/>
              <a:t>OVER: MOV P2,#’Y’ </a:t>
            </a:r>
            <a:r>
              <a:rPr lang="en-US" sz="2400" dirty="0" smtClean="0"/>
              <a:t>	;</a:t>
            </a:r>
            <a:r>
              <a:rPr lang="en-US" sz="2400" dirty="0"/>
              <a:t>SW=1, issue ‘Y’ to P2</a:t>
            </a:r>
          </a:p>
          <a:p>
            <a:pPr lvl="1"/>
            <a:r>
              <a:rPr lang="en-US" sz="2400" dirty="0"/>
              <a:t>SJMP AGAIN </a:t>
            </a:r>
            <a:r>
              <a:rPr lang="en-US" sz="2400" dirty="0" smtClean="0"/>
              <a:t>		;</a:t>
            </a:r>
            <a:r>
              <a:rPr lang="en-US" sz="2400" dirty="0"/>
              <a:t>keep monitoring</a:t>
            </a:r>
            <a:endParaRPr lang="en-US" sz="2200" dirty="0"/>
          </a:p>
        </p:txBody>
      </p:sp>
    </p:spTree>
    <p:extLst>
      <p:ext uri="{BB962C8B-B14F-4D97-AF65-F5344CB8AC3E}">
        <p14:creationId xmlns:p14="http://schemas.microsoft.com/office/powerpoint/2010/main" val="6323471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152400"/>
            <a:ext cx="7086600" cy="553998"/>
          </a:xfrm>
        </p:spPr>
        <p:txBody>
          <a:bodyPr/>
          <a:lstStyle/>
          <a:p>
            <a:r>
              <a:rPr lang="en-IN" sz="3600" b="1" dirty="0" smtClean="0"/>
              <a:t>Timers-Counters in 8051 µC</a:t>
            </a:r>
            <a:endParaRPr lang="en-IN" sz="3600" b="1" dirty="0"/>
          </a:p>
        </p:txBody>
      </p:sp>
      <p:sp>
        <p:nvSpPr>
          <p:cNvPr id="4" name="Rectangle 3"/>
          <p:cNvSpPr/>
          <p:nvPr/>
        </p:nvSpPr>
        <p:spPr>
          <a:xfrm>
            <a:off x="457200" y="809685"/>
            <a:ext cx="11353800" cy="452431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Intel 8051, there are two 16-bit timer registers. These registers are known as </a:t>
            </a:r>
            <a:r>
              <a:rPr lang="en-US" sz="2400" dirty="0" smtClean="0">
                <a:solidFill>
                  <a:srgbClr val="FF0000"/>
                </a:solidFill>
                <a:latin typeface="Times New Roman" panose="02020603050405020304" pitchFamily="18" charset="0"/>
                <a:cs typeface="Times New Roman" panose="02020603050405020304" pitchFamily="18" charset="0"/>
              </a:rPr>
              <a:t>Timer-0 and Timer-1</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same </a:t>
            </a:r>
            <a:r>
              <a:rPr lang="en-US" sz="2400" dirty="0">
                <a:latin typeface="Times New Roman" panose="02020603050405020304" pitchFamily="18" charset="0"/>
                <a:cs typeface="Times New Roman" panose="02020603050405020304" pitchFamily="18" charset="0"/>
              </a:rPr>
              <a:t>timer registers can be used </a:t>
            </a:r>
            <a:r>
              <a:rPr lang="en-US" sz="2400" dirty="0" smtClean="0">
                <a:latin typeface="Times New Roman" panose="02020603050405020304" pitchFamily="18" charset="0"/>
                <a:cs typeface="Times New Roman" panose="02020603050405020304" pitchFamily="18" charset="0"/>
              </a:rPr>
              <a:t>as </a:t>
            </a:r>
            <a:r>
              <a:rPr lang="en-US" sz="2400" dirty="0" smtClean="0">
                <a:solidFill>
                  <a:srgbClr val="FF0000"/>
                </a:solidFill>
                <a:latin typeface="Times New Roman" panose="02020603050405020304" pitchFamily="18" charset="0"/>
                <a:cs typeface="Times New Roman" panose="02020603050405020304" pitchFamily="18" charset="0"/>
              </a:rPr>
              <a:t>Timer as well as Counter</a:t>
            </a:r>
            <a:r>
              <a:rPr lang="en-US" sz="2400" dirty="0" smtClean="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smtClean="0">
                <a:solidFill>
                  <a:srgbClr val="FF0000"/>
                </a:solidFill>
                <a:latin typeface="Times New Roman" panose="02020603050405020304" pitchFamily="18" charset="0"/>
                <a:cs typeface="Times New Roman" panose="02020603050405020304" pitchFamily="18" charset="0"/>
              </a:rPr>
              <a:t>The </a:t>
            </a:r>
            <a:r>
              <a:rPr lang="en-US" sz="2400" dirty="0">
                <a:solidFill>
                  <a:srgbClr val="FF0000"/>
                </a:solidFill>
                <a:latin typeface="Times New Roman" panose="02020603050405020304" pitchFamily="18" charset="0"/>
                <a:cs typeface="Times New Roman" panose="02020603050405020304" pitchFamily="18" charset="0"/>
              </a:rPr>
              <a:t>only difference between </a:t>
            </a:r>
            <a:r>
              <a:rPr lang="en-US" sz="2400" dirty="0" smtClean="0">
                <a:solidFill>
                  <a:srgbClr val="FF0000"/>
                </a:solidFill>
                <a:latin typeface="Times New Roman" panose="02020603050405020304" pitchFamily="18" charset="0"/>
                <a:cs typeface="Times New Roman" panose="02020603050405020304" pitchFamily="18" charset="0"/>
              </a:rPr>
              <a:t>timer and counter operation </a:t>
            </a:r>
            <a:r>
              <a:rPr lang="en-US" sz="2400" dirty="0">
                <a:solidFill>
                  <a:srgbClr val="FF0000"/>
                </a:solidFill>
                <a:latin typeface="Times New Roman" panose="02020603050405020304" pitchFamily="18" charset="0"/>
                <a:cs typeface="Times New Roman" panose="02020603050405020304" pitchFamily="18" charset="0"/>
              </a:rPr>
              <a:t>is the source for incrementing the timer registers. </a:t>
            </a:r>
            <a:endParaRPr lang="en-US" sz="2400" dirty="0" smtClean="0">
              <a:solidFill>
                <a:srgbClr val="FF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Both Timer 0 and Timer 1 are 16 </a:t>
            </a:r>
            <a:r>
              <a:rPr lang="en-US" sz="2400" dirty="0" smtClean="0">
                <a:latin typeface="Times New Roman" panose="02020603050405020304" pitchFamily="18" charset="0"/>
                <a:cs typeface="Times New Roman" panose="02020603050405020304" pitchFamily="18" charset="0"/>
              </a:rPr>
              <a:t>bits wide. Since </a:t>
            </a:r>
            <a:r>
              <a:rPr lang="en-US" sz="2400" dirty="0">
                <a:latin typeface="Times New Roman" panose="02020603050405020304" pitchFamily="18" charset="0"/>
                <a:cs typeface="Times New Roman" panose="02020603050405020304" pitchFamily="18" charset="0"/>
              </a:rPr>
              <a:t>8051 has an 8-bit architecture, each</a:t>
            </a:r>
          </a:p>
          <a:p>
            <a:pPr algn="just"/>
            <a:r>
              <a:rPr lang="en-US" sz="2400" dirty="0" smtClean="0">
                <a:latin typeface="Times New Roman" panose="02020603050405020304" pitchFamily="18" charset="0"/>
                <a:cs typeface="Times New Roman" panose="02020603050405020304" pitchFamily="18" charset="0"/>
              </a:rPr>
              <a:t>    16-bits </a:t>
            </a:r>
            <a:r>
              <a:rPr lang="en-US" sz="2400" dirty="0">
                <a:latin typeface="Times New Roman" panose="02020603050405020304" pitchFamily="18" charset="0"/>
                <a:cs typeface="Times New Roman" panose="02020603050405020304" pitchFamily="18" charset="0"/>
              </a:rPr>
              <a:t>timer is accessed as two </a:t>
            </a:r>
            <a:r>
              <a:rPr lang="en-US" sz="2400" dirty="0" smtClean="0">
                <a:latin typeface="Times New Roman" panose="02020603050405020304" pitchFamily="18" charset="0"/>
                <a:cs typeface="Times New Roman" panose="02020603050405020304" pitchFamily="18" charset="0"/>
              </a:rPr>
              <a:t>separate registers </a:t>
            </a:r>
            <a:r>
              <a:rPr lang="en-US" sz="2400" dirty="0">
                <a:latin typeface="Times New Roman" panose="02020603050405020304" pitchFamily="18" charset="0"/>
                <a:cs typeface="Times New Roman" panose="02020603050405020304" pitchFamily="18" charset="0"/>
              </a:rPr>
              <a:t>of low </a:t>
            </a:r>
            <a:r>
              <a:rPr lang="en-US" sz="2400" dirty="0" smtClean="0">
                <a:latin typeface="Times New Roman" panose="02020603050405020304" pitchFamily="18" charset="0"/>
                <a:cs typeface="Times New Roman" panose="02020603050405020304" pitchFamily="18" charset="0"/>
              </a:rPr>
              <a:t>byte (</a:t>
            </a:r>
            <a:r>
              <a:rPr lang="en-US" sz="2400" dirty="0" err="1" smtClean="0">
                <a:latin typeface="Times New Roman" panose="02020603050405020304" pitchFamily="18" charset="0"/>
                <a:cs typeface="Times New Roman" panose="02020603050405020304" pitchFamily="18" charset="0"/>
              </a:rPr>
              <a:t>TLx</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high </a:t>
            </a:r>
            <a:r>
              <a:rPr lang="en-US" sz="2400" dirty="0" smtClean="0">
                <a:latin typeface="Times New Roman" panose="02020603050405020304" pitchFamily="18" charset="0"/>
                <a:cs typeface="Times New Roman" panose="02020603050405020304" pitchFamily="18" charset="0"/>
              </a:rPr>
              <a:t>byte </a:t>
            </a: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THx</a:t>
            </a:r>
            <a:r>
              <a:rPr lang="en-US" sz="2400" dirty="0" smtClean="0">
                <a:latin typeface="Times New Roman" panose="02020603050405020304" pitchFamily="18" charset="0"/>
                <a:cs typeface="Times New Roman" panose="02020603050405020304" pitchFamily="18" charset="0"/>
              </a:rPr>
              <a:t>). These are accommodated in SFR memory area as shown here. </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Timer/counter registers can be Accessed as follows,</a:t>
            </a:r>
          </a:p>
          <a:p>
            <a:r>
              <a:rPr lang="en-US" sz="2400" dirty="0" smtClean="0">
                <a:latin typeface="Times New Roman" panose="02020603050405020304" pitchFamily="18" charset="0"/>
                <a:cs typeface="Times New Roman" panose="02020603050405020304" pitchFamily="18" charset="0"/>
              </a:rPr>
              <a:t>	MOV </a:t>
            </a:r>
            <a:r>
              <a:rPr lang="en-US" sz="2400" dirty="0">
                <a:latin typeface="Times New Roman" panose="02020603050405020304" pitchFamily="18" charset="0"/>
                <a:cs typeface="Times New Roman" panose="02020603050405020304" pitchFamily="18" charset="0"/>
              </a:rPr>
              <a:t>TL0,#4FH</a:t>
            </a:r>
          </a:p>
          <a:p>
            <a:r>
              <a:rPr lang="en-US" sz="2400" dirty="0" smtClean="0">
                <a:latin typeface="Times New Roman" panose="02020603050405020304" pitchFamily="18" charset="0"/>
                <a:cs typeface="Times New Roman" panose="02020603050405020304" pitchFamily="18" charset="0"/>
              </a:rPr>
              <a:t>	MOV </a:t>
            </a:r>
            <a:r>
              <a:rPr lang="en-US" sz="2400" dirty="0">
                <a:latin typeface="Times New Roman" panose="02020603050405020304" pitchFamily="18" charset="0"/>
                <a:cs typeface="Times New Roman" panose="02020603050405020304" pitchFamily="18" charset="0"/>
              </a:rPr>
              <a:t>R5,TH0 </a:t>
            </a:r>
            <a:r>
              <a:rPr lang="en-US" sz="2400" dirty="0"/>
              <a:t/>
            </a:r>
            <a:br>
              <a:rPr lang="en-US" sz="2400" dirty="0"/>
            </a:br>
            <a:endParaRPr lang="en-IN"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t="29766" b="52043"/>
          <a:stretch/>
        </p:blipFill>
        <p:spPr>
          <a:xfrm>
            <a:off x="4533900" y="6172200"/>
            <a:ext cx="7658100" cy="635882"/>
          </a:xfrm>
          <a:prstGeom prst="rect">
            <a:avLst/>
          </a:prstGeom>
        </p:spPr>
      </p:pic>
      <p:sp>
        <p:nvSpPr>
          <p:cNvPr id="5" name="TextBox 4"/>
          <p:cNvSpPr txBox="1"/>
          <p:nvPr/>
        </p:nvSpPr>
        <p:spPr>
          <a:xfrm>
            <a:off x="1143000" y="6011406"/>
            <a:ext cx="3531544" cy="707886"/>
          </a:xfrm>
          <a:prstGeom prst="rect">
            <a:avLst/>
          </a:prstGeom>
          <a:noFill/>
        </p:spPr>
        <p:txBody>
          <a:bodyPr wrap="none" rtlCol="0">
            <a:spAutoFit/>
          </a:bodyPr>
          <a:lstStyle/>
          <a:p>
            <a:r>
              <a:rPr lang="en-IN" sz="2000" b="1" dirty="0" smtClean="0">
                <a:solidFill>
                  <a:srgbClr val="FF0000"/>
                </a:solidFill>
              </a:rPr>
              <a:t>Timer/Counter-0 looks like this </a:t>
            </a:r>
          </a:p>
          <a:p>
            <a:r>
              <a:rPr lang="en-IN" sz="2000" b="1" dirty="0" smtClean="0">
                <a:solidFill>
                  <a:srgbClr val="FF0000"/>
                </a:solidFill>
              </a:rPr>
              <a:t>as a 16-bit register.</a:t>
            </a:r>
            <a:endParaRPr lang="en-IN" sz="2000" b="1" dirty="0">
              <a:solidFill>
                <a:srgbClr val="FF0000"/>
              </a:solidFill>
            </a:endParaRPr>
          </a:p>
        </p:txBody>
      </p:sp>
      <p:pic>
        <p:nvPicPr>
          <p:cNvPr id="6" name="Picture 5"/>
          <p:cNvPicPr>
            <a:picLocks noChangeAspect="1"/>
          </p:cNvPicPr>
          <p:nvPr/>
        </p:nvPicPr>
        <p:blipFill>
          <a:blip r:embed="rId3"/>
          <a:stretch>
            <a:fillRect/>
          </a:stretch>
        </p:blipFill>
        <p:spPr>
          <a:xfrm>
            <a:off x="9364910" y="3809834"/>
            <a:ext cx="2790825" cy="1381125"/>
          </a:xfrm>
          <a:prstGeom prst="rect">
            <a:avLst/>
          </a:prstGeom>
        </p:spPr>
      </p:pic>
      <p:sp>
        <p:nvSpPr>
          <p:cNvPr id="7" name="TextBox 6"/>
          <p:cNvSpPr txBox="1"/>
          <p:nvPr/>
        </p:nvSpPr>
        <p:spPr>
          <a:xfrm>
            <a:off x="457200" y="5131682"/>
            <a:ext cx="10741274" cy="461665"/>
          </a:xfrm>
          <a:prstGeom prst="rect">
            <a:avLst/>
          </a:prstGeom>
          <a:noFill/>
        </p:spPr>
        <p:txBody>
          <a:bodyPr wrap="none" rtlCol="0">
            <a:spAutoFit/>
          </a:bodyPr>
          <a:lstStyle/>
          <a:p>
            <a:pPr marL="285750" indent="-285750">
              <a:buFont typeface="Arial" panose="020B0604020202020204" pitchFamily="34" charset="0"/>
              <a:buChar char="•"/>
            </a:pPr>
            <a:r>
              <a:rPr lang="en-IN" sz="2400" dirty="0" smtClean="0">
                <a:solidFill>
                  <a:srgbClr val="FF0000"/>
                </a:solidFill>
                <a:latin typeface="Times New Roman" panose="02020603050405020304" pitchFamily="18" charset="0"/>
                <a:cs typeface="Times New Roman" panose="02020603050405020304" pitchFamily="18" charset="0"/>
              </a:rPr>
              <a:t>TCON and </a:t>
            </a:r>
            <a:r>
              <a:rPr lang="en-IN" sz="2400" dirty="0">
                <a:solidFill>
                  <a:srgbClr val="FF0000"/>
                </a:solidFill>
                <a:latin typeface="Times New Roman" panose="02020603050405020304" pitchFamily="18" charset="0"/>
                <a:cs typeface="Times New Roman" panose="02020603050405020304" pitchFamily="18" charset="0"/>
              </a:rPr>
              <a:t>TMOD </a:t>
            </a:r>
            <a:r>
              <a:rPr lang="en-IN" sz="2400" dirty="0" smtClean="0">
                <a:solidFill>
                  <a:srgbClr val="FF0000"/>
                </a:solidFill>
                <a:latin typeface="Times New Roman" panose="02020603050405020304" pitchFamily="18" charset="0"/>
                <a:cs typeface="Times New Roman" panose="02020603050405020304" pitchFamily="18" charset="0"/>
              </a:rPr>
              <a:t>registers are used for timer/counter control and </a:t>
            </a:r>
            <a:r>
              <a:rPr lang="en-IN" sz="2400" dirty="0">
                <a:solidFill>
                  <a:srgbClr val="FF0000"/>
                </a:solidFill>
                <a:latin typeface="Times New Roman" panose="02020603050405020304" pitchFamily="18" charset="0"/>
                <a:cs typeface="Times New Roman" panose="02020603050405020304" pitchFamily="18" charset="0"/>
              </a:rPr>
              <a:t>mode </a:t>
            </a:r>
            <a:r>
              <a:rPr lang="en-IN" sz="2400" dirty="0" smtClean="0">
                <a:solidFill>
                  <a:srgbClr val="FF0000"/>
                </a:solidFill>
                <a:latin typeface="Times New Roman" panose="02020603050405020304" pitchFamily="18" charset="0"/>
                <a:cs typeface="Times New Roman" panose="02020603050405020304" pitchFamily="18" charset="0"/>
              </a:rPr>
              <a:t>selection.</a:t>
            </a:r>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2"/>
          <a:srcRect t="13761" b="73160"/>
          <a:stretch/>
        </p:blipFill>
        <p:spPr>
          <a:xfrm>
            <a:off x="4533900" y="5772983"/>
            <a:ext cx="7658100" cy="364285"/>
          </a:xfrm>
          <a:prstGeom prst="rect">
            <a:avLst/>
          </a:prstGeom>
        </p:spPr>
      </p:pic>
      <p:pic>
        <p:nvPicPr>
          <p:cNvPr id="8" name="Picture 7"/>
          <p:cNvPicPr>
            <a:picLocks noChangeAspect="1"/>
          </p:cNvPicPr>
          <p:nvPr/>
        </p:nvPicPr>
        <p:blipFill rotWithShape="1">
          <a:blip r:embed="rId2"/>
          <a:srcRect l="69355" r="22724" b="91281"/>
          <a:stretch/>
        </p:blipFill>
        <p:spPr>
          <a:xfrm>
            <a:off x="9115425" y="5571765"/>
            <a:ext cx="609600" cy="304800"/>
          </a:xfrm>
          <a:prstGeom prst="rect">
            <a:avLst/>
          </a:prstGeom>
        </p:spPr>
      </p:pic>
      <p:pic>
        <p:nvPicPr>
          <p:cNvPr id="10" name="Picture 9"/>
          <p:cNvPicPr>
            <a:picLocks noChangeAspect="1"/>
          </p:cNvPicPr>
          <p:nvPr/>
        </p:nvPicPr>
        <p:blipFill rotWithShape="1">
          <a:blip r:embed="rId2"/>
          <a:srcRect l="19802" r="70297" b="90486"/>
          <a:stretch/>
        </p:blipFill>
        <p:spPr>
          <a:xfrm>
            <a:off x="5409631" y="5571765"/>
            <a:ext cx="762000" cy="332572"/>
          </a:xfrm>
          <a:prstGeom prst="rect">
            <a:avLst/>
          </a:prstGeom>
        </p:spPr>
      </p:pic>
    </p:spTree>
    <p:extLst>
      <p:ext uri="{BB962C8B-B14F-4D97-AF65-F5344CB8AC3E}">
        <p14:creationId xmlns:p14="http://schemas.microsoft.com/office/powerpoint/2010/main" val="171227198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0"/>
            <a:ext cx="7086600" cy="553998"/>
          </a:xfrm>
        </p:spPr>
        <p:txBody>
          <a:bodyPr/>
          <a:lstStyle/>
          <a:p>
            <a:r>
              <a:rPr lang="en-IN" sz="3600" b="1" dirty="0" smtClean="0"/>
              <a:t>Timers-Counters in 8051 µC</a:t>
            </a:r>
            <a:endParaRPr lang="en-IN" sz="3600" b="1" dirty="0"/>
          </a:p>
        </p:txBody>
      </p:sp>
      <p:sp>
        <p:nvSpPr>
          <p:cNvPr id="4" name="Rectangle 3"/>
          <p:cNvSpPr/>
          <p:nvPr/>
        </p:nvSpPr>
        <p:spPr>
          <a:xfrm>
            <a:off x="457200" y="838200"/>
            <a:ext cx="11353800" cy="6001643"/>
          </a:xfrm>
          <a:prstGeom prst="rect">
            <a:avLst/>
          </a:prstGeom>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Timer </a:t>
            </a:r>
            <a:r>
              <a:rPr lang="en-US" sz="2400" b="1" dirty="0" smtClean="0">
                <a:solidFill>
                  <a:srgbClr val="FF0000"/>
                </a:solidFill>
                <a:latin typeface="Times New Roman" panose="02020603050405020304" pitchFamily="18" charset="0"/>
                <a:cs typeface="Times New Roman" panose="02020603050405020304" pitchFamily="18" charset="0"/>
              </a:rPr>
              <a:t>operation</a:t>
            </a:r>
            <a:endParaRPr lang="en-US" sz="2400" b="1" dirty="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the timer mode, the internal </a:t>
            </a:r>
            <a:r>
              <a:rPr lang="en-US" sz="2400" dirty="0">
                <a:solidFill>
                  <a:srgbClr val="FF0000"/>
                </a:solidFill>
                <a:latin typeface="Times New Roman" panose="02020603050405020304" pitchFamily="18" charset="0"/>
                <a:cs typeface="Times New Roman" panose="02020603050405020304" pitchFamily="18" charset="0"/>
              </a:rPr>
              <a:t>machine cycles</a:t>
            </a: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are counted</a:t>
            </a:r>
            <a:r>
              <a:rPr lang="en-US" sz="2400" dirty="0">
                <a:latin typeface="Times New Roman" panose="02020603050405020304" pitchFamily="18" charset="0"/>
                <a:cs typeface="Times New Roman" panose="02020603050405020304" pitchFamily="18" charset="0"/>
              </a:rPr>
              <a:t>. So </a:t>
            </a:r>
            <a:r>
              <a:rPr lang="en-US" sz="2400" dirty="0" smtClean="0">
                <a:latin typeface="Times New Roman" panose="02020603050405020304" pitchFamily="18" charset="0"/>
                <a:cs typeface="Times New Roman" panose="02020603050405020304" pitchFamily="18" charset="0"/>
              </a:rPr>
              <a:t>the timer is increments </a:t>
            </a:r>
            <a:r>
              <a:rPr lang="en-US" sz="2400" dirty="0">
                <a:latin typeface="Times New Roman" panose="02020603050405020304" pitchFamily="18" charset="0"/>
                <a:cs typeface="Times New Roman" panose="02020603050405020304" pitchFamily="18" charset="0"/>
              </a:rPr>
              <a:t>in each machine cycle.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Which means, the </a:t>
            </a:r>
            <a:r>
              <a:rPr lang="en-US" sz="2400" dirty="0" smtClean="0">
                <a:solidFill>
                  <a:srgbClr val="FF0000"/>
                </a:solidFill>
                <a:latin typeface="Times New Roman" panose="02020603050405020304" pitchFamily="18" charset="0"/>
                <a:cs typeface="Times New Roman" panose="02020603050405020304" pitchFamily="18" charset="0"/>
              </a:rPr>
              <a:t>timer operating frequency is equal to machine cycle frequency</a:t>
            </a:r>
            <a:r>
              <a:rPr lang="en-US" sz="2400" dirty="0" smtClean="0">
                <a:latin typeface="Times New Roman" panose="02020603050405020304" pitchFamily="18" charset="0"/>
                <a:cs typeface="Times New Roman" panose="02020603050405020304" pitchFamily="18" charset="0"/>
              </a:rPr>
              <a:t> i.e. (1/12) of XTAL (clock) frequency. </a:t>
            </a:r>
            <a:endParaRPr lang="en-US" sz="2400" dirty="0" smtClean="0">
              <a:solidFill>
                <a:srgbClr val="FF0000"/>
              </a:solidFill>
              <a:latin typeface="Times New Roman" panose="02020603050405020304" pitchFamily="18" charset="0"/>
              <a:cs typeface="Times New Roman" panose="02020603050405020304" pitchFamily="18" charset="0"/>
            </a:endParaRPr>
          </a:p>
          <a:p>
            <a:r>
              <a:rPr lang="en-US" sz="2400" b="1" dirty="0" smtClean="0">
                <a:solidFill>
                  <a:srgbClr val="FF0000"/>
                </a:solidFill>
                <a:latin typeface="Times New Roman" panose="02020603050405020304" pitchFamily="18" charset="0"/>
                <a:cs typeface="Times New Roman" panose="02020603050405020304" pitchFamily="18" charset="0"/>
              </a:rPr>
              <a:t>Counter operation</a:t>
            </a:r>
            <a:endParaRPr lang="en-US" sz="24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the counter mode, the </a:t>
            </a:r>
            <a:r>
              <a:rPr lang="en-US" sz="2400" dirty="0">
                <a:solidFill>
                  <a:srgbClr val="FF0000"/>
                </a:solidFill>
                <a:latin typeface="Times New Roman" panose="02020603050405020304" pitchFamily="18" charset="0"/>
                <a:cs typeface="Times New Roman" panose="02020603050405020304" pitchFamily="18" charset="0"/>
              </a:rPr>
              <a:t>external events are counted</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Here,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timer/counter </a:t>
            </a:r>
            <a:r>
              <a:rPr lang="en-US" sz="2400" dirty="0">
                <a:latin typeface="Times New Roman" panose="02020603050405020304" pitchFamily="18" charset="0"/>
                <a:cs typeface="Times New Roman" panose="02020603050405020304" pitchFamily="18" charset="0"/>
              </a:rPr>
              <a:t>register </a:t>
            </a:r>
            <a:r>
              <a:rPr lang="en-US" sz="2400" dirty="0" smtClean="0">
                <a:latin typeface="Times New Roman" panose="02020603050405020304" pitchFamily="18" charset="0"/>
                <a:cs typeface="Times New Roman" panose="02020603050405020304" pitchFamily="18" charset="0"/>
              </a:rPr>
              <a:t>will be </a:t>
            </a:r>
            <a:r>
              <a:rPr lang="en-US" sz="2400" dirty="0">
                <a:latin typeface="Times New Roman" panose="02020603050405020304" pitchFamily="18" charset="0"/>
                <a:cs typeface="Times New Roman" panose="02020603050405020304" pitchFamily="18" charset="0"/>
              </a:rPr>
              <a:t>incremented for each 1 to 0 transition of the external input </a:t>
            </a:r>
            <a:r>
              <a:rPr lang="en-US" sz="2400" dirty="0" smtClean="0">
                <a:latin typeface="Times New Roman" panose="02020603050405020304" pitchFamily="18" charset="0"/>
                <a:cs typeface="Times New Roman" panose="02020603050405020304" pitchFamily="18" charset="0"/>
              </a:rPr>
              <a:t>pin T0 (for counter-0)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T1 (for counter-1). These </a:t>
            </a:r>
            <a:r>
              <a:rPr lang="en-US" sz="2400" dirty="0">
                <a:latin typeface="Times New Roman" panose="02020603050405020304" pitchFamily="18" charset="0"/>
                <a:cs typeface="Times New Roman" panose="02020603050405020304" pitchFamily="18" charset="0"/>
              </a:rPr>
              <a:t>type of transitions </a:t>
            </a:r>
            <a:r>
              <a:rPr lang="en-US" sz="2400" dirty="0" smtClean="0">
                <a:latin typeface="Times New Roman" panose="02020603050405020304" pitchFamily="18" charset="0"/>
                <a:cs typeface="Times New Roman" panose="02020603050405020304" pitchFamily="18" charset="0"/>
              </a:rPr>
              <a:t>are </a:t>
            </a:r>
            <a:r>
              <a:rPr lang="en-US" sz="2400" dirty="0">
                <a:latin typeface="Times New Roman" panose="02020603050405020304" pitchFamily="18" charset="0"/>
                <a:cs typeface="Times New Roman" panose="02020603050405020304" pitchFamily="18" charset="0"/>
              </a:rPr>
              <a:t>treated as events.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external input pins are sampled once in each machine cycle, and to determine the 1or 0 transitions, another machine cycle will be needed.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So </a:t>
            </a:r>
            <a:r>
              <a:rPr lang="en-US" sz="2400" dirty="0">
                <a:latin typeface="Times New Roman" panose="02020603050405020304" pitchFamily="18" charset="0"/>
                <a:cs typeface="Times New Roman" panose="02020603050405020304" pitchFamily="18" charset="0"/>
              </a:rPr>
              <a:t>in </a:t>
            </a:r>
            <a:r>
              <a:rPr lang="en-US" sz="2400" dirty="0" smtClean="0">
                <a:latin typeface="Times New Roman" panose="02020603050405020304" pitchFamily="18" charset="0"/>
                <a:cs typeface="Times New Roman" panose="02020603050405020304" pitchFamily="18" charset="0"/>
              </a:rPr>
              <a:t>counter </a:t>
            </a:r>
            <a:r>
              <a:rPr lang="en-US" sz="2400" dirty="0">
                <a:latin typeface="Times New Roman" panose="02020603050405020304" pitchFamily="18" charset="0"/>
                <a:cs typeface="Times New Roman" panose="02020603050405020304" pitchFamily="18" charset="0"/>
              </a:rPr>
              <a:t>mode, </a:t>
            </a:r>
            <a:r>
              <a:rPr lang="en-US" sz="2400" dirty="0">
                <a:solidFill>
                  <a:srgbClr val="FF0000"/>
                </a:solidFill>
                <a:latin typeface="Times New Roman" panose="02020603050405020304" pitchFamily="18" charset="0"/>
                <a:cs typeface="Times New Roman" panose="02020603050405020304" pitchFamily="18" charset="0"/>
              </a:rPr>
              <a:t>at least two machine cycles are </a:t>
            </a:r>
            <a:r>
              <a:rPr lang="en-US" sz="2400" dirty="0" smtClean="0">
                <a:solidFill>
                  <a:srgbClr val="FF0000"/>
                </a:solidFill>
                <a:latin typeface="Times New Roman" panose="02020603050405020304" pitchFamily="18" charset="0"/>
                <a:cs typeface="Times New Roman" panose="02020603050405020304" pitchFamily="18" charset="0"/>
              </a:rPr>
              <a:t>needed to increment the counter</a:t>
            </a:r>
            <a:r>
              <a:rPr lang="en-US" sz="2400" dirty="0" smtClean="0">
                <a:latin typeface="Times New Roman" panose="02020603050405020304" pitchFamily="18" charset="0"/>
                <a:cs typeface="Times New Roman" panose="02020603050405020304" pitchFamily="18" charset="0"/>
              </a:rPr>
              <a:t>. Hence the </a:t>
            </a:r>
            <a:r>
              <a:rPr lang="en-US" sz="2400" dirty="0" smtClean="0">
                <a:solidFill>
                  <a:srgbClr val="FF0000"/>
                </a:solidFill>
                <a:latin typeface="Times New Roman" panose="02020603050405020304" pitchFamily="18" charset="0"/>
                <a:cs typeface="Times New Roman" panose="02020603050405020304" pitchFamily="18" charset="0"/>
              </a:rPr>
              <a:t>maximum operating frequency of counter is equal to (1/24) of </a:t>
            </a:r>
            <a:r>
              <a:rPr lang="en-US" sz="2400" dirty="0">
                <a:solidFill>
                  <a:srgbClr val="FF0000"/>
                </a:solidFill>
                <a:latin typeface="Times New Roman" panose="02020603050405020304" pitchFamily="18" charset="0"/>
                <a:cs typeface="Times New Roman" panose="02020603050405020304" pitchFamily="18" charset="0"/>
              </a:rPr>
              <a:t>XTAL (clock) frequency</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maximum frequency of counter can be varied with XTAL (Crystal oscillator) frequency.</a:t>
            </a:r>
            <a:endParaRPr lang="en-IN"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457200" y="557410"/>
            <a:ext cx="10820400" cy="369332"/>
          </a:xfrm>
          <a:prstGeom prst="rect">
            <a:avLst/>
          </a:prstGeom>
        </p:spPr>
        <p:txBody>
          <a:bodyPr wrap="square">
            <a:spAutoFit/>
          </a:bodyPr>
          <a:lstStyle/>
          <a:p>
            <a:pPr marL="342900" indent="-342900" algn="just">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The only difference between timer and counter operation is the source for incrementing the timer registers. </a:t>
            </a:r>
          </a:p>
        </p:txBody>
      </p:sp>
    </p:spTree>
    <p:extLst>
      <p:ext uri="{BB962C8B-B14F-4D97-AF65-F5344CB8AC3E}">
        <p14:creationId xmlns:p14="http://schemas.microsoft.com/office/powerpoint/2010/main" val="27211804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275"/>
            <a:ext cx="11734800" cy="553998"/>
          </a:xfrm>
        </p:spPr>
        <p:txBody>
          <a:bodyPr/>
          <a:lstStyle/>
          <a:p>
            <a:r>
              <a:rPr lang="en-IN" sz="3600" b="1" dirty="0" smtClean="0"/>
              <a:t>Timers-Counters in 8051 µC – Format of TCON register</a:t>
            </a:r>
            <a:endParaRPr lang="en-IN" sz="3600" b="1" dirty="0"/>
          </a:p>
        </p:txBody>
      </p:sp>
      <p:sp>
        <p:nvSpPr>
          <p:cNvPr id="8" name="Rectangle 7"/>
          <p:cNvSpPr/>
          <p:nvPr/>
        </p:nvSpPr>
        <p:spPr>
          <a:xfrm>
            <a:off x="317309" y="622111"/>
            <a:ext cx="11392469" cy="400110"/>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0000"/>
                </a:solidFill>
                <a:latin typeface="Nunito"/>
              </a:rPr>
              <a:t>TCON (</a:t>
            </a:r>
            <a:r>
              <a:rPr lang="en-US" sz="2000" dirty="0">
                <a:solidFill>
                  <a:srgbClr val="000000"/>
                </a:solidFill>
                <a:latin typeface="Nunito"/>
              </a:rPr>
              <a:t>Timer </a:t>
            </a:r>
            <a:r>
              <a:rPr lang="en-US" sz="2000" dirty="0" smtClean="0">
                <a:solidFill>
                  <a:srgbClr val="000000"/>
                </a:solidFill>
                <a:latin typeface="Nunito"/>
              </a:rPr>
              <a:t>Control) </a:t>
            </a:r>
            <a:r>
              <a:rPr lang="en-US" sz="2000" dirty="0">
                <a:solidFill>
                  <a:srgbClr val="000000"/>
                </a:solidFill>
                <a:latin typeface="Nunito"/>
              </a:rPr>
              <a:t>is an SFR. The address of this register is </a:t>
            </a:r>
            <a:r>
              <a:rPr lang="en-US" sz="2000" dirty="0" smtClean="0">
                <a:solidFill>
                  <a:srgbClr val="000000"/>
                </a:solidFill>
                <a:latin typeface="Nunito"/>
              </a:rPr>
              <a:t>88H</a:t>
            </a:r>
            <a:r>
              <a:rPr lang="en-US" sz="2000" dirty="0">
                <a:solidFill>
                  <a:srgbClr val="000000"/>
                </a:solidFill>
                <a:latin typeface="Nunito"/>
              </a:rPr>
              <a:t>. </a:t>
            </a:r>
            <a:r>
              <a:rPr lang="en-US" sz="2000" dirty="0">
                <a:solidFill>
                  <a:srgbClr val="FF0000"/>
                </a:solidFill>
                <a:latin typeface="Nunito"/>
              </a:rPr>
              <a:t>This is </a:t>
            </a:r>
            <a:r>
              <a:rPr lang="en-US" sz="2000" dirty="0" smtClean="0">
                <a:solidFill>
                  <a:srgbClr val="FF0000"/>
                </a:solidFill>
                <a:latin typeface="Nunito"/>
              </a:rPr>
              <a:t>bit-addressable</a:t>
            </a:r>
            <a:r>
              <a:rPr lang="en-US" sz="2000" dirty="0">
                <a:solidFill>
                  <a:srgbClr val="000000"/>
                </a:solidFill>
                <a:latin typeface="Nunito"/>
              </a:rPr>
              <a:t>.</a:t>
            </a:r>
            <a:endParaRPr lang="en-IN" sz="2000" dirty="0"/>
          </a:p>
        </p:txBody>
      </p:sp>
      <p:pic>
        <p:nvPicPr>
          <p:cNvPr id="2054" name="Picture 6" descr="8051 Microcontroller Special Function Registers (SF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19200"/>
            <a:ext cx="714375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1576387" y="2702055"/>
            <a:ext cx="8105775" cy="3505200"/>
          </a:xfrm>
          <a:prstGeom prst="rect">
            <a:avLst/>
          </a:prstGeom>
        </p:spPr>
      </p:pic>
    </p:spTree>
    <p:extLst>
      <p:ext uri="{BB962C8B-B14F-4D97-AF65-F5344CB8AC3E}">
        <p14:creationId xmlns:p14="http://schemas.microsoft.com/office/powerpoint/2010/main" val="39910695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275"/>
            <a:ext cx="11734800" cy="553998"/>
          </a:xfrm>
        </p:spPr>
        <p:txBody>
          <a:bodyPr/>
          <a:lstStyle/>
          <a:p>
            <a:r>
              <a:rPr lang="en-IN" sz="3600" b="1" dirty="0" smtClean="0"/>
              <a:t>Timers-Counters in 8051 µC – Format of TMOD register</a:t>
            </a:r>
            <a:endParaRPr lang="en-IN" sz="3600" b="1" dirty="0"/>
          </a:p>
        </p:txBody>
      </p:sp>
      <p:graphicFrame>
        <p:nvGraphicFramePr>
          <p:cNvPr id="3" name="Table 2"/>
          <p:cNvGraphicFramePr>
            <a:graphicFrameLocks noGrp="1"/>
          </p:cNvGraphicFramePr>
          <p:nvPr>
            <p:extLst>
              <p:ext uri="{D42A27DB-BD31-4B8C-83A1-F6EECF244321}">
                <p14:modId xmlns:p14="http://schemas.microsoft.com/office/powerpoint/2010/main" val="2834486120"/>
              </p:ext>
            </p:extLst>
          </p:nvPr>
        </p:nvGraphicFramePr>
        <p:xfrm>
          <a:off x="685800" y="2362201"/>
          <a:ext cx="10972801" cy="2327910"/>
        </p:xfrm>
        <a:graphic>
          <a:graphicData uri="http://schemas.openxmlformats.org/drawingml/2006/table">
            <a:tbl>
              <a:tblPr/>
              <a:tblGrid>
                <a:gridCol w="1381192"/>
                <a:gridCol w="4757438"/>
                <a:gridCol w="4834171"/>
              </a:tblGrid>
              <a:tr h="585491">
                <a:tc>
                  <a:txBody>
                    <a:bodyPr/>
                    <a:lstStyle/>
                    <a:p>
                      <a:pPr algn="l"/>
                      <a:r>
                        <a:rPr lang="en-IN" sz="1900" dirty="0">
                          <a:effectLst/>
                          <a:latin typeface="Times New Roman" panose="02020603050405020304" pitchFamily="18" charset="0"/>
                          <a:cs typeface="Times New Roman" panose="02020603050405020304" pitchFamily="18" charset="0"/>
                        </a:rPr>
                        <a:t>Bit Details</a:t>
                      </a:r>
                      <a:br>
                        <a:rPr lang="en-IN" sz="1900" dirty="0">
                          <a:effectLst/>
                          <a:latin typeface="Times New Roman" panose="02020603050405020304" pitchFamily="18" charset="0"/>
                          <a:cs typeface="Times New Roman" panose="02020603050405020304" pitchFamily="18" charset="0"/>
                        </a:rPr>
                      </a:br>
                      <a:endParaRPr lang="en-IN" sz="1900" dirty="0">
                        <a:effectLst/>
                        <a:latin typeface="Times New Roman" panose="02020603050405020304" pitchFamily="18" charset="0"/>
                        <a:cs typeface="Times New Roman" panose="02020603050405020304" pitchFamily="18" charset="0"/>
                      </a:endParaRPr>
                    </a:p>
                  </a:txBody>
                  <a:tcPr marL="95250" marR="95250"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900" dirty="0">
                          <a:effectLst/>
                          <a:latin typeface="Times New Roman" panose="02020603050405020304" pitchFamily="18" charset="0"/>
                          <a:cs typeface="Times New Roman" panose="02020603050405020304" pitchFamily="18" charset="0"/>
                        </a:rPr>
                        <a:t>High </a:t>
                      </a:r>
                      <a:r>
                        <a:rPr lang="en-IN" sz="1900" dirty="0" smtClean="0">
                          <a:effectLst/>
                          <a:latin typeface="Times New Roman" panose="02020603050405020304" pitchFamily="18" charset="0"/>
                          <a:cs typeface="Times New Roman" panose="02020603050405020304" pitchFamily="18" charset="0"/>
                        </a:rPr>
                        <a:t>Value (</a:t>
                      </a:r>
                      <a:r>
                        <a:rPr lang="en-IN" sz="1900" dirty="0">
                          <a:effectLst/>
                          <a:latin typeface="Times New Roman" panose="02020603050405020304" pitchFamily="18" charset="0"/>
                          <a:cs typeface="Times New Roman" panose="02020603050405020304" pitchFamily="18" charset="0"/>
                        </a:rPr>
                        <a:t>1</a:t>
                      </a:r>
                      <a:r>
                        <a:rPr lang="en-IN" sz="1900" dirty="0" smtClean="0">
                          <a:effectLst/>
                          <a:latin typeface="Times New Roman" panose="02020603050405020304" pitchFamily="18" charset="0"/>
                          <a:cs typeface="Times New Roman" panose="02020603050405020304" pitchFamily="18" charset="0"/>
                        </a:rPr>
                        <a:t>)</a:t>
                      </a:r>
                      <a:endParaRPr lang="en-IN" sz="1900" dirty="0">
                        <a:effectLst/>
                        <a:latin typeface="Times New Roman" panose="02020603050405020304" pitchFamily="18" charset="0"/>
                        <a:cs typeface="Times New Roman" panose="02020603050405020304" pitchFamily="18" charset="0"/>
                      </a:endParaRPr>
                    </a:p>
                  </a:txBody>
                  <a:tcPr marL="95250" marR="95250"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900" dirty="0">
                          <a:effectLst/>
                          <a:latin typeface="Times New Roman" panose="02020603050405020304" pitchFamily="18" charset="0"/>
                          <a:cs typeface="Times New Roman" panose="02020603050405020304" pitchFamily="18" charset="0"/>
                        </a:rPr>
                        <a:t>Low </a:t>
                      </a:r>
                      <a:r>
                        <a:rPr lang="en-IN" sz="1900" dirty="0" smtClean="0">
                          <a:effectLst/>
                          <a:latin typeface="Times New Roman" panose="02020603050405020304" pitchFamily="18" charset="0"/>
                          <a:cs typeface="Times New Roman" panose="02020603050405020304" pitchFamily="18" charset="0"/>
                        </a:rPr>
                        <a:t>Value (</a:t>
                      </a:r>
                      <a:r>
                        <a:rPr lang="en-IN" sz="1900" dirty="0">
                          <a:effectLst/>
                          <a:latin typeface="Times New Roman" panose="02020603050405020304" pitchFamily="18" charset="0"/>
                          <a:cs typeface="Times New Roman" panose="02020603050405020304" pitchFamily="18" charset="0"/>
                        </a:rPr>
                        <a:t>0)</a:t>
                      </a:r>
                      <a:br>
                        <a:rPr lang="en-IN" sz="1900" dirty="0">
                          <a:effectLst/>
                          <a:latin typeface="Times New Roman" panose="02020603050405020304" pitchFamily="18" charset="0"/>
                          <a:cs typeface="Times New Roman" panose="02020603050405020304" pitchFamily="18" charset="0"/>
                        </a:rPr>
                      </a:br>
                      <a:endParaRPr lang="en-IN" sz="1900" dirty="0">
                        <a:effectLst/>
                        <a:latin typeface="Times New Roman" panose="02020603050405020304" pitchFamily="18" charset="0"/>
                        <a:cs typeface="Times New Roman" panose="02020603050405020304" pitchFamily="18" charset="0"/>
                      </a:endParaRPr>
                    </a:p>
                  </a:txBody>
                  <a:tcPr marL="95250" marR="95250"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585491">
                <a:tc>
                  <a:txBody>
                    <a:bodyPr/>
                    <a:lstStyle/>
                    <a:p>
                      <a:r>
                        <a:rPr lang="en-IN" sz="1900" dirty="0" smtClean="0">
                          <a:effectLst/>
                          <a:latin typeface="Times New Roman" panose="02020603050405020304" pitchFamily="18" charset="0"/>
                          <a:cs typeface="Times New Roman" panose="02020603050405020304" pitchFamily="18" charset="0"/>
                        </a:rPr>
                        <a:t>C/</a:t>
                      </a:r>
                      <a:r>
                        <a:rPr lang="en-IN" sz="1900" b="1" dirty="0" smtClean="0">
                          <a:effectLst/>
                          <a:latin typeface="Times New Roman" panose="02020603050405020304" pitchFamily="18" charset="0"/>
                          <a:cs typeface="Times New Roman" panose="02020603050405020304" pitchFamily="18" charset="0"/>
                        </a:rPr>
                        <a:t>T</a:t>
                      </a:r>
                      <a:r>
                        <a:rPr lang="en-IN" sz="2000" b="1" dirty="0" smtClean="0">
                          <a:solidFill>
                            <a:srgbClr val="FF0000"/>
                          </a:solidFill>
                          <a:effectLst/>
                          <a:latin typeface="Times New Roman" panose="02020603050405020304" pitchFamily="18" charset="0"/>
                          <a:cs typeface="Times New Roman" panose="02020603050405020304" pitchFamily="18" charset="0"/>
                        </a:rPr>
                        <a:t>’</a:t>
                      </a:r>
                      <a:r>
                        <a:rPr lang="en-IN" sz="1900" dirty="0">
                          <a:effectLst/>
                          <a:latin typeface="Times New Roman" panose="02020603050405020304" pitchFamily="18" charset="0"/>
                          <a:cs typeface="Times New Roman" panose="02020603050405020304" pitchFamily="18" charset="0"/>
                        </a:rPr>
                        <a:t/>
                      </a:r>
                      <a:br>
                        <a:rPr lang="en-IN" sz="1900" dirty="0">
                          <a:effectLst/>
                          <a:latin typeface="Times New Roman" panose="02020603050405020304" pitchFamily="18" charset="0"/>
                          <a:cs typeface="Times New Roman" panose="02020603050405020304" pitchFamily="18" charset="0"/>
                        </a:rPr>
                      </a:br>
                      <a:endParaRPr lang="en-IN" sz="1900" dirty="0">
                        <a:effectLst/>
                        <a:latin typeface="Times New Roman" panose="02020603050405020304" pitchFamily="18" charset="0"/>
                        <a:cs typeface="Times New Roman" panose="02020603050405020304" pitchFamily="18" charset="0"/>
                      </a:endParaRPr>
                    </a:p>
                  </a:txBody>
                  <a:tcPr marL="95250" marR="95250"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900" dirty="0">
                          <a:effectLst/>
                          <a:latin typeface="Times New Roman" panose="02020603050405020304" pitchFamily="18" charset="0"/>
                          <a:cs typeface="Times New Roman" panose="02020603050405020304" pitchFamily="18" charset="0"/>
                        </a:rPr>
                        <a:t>Configure for the Counter operations</a:t>
                      </a:r>
                      <a:br>
                        <a:rPr lang="en-US" sz="1900" dirty="0">
                          <a:effectLst/>
                          <a:latin typeface="Times New Roman" panose="02020603050405020304" pitchFamily="18" charset="0"/>
                          <a:cs typeface="Times New Roman" panose="02020603050405020304" pitchFamily="18" charset="0"/>
                        </a:rPr>
                      </a:br>
                      <a:endParaRPr lang="en-US" sz="1900" dirty="0">
                        <a:effectLst/>
                        <a:latin typeface="Times New Roman" panose="02020603050405020304" pitchFamily="18" charset="0"/>
                        <a:cs typeface="Times New Roman" panose="02020603050405020304" pitchFamily="18" charset="0"/>
                      </a:endParaRPr>
                    </a:p>
                  </a:txBody>
                  <a:tcPr marL="95250" marR="95250"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900" dirty="0">
                          <a:effectLst/>
                          <a:latin typeface="Times New Roman" panose="02020603050405020304" pitchFamily="18" charset="0"/>
                          <a:cs typeface="Times New Roman" panose="02020603050405020304" pitchFamily="18" charset="0"/>
                        </a:rPr>
                        <a:t>Configure for the Timer </a:t>
                      </a:r>
                      <a:r>
                        <a:rPr lang="en-US" sz="1900" dirty="0" smtClean="0">
                          <a:effectLst/>
                          <a:latin typeface="Times New Roman" panose="02020603050405020304" pitchFamily="18" charset="0"/>
                          <a:cs typeface="Times New Roman" panose="02020603050405020304" pitchFamily="18" charset="0"/>
                        </a:rPr>
                        <a:t>operations</a:t>
                      </a:r>
                      <a:endParaRPr lang="en-US" sz="1900" dirty="0">
                        <a:effectLst/>
                        <a:latin typeface="Times New Roman" panose="02020603050405020304" pitchFamily="18" charset="0"/>
                        <a:cs typeface="Times New Roman" panose="02020603050405020304" pitchFamily="18" charset="0"/>
                      </a:endParaRPr>
                    </a:p>
                  </a:txBody>
                  <a:tcPr marL="95250" marR="95250"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36889">
                <a:tc>
                  <a:txBody>
                    <a:bodyPr/>
                    <a:lstStyle/>
                    <a:p>
                      <a:r>
                        <a:rPr lang="en-IN" sz="1900">
                          <a:effectLst/>
                          <a:latin typeface="Times New Roman" panose="02020603050405020304" pitchFamily="18" charset="0"/>
                          <a:cs typeface="Times New Roman" panose="02020603050405020304" pitchFamily="18" charset="0"/>
                        </a:rPr>
                        <a:t>Gate (G)</a:t>
                      </a:r>
                      <a:br>
                        <a:rPr lang="en-IN" sz="1900">
                          <a:effectLst/>
                          <a:latin typeface="Times New Roman" panose="02020603050405020304" pitchFamily="18" charset="0"/>
                          <a:cs typeface="Times New Roman" panose="02020603050405020304" pitchFamily="18" charset="0"/>
                        </a:rPr>
                      </a:br>
                      <a:endParaRPr lang="en-IN" sz="1900">
                        <a:effectLst/>
                        <a:latin typeface="Times New Roman" panose="02020603050405020304" pitchFamily="18" charset="0"/>
                        <a:cs typeface="Times New Roman" panose="02020603050405020304" pitchFamily="18" charset="0"/>
                      </a:endParaRPr>
                    </a:p>
                  </a:txBody>
                  <a:tcPr marL="95250" marR="95250"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900" dirty="0">
                          <a:effectLst/>
                          <a:latin typeface="Times New Roman" panose="02020603050405020304" pitchFamily="18" charset="0"/>
                          <a:cs typeface="Times New Roman" panose="02020603050405020304" pitchFamily="18" charset="0"/>
                        </a:rPr>
                        <a:t>Timer0 or Timer1 will be in </a:t>
                      </a:r>
                      <a:r>
                        <a:rPr lang="en-US" sz="1900" dirty="0" err="1" smtClean="0">
                          <a:effectLst/>
                          <a:latin typeface="Times New Roman" panose="02020603050405020304" pitchFamily="18" charset="0"/>
                          <a:cs typeface="Times New Roman" panose="02020603050405020304" pitchFamily="18" charset="0"/>
                        </a:rPr>
                        <a:t>RunMode</a:t>
                      </a:r>
                      <a:r>
                        <a:rPr lang="en-US" sz="1900" dirty="0" smtClean="0">
                          <a:effectLst/>
                          <a:latin typeface="Times New Roman" panose="02020603050405020304" pitchFamily="18" charset="0"/>
                          <a:cs typeface="Times New Roman" panose="02020603050405020304" pitchFamily="18" charset="0"/>
                        </a:rPr>
                        <a:t> </a:t>
                      </a:r>
                      <a:r>
                        <a:rPr lang="en-US" sz="1900" dirty="0">
                          <a:effectLst/>
                          <a:latin typeface="Times New Roman" panose="02020603050405020304" pitchFamily="18" charset="0"/>
                          <a:cs typeface="Times New Roman" panose="02020603050405020304" pitchFamily="18" charset="0"/>
                        </a:rPr>
                        <a:t>when TR</a:t>
                      </a:r>
                      <a:r>
                        <a:rPr lang="en-US" sz="1900" baseline="-25000" dirty="0">
                          <a:effectLst/>
                          <a:latin typeface="Times New Roman" panose="02020603050405020304" pitchFamily="18" charset="0"/>
                          <a:cs typeface="Times New Roman" panose="02020603050405020304" pitchFamily="18" charset="0"/>
                        </a:rPr>
                        <a:t>X</a:t>
                      </a:r>
                      <a:r>
                        <a:rPr lang="en-US" sz="1900" dirty="0">
                          <a:effectLst/>
                          <a:latin typeface="Times New Roman" panose="02020603050405020304" pitchFamily="18" charset="0"/>
                          <a:cs typeface="Times New Roman" panose="02020603050405020304" pitchFamily="18" charset="0"/>
                        </a:rPr>
                        <a:t> bit of TCON register is high.</a:t>
                      </a:r>
                      <a:br>
                        <a:rPr lang="en-US" sz="1900" dirty="0">
                          <a:effectLst/>
                          <a:latin typeface="Times New Roman" panose="02020603050405020304" pitchFamily="18" charset="0"/>
                          <a:cs typeface="Times New Roman" panose="02020603050405020304" pitchFamily="18" charset="0"/>
                        </a:rPr>
                      </a:br>
                      <a:endParaRPr lang="en-US" sz="1900" dirty="0">
                        <a:effectLst/>
                        <a:latin typeface="Times New Roman" panose="02020603050405020304" pitchFamily="18" charset="0"/>
                        <a:cs typeface="Times New Roman" panose="02020603050405020304" pitchFamily="18" charset="0"/>
                      </a:endParaRPr>
                    </a:p>
                  </a:txBody>
                  <a:tcPr marL="95250" marR="95250"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900" dirty="0">
                          <a:effectLst/>
                          <a:latin typeface="Times New Roman" panose="02020603050405020304" pitchFamily="18" charset="0"/>
                          <a:cs typeface="Times New Roman" panose="02020603050405020304" pitchFamily="18" charset="0"/>
                        </a:rPr>
                        <a:t>Timer0 or Timer1 will be in </a:t>
                      </a:r>
                      <a:r>
                        <a:rPr lang="en-US" sz="1900" dirty="0" err="1">
                          <a:effectLst/>
                          <a:latin typeface="Times New Roman" panose="02020603050405020304" pitchFamily="18" charset="0"/>
                          <a:cs typeface="Times New Roman" panose="02020603050405020304" pitchFamily="18" charset="0"/>
                        </a:rPr>
                        <a:t>RunMode</a:t>
                      </a:r>
                      <a:r>
                        <a:rPr lang="en-US" sz="1900" dirty="0">
                          <a:effectLst/>
                          <a:latin typeface="Times New Roman" panose="02020603050405020304" pitchFamily="18" charset="0"/>
                          <a:cs typeface="Times New Roman" panose="02020603050405020304" pitchFamily="18" charset="0"/>
                        </a:rPr>
                        <a:t> when TR</a:t>
                      </a:r>
                      <a:r>
                        <a:rPr lang="en-US" sz="1900" baseline="-25000" dirty="0">
                          <a:effectLst/>
                          <a:latin typeface="Times New Roman" panose="02020603050405020304" pitchFamily="18" charset="0"/>
                          <a:cs typeface="Times New Roman" panose="02020603050405020304" pitchFamily="18" charset="0"/>
                        </a:rPr>
                        <a:t>X</a:t>
                      </a:r>
                      <a:r>
                        <a:rPr lang="en-US" sz="1900" dirty="0">
                          <a:effectLst/>
                          <a:latin typeface="Times New Roman" panose="02020603050405020304" pitchFamily="18" charset="0"/>
                          <a:cs typeface="Times New Roman" panose="02020603050405020304" pitchFamily="18" charset="0"/>
                        </a:rPr>
                        <a:t> bit of TCON register is high and </a:t>
                      </a:r>
                      <a:r>
                        <a:rPr lang="en-US" sz="1900" dirty="0">
                          <a:solidFill>
                            <a:srgbClr val="FF0000"/>
                          </a:solidFill>
                          <a:effectLst/>
                          <a:latin typeface="Times New Roman" panose="02020603050405020304" pitchFamily="18" charset="0"/>
                          <a:cs typeface="Times New Roman" panose="02020603050405020304" pitchFamily="18" charset="0"/>
                        </a:rPr>
                        <a:t>INT0 or INT1 is high</a:t>
                      </a:r>
                      <a:r>
                        <a:rPr lang="en-US" sz="1900" dirty="0" smtClean="0">
                          <a:effectLst/>
                          <a:latin typeface="Times New Roman" panose="02020603050405020304" pitchFamily="18" charset="0"/>
                          <a:cs typeface="Times New Roman" panose="02020603050405020304" pitchFamily="18" charset="0"/>
                        </a:rPr>
                        <a:t>.</a:t>
                      </a:r>
                      <a:endParaRPr lang="en-US" sz="1900" dirty="0">
                        <a:effectLst/>
                        <a:latin typeface="Times New Roman" panose="02020603050405020304" pitchFamily="18" charset="0"/>
                        <a:cs typeface="Times New Roman" panose="02020603050405020304" pitchFamily="18" charset="0"/>
                      </a:endParaRPr>
                    </a:p>
                  </a:txBody>
                  <a:tcPr marL="95250" marR="95250"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00981620"/>
              </p:ext>
            </p:extLst>
          </p:nvPr>
        </p:nvGraphicFramePr>
        <p:xfrm>
          <a:off x="685800" y="4779446"/>
          <a:ext cx="10972799" cy="2042160"/>
        </p:xfrm>
        <a:graphic>
          <a:graphicData uri="http://schemas.openxmlformats.org/drawingml/2006/table">
            <a:tbl>
              <a:tblPr/>
              <a:tblGrid>
                <a:gridCol w="914400"/>
                <a:gridCol w="2209800"/>
                <a:gridCol w="1905000"/>
                <a:gridCol w="3498573"/>
                <a:gridCol w="2445026"/>
              </a:tblGrid>
              <a:tr h="632666">
                <a:tc>
                  <a:txBody>
                    <a:bodyPr/>
                    <a:lstStyle/>
                    <a:p>
                      <a:pPr algn="l" fontAlgn="t"/>
                      <a:r>
                        <a:rPr lang="en-IN" sz="1900" dirty="0" smtClean="0">
                          <a:effectLst/>
                          <a:latin typeface="Times New Roman" panose="02020603050405020304" pitchFamily="18" charset="0"/>
                          <a:cs typeface="Times New Roman" panose="02020603050405020304" pitchFamily="18" charset="0"/>
                        </a:rPr>
                        <a:t>M1 M0</a:t>
                      </a:r>
                      <a:r>
                        <a:rPr lang="en-IN" sz="1900" dirty="0">
                          <a:effectLst/>
                          <a:latin typeface="Times New Roman" panose="02020603050405020304" pitchFamily="18" charset="0"/>
                          <a:cs typeface="Times New Roman" panose="02020603050405020304" pitchFamily="18" charset="0"/>
                        </a:rPr>
                        <a:t/>
                      </a:r>
                      <a:br>
                        <a:rPr lang="en-IN" sz="1900" dirty="0">
                          <a:effectLst/>
                          <a:latin typeface="Times New Roman" panose="02020603050405020304" pitchFamily="18" charset="0"/>
                          <a:cs typeface="Times New Roman" panose="02020603050405020304" pitchFamily="18" charset="0"/>
                        </a:rPr>
                      </a:br>
                      <a:endParaRPr lang="en-IN" sz="1900"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t"/>
                      <a:r>
                        <a:rPr lang="en-IN" sz="1900" b="1" dirty="0" smtClean="0">
                          <a:effectLst/>
                          <a:latin typeface="Times New Roman" panose="02020603050405020304" pitchFamily="18" charset="0"/>
                          <a:cs typeface="Times New Roman" panose="02020603050405020304" pitchFamily="18" charset="0"/>
                        </a:rPr>
                        <a:t>00 (Mode-0)</a:t>
                      </a:r>
                      <a:r>
                        <a:rPr lang="en-IN" sz="1900" dirty="0">
                          <a:effectLst/>
                          <a:latin typeface="Times New Roman" panose="02020603050405020304" pitchFamily="18" charset="0"/>
                          <a:cs typeface="Times New Roman" panose="02020603050405020304" pitchFamily="18" charset="0"/>
                        </a:rPr>
                        <a:t/>
                      </a:r>
                      <a:br>
                        <a:rPr lang="en-IN" sz="1900" dirty="0">
                          <a:effectLst/>
                          <a:latin typeface="Times New Roman" panose="02020603050405020304" pitchFamily="18" charset="0"/>
                          <a:cs typeface="Times New Roman" panose="02020603050405020304" pitchFamily="18" charset="0"/>
                        </a:rPr>
                      </a:br>
                      <a:endParaRPr lang="en-IN" sz="1900"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t"/>
                      <a:r>
                        <a:rPr lang="en-IN" sz="1900" b="1" dirty="0" smtClean="0">
                          <a:effectLst/>
                          <a:latin typeface="Times New Roman" panose="02020603050405020304" pitchFamily="18" charset="0"/>
                          <a:cs typeface="Times New Roman" panose="02020603050405020304" pitchFamily="18" charset="0"/>
                        </a:rPr>
                        <a:t>01 (Mode-1)</a:t>
                      </a:r>
                      <a:r>
                        <a:rPr lang="en-IN" sz="1900" dirty="0">
                          <a:effectLst/>
                          <a:latin typeface="Times New Roman" panose="02020603050405020304" pitchFamily="18" charset="0"/>
                          <a:cs typeface="Times New Roman" panose="02020603050405020304" pitchFamily="18" charset="0"/>
                        </a:rPr>
                        <a:t/>
                      </a:r>
                      <a:br>
                        <a:rPr lang="en-IN" sz="1900" dirty="0">
                          <a:effectLst/>
                          <a:latin typeface="Times New Roman" panose="02020603050405020304" pitchFamily="18" charset="0"/>
                          <a:cs typeface="Times New Roman" panose="02020603050405020304" pitchFamily="18" charset="0"/>
                        </a:rPr>
                      </a:br>
                      <a:endParaRPr lang="en-IN" sz="1900"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t"/>
                      <a:r>
                        <a:rPr lang="en-IN" sz="1900" b="1" dirty="0" smtClean="0">
                          <a:effectLst/>
                          <a:latin typeface="Times New Roman" panose="02020603050405020304" pitchFamily="18" charset="0"/>
                          <a:cs typeface="Times New Roman" panose="02020603050405020304" pitchFamily="18" charset="0"/>
                        </a:rPr>
                        <a:t>10 (Mode-2)</a:t>
                      </a:r>
                      <a:r>
                        <a:rPr lang="en-IN" sz="1900" dirty="0">
                          <a:effectLst/>
                          <a:latin typeface="Times New Roman" panose="02020603050405020304" pitchFamily="18" charset="0"/>
                          <a:cs typeface="Times New Roman" panose="02020603050405020304" pitchFamily="18" charset="0"/>
                        </a:rPr>
                        <a:t/>
                      </a:r>
                      <a:br>
                        <a:rPr lang="en-IN" sz="1900" dirty="0">
                          <a:effectLst/>
                          <a:latin typeface="Times New Roman" panose="02020603050405020304" pitchFamily="18" charset="0"/>
                          <a:cs typeface="Times New Roman" panose="02020603050405020304" pitchFamily="18" charset="0"/>
                        </a:rPr>
                      </a:br>
                      <a:endParaRPr lang="en-IN" sz="1900"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t"/>
                      <a:r>
                        <a:rPr lang="en-IN" sz="1900" b="1" dirty="0" smtClean="0">
                          <a:effectLst/>
                          <a:latin typeface="Times New Roman" panose="02020603050405020304" pitchFamily="18" charset="0"/>
                          <a:cs typeface="Times New Roman" panose="02020603050405020304" pitchFamily="18" charset="0"/>
                        </a:rPr>
                        <a:t>11 (Mode-3)</a:t>
                      </a:r>
                      <a:r>
                        <a:rPr lang="en-IN" sz="1900" dirty="0">
                          <a:effectLst/>
                          <a:latin typeface="Times New Roman" panose="02020603050405020304" pitchFamily="18" charset="0"/>
                          <a:cs typeface="Times New Roman" panose="02020603050405020304" pitchFamily="18" charset="0"/>
                        </a:rPr>
                        <a:t/>
                      </a:r>
                      <a:br>
                        <a:rPr lang="en-IN" sz="1900" dirty="0">
                          <a:effectLst/>
                          <a:latin typeface="Times New Roman" panose="02020603050405020304" pitchFamily="18" charset="0"/>
                          <a:cs typeface="Times New Roman" panose="02020603050405020304" pitchFamily="18" charset="0"/>
                        </a:rPr>
                      </a:br>
                      <a:endParaRPr lang="en-IN" sz="1900"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1013254">
                <a:tc>
                  <a:txBody>
                    <a:bodyPr/>
                    <a:lstStyle/>
                    <a:p>
                      <a:pPr fontAlgn="t"/>
                      <a:r>
                        <a:rPr lang="en-IN" sz="1900" dirty="0">
                          <a:effectLst/>
                        </a:rPr>
                        <a:t/>
                      </a:r>
                      <a:br>
                        <a:rPr lang="en-IN" sz="1900" dirty="0">
                          <a:effectLst/>
                        </a:rPr>
                      </a:br>
                      <a:endParaRPr lang="en-IN" sz="1900" dirty="0">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900" dirty="0" smtClean="0">
                          <a:effectLst/>
                          <a:latin typeface="Times New Roman" panose="02020603050405020304" pitchFamily="18" charset="0"/>
                          <a:cs typeface="Times New Roman" panose="02020603050405020304" pitchFamily="18" charset="0"/>
                        </a:rPr>
                        <a:t>8-bit </a:t>
                      </a:r>
                      <a:r>
                        <a:rPr lang="en-US" sz="1900" dirty="0">
                          <a:effectLst/>
                          <a:latin typeface="Times New Roman" panose="02020603050405020304" pitchFamily="18" charset="0"/>
                          <a:cs typeface="Times New Roman" panose="02020603050405020304" pitchFamily="18" charset="0"/>
                        </a:rPr>
                        <a:t>timer/counter, with 5-bit </a:t>
                      </a:r>
                      <a:r>
                        <a:rPr lang="en-US" sz="1900" dirty="0" smtClean="0">
                          <a:effectLst/>
                          <a:latin typeface="Times New Roman" panose="02020603050405020304" pitchFamily="18" charset="0"/>
                          <a:cs typeface="Times New Roman" panose="02020603050405020304" pitchFamily="18" charset="0"/>
                        </a:rPr>
                        <a:t>pre-</a:t>
                      </a:r>
                      <a:r>
                        <a:rPr lang="en-US" sz="1900" dirty="0" err="1" smtClean="0">
                          <a:effectLst/>
                          <a:latin typeface="Times New Roman" panose="02020603050405020304" pitchFamily="18" charset="0"/>
                          <a:cs typeface="Times New Roman" panose="02020603050405020304" pitchFamily="18" charset="0"/>
                        </a:rPr>
                        <a:t>scaler</a:t>
                      </a:r>
                      <a:r>
                        <a:rPr lang="en-US" sz="1900" dirty="0" smtClean="0">
                          <a:effectLst/>
                          <a:latin typeface="Times New Roman" panose="02020603050405020304" pitchFamily="18" charset="0"/>
                          <a:cs typeface="Times New Roman" panose="02020603050405020304" pitchFamily="18" charset="0"/>
                        </a:rPr>
                        <a:t>. (Total 13-bits in use)</a:t>
                      </a:r>
                      <a:endParaRPr lang="en-US" sz="1900"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900" dirty="0" smtClean="0">
                          <a:effectLst/>
                          <a:latin typeface="Times New Roman" panose="02020603050405020304" pitchFamily="18" charset="0"/>
                          <a:cs typeface="Times New Roman" panose="02020603050405020304" pitchFamily="18" charset="0"/>
                        </a:rPr>
                        <a:t>16-bit timer/counter</a:t>
                      </a:r>
                      <a:r>
                        <a:rPr lang="en-US" sz="1900" dirty="0">
                          <a:effectLst/>
                          <a:latin typeface="Times New Roman" panose="02020603050405020304" pitchFamily="18" charset="0"/>
                          <a:cs typeface="Times New Roman" panose="02020603050405020304" pitchFamily="18" charset="0"/>
                        </a:rPr>
                        <a:t/>
                      </a:r>
                      <a:br>
                        <a:rPr lang="en-US" sz="1900" dirty="0">
                          <a:effectLst/>
                          <a:latin typeface="Times New Roman" panose="02020603050405020304" pitchFamily="18" charset="0"/>
                          <a:cs typeface="Times New Roman" panose="02020603050405020304" pitchFamily="18" charset="0"/>
                        </a:rPr>
                      </a:br>
                      <a:endParaRPr lang="en-US" sz="1900"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900" dirty="0" smtClean="0">
                          <a:effectLst/>
                          <a:latin typeface="Times New Roman" panose="02020603050405020304" pitchFamily="18" charset="0"/>
                          <a:cs typeface="Times New Roman" panose="02020603050405020304" pitchFamily="18" charset="0"/>
                        </a:rPr>
                        <a:t>8-bit auto reload timer/counter; </a:t>
                      </a:r>
                      <a:r>
                        <a:rPr lang="en-US" sz="1900" dirty="0" err="1" smtClean="0">
                          <a:effectLst/>
                          <a:latin typeface="Times New Roman" panose="02020603050405020304" pitchFamily="18" charset="0"/>
                          <a:cs typeface="Times New Roman" panose="02020603050405020304" pitchFamily="18" charset="0"/>
                        </a:rPr>
                        <a:t>THx</a:t>
                      </a:r>
                      <a:r>
                        <a:rPr lang="en-US" sz="1900" dirty="0" smtClean="0">
                          <a:effectLst/>
                          <a:latin typeface="Times New Roman" panose="02020603050405020304" pitchFamily="18" charset="0"/>
                          <a:cs typeface="Times New Roman" panose="02020603050405020304" pitchFamily="18" charset="0"/>
                        </a:rPr>
                        <a:t> holds a</a:t>
                      </a:r>
                      <a:r>
                        <a:rPr lang="en-US" sz="1900" baseline="0" dirty="0" smtClean="0">
                          <a:effectLst/>
                          <a:latin typeface="Times New Roman" panose="02020603050405020304" pitchFamily="18" charset="0"/>
                          <a:cs typeface="Times New Roman" panose="02020603050405020304" pitchFamily="18" charset="0"/>
                        </a:rPr>
                        <a:t> </a:t>
                      </a:r>
                      <a:r>
                        <a:rPr lang="en-US" sz="1900" dirty="0" smtClean="0">
                          <a:effectLst/>
                          <a:latin typeface="Times New Roman" panose="02020603050405020304" pitchFamily="18" charset="0"/>
                          <a:cs typeface="Times New Roman" panose="02020603050405020304" pitchFamily="18" charset="0"/>
                        </a:rPr>
                        <a:t>value which is to be reloaded into </a:t>
                      </a:r>
                      <a:r>
                        <a:rPr lang="en-US" sz="1900" dirty="0" err="1" smtClean="0">
                          <a:effectLst/>
                          <a:latin typeface="Times New Roman" panose="02020603050405020304" pitchFamily="18" charset="0"/>
                          <a:cs typeface="Times New Roman" panose="02020603050405020304" pitchFamily="18" charset="0"/>
                        </a:rPr>
                        <a:t>TLx</a:t>
                      </a:r>
                      <a:r>
                        <a:rPr lang="en-US" sz="1900" dirty="0" smtClean="0">
                          <a:effectLst/>
                          <a:latin typeface="Times New Roman" panose="02020603050405020304" pitchFamily="18" charset="0"/>
                          <a:cs typeface="Times New Roman" panose="02020603050405020304" pitchFamily="18" charset="0"/>
                        </a:rPr>
                        <a:t> each time</a:t>
                      </a:r>
                      <a:r>
                        <a:rPr lang="en-US" sz="1900" baseline="0" dirty="0" smtClean="0">
                          <a:effectLst/>
                          <a:latin typeface="Times New Roman" panose="02020603050405020304" pitchFamily="18" charset="0"/>
                          <a:cs typeface="Times New Roman" panose="02020603050405020304" pitchFamily="18" charset="0"/>
                        </a:rPr>
                        <a:t> </a:t>
                      </a:r>
                      <a:r>
                        <a:rPr lang="en-US" sz="1900" dirty="0" smtClean="0">
                          <a:effectLst/>
                          <a:latin typeface="Times New Roman" panose="02020603050405020304" pitchFamily="18" charset="0"/>
                          <a:cs typeface="Times New Roman" panose="02020603050405020304" pitchFamily="18" charset="0"/>
                        </a:rPr>
                        <a:t>it overflows.</a:t>
                      </a:r>
                      <a:endParaRPr lang="en-US" sz="1900"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900" dirty="0" smtClean="0">
                          <a:effectLst/>
                          <a:latin typeface="Times New Roman" panose="02020603050405020304" pitchFamily="18" charset="0"/>
                          <a:cs typeface="Times New Roman" panose="02020603050405020304" pitchFamily="18" charset="0"/>
                        </a:rPr>
                        <a:t>Split</a:t>
                      </a:r>
                      <a:r>
                        <a:rPr lang="en-US" sz="1900" baseline="0" dirty="0" smtClean="0">
                          <a:effectLst/>
                          <a:latin typeface="Times New Roman" panose="02020603050405020304" pitchFamily="18" charset="0"/>
                          <a:cs typeface="Times New Roman" panose="02020603050405020304" pitchFamily="18" charset="0"/>
                        </a:rPr>
                        <a:t> mode, </a:t>
                      </a:r>
                      <a:r>
                        <a:rPr lang="en-US" sz="1900" dirty="0" smtClean="0">
                          <a:effectLst/>
                          <a:latin typeface="Times New Roman" panose="02020603050405020304" pitchFamily="18" charset="0"/>
                          <a:cs typeface="Times New Roman" panose="02020603050405020304" pitchFamily="18" charset="0"/>
                        </a:rPr>
                        <a:t>Timer split in to two separate 8-bit timers.</a:t>
                      </a:r>
                      <a:endParaRPr lang="en-US" sz="1900"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6" name="Rectangle 1"/>
          <p:cNvSpPr>
            <a:spLocks noChangeArrowheads="1"/>
          </p:cNvSpPr>
          <p:nvPr/>
        </p:nvSpPr>
        <p:spPr bwMode="auto">
          <a:xfrm>
            <a:off x="2938463" y="2471738"/>
            <a:ext cx="7729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Rectangle 7"/>
          <p:cNvSpPr/>
          <p:nvPr/>
        </p:nvSpPr>
        <p:spPr>
          <a:xfrm>
            <a:off x="317309" y="622111"/>
            <a:ext cx="11392469" cy="400110"/>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0000"/>
                </a:solidFill>
                <a:latin typeface="Nunito"/>
              </a:rPr>
              <a:t>TMOD (</a:t>
            </a:r>
            <a:r>
              <a:rPr lang="en-US" sz="2000" dirty="0">
                <a:solidFill>
                  <a:srgbClr val="000000"/>
                </a:solidFill>
                <a:latin typeface="Nunito"/>
              </a:rPr>
              <a:t>Timer Mode) is an SFR. The address of this register is 89H. </a:t>
            </a:r>
            <a:r>
              <a:rPr lang="en-US" sz="2000" dirty="0">
                <a:solidFill>
                  <a:srgbClr val="FF0000"/>
                </a:solidFill>
                <a:latin typeface="Nunito"/>
              </a:rPr>
              <a:t>This is not bit-addressable</a:t>
            </a:r>
            <a:r>
              <a:rPr lang="en-US" sz="2000" dirty="0">
                <a:solidFill>
                  <a:srgbClr val="000000"/>
                </a:solidFill>
                <a:latin typeface="Nunito"/>
              </a:rPr>
              <a:t>.</a:t>
            </a:r>
            <a:endParaRPr lang="en-IN" sz="2000" dirty="0"/>
          </a:p>
        </p:txBody>
      </p:sp>
      <p:pic>
        <p:nvPicPr>
          <p:cNvPr id="4" name="Picture 3"/>
          <p:cNvPicPr>
            <a:picLocks noChangeAspect="1"/>
          </p:cNvPicPr>
          <p:nvPr/>
        </p:nvPicPr>
        <p:blipFill>
          <a:blip r:embed="rId2"/>
          <a:stretch>
            <a:fillRect/>
          </a:stretch>
        </p:blipFill>
        <p:spPr>
          <a:xfrm>
            <a:off x="2494055" y="1034731"/>
            <a:ext cx="7038975" cy="1276350"/>
          </a:xfrm>
          <a:prstGeom prst="rect">
            <a:avLst/>
          </a:prstGeom>
        </p:spPr>
      </p:pic>
      <p:cxnSp>
        <p:nvCxnSpPr>
          <p:cNvPr id="10" name="Straight Connector 9"/>
          <p:cNvCxnSpPr/>
          <p:nvPr/>
        </p:nvCxnSpPr>
        <p:spPr>
          <a:xfrm>
            <a:off x="7315200" y="4343400"/>
            <a:ext cx="533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53400" y="4343400"/>
            <a:ext cx="533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7172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275"/>
            <a:ext cx="11734800" cy="553998"/>
          </a:xfrm>
        </p:spPr>
        <p:txBody>
          <a:bodyPr/>
          <a:lstStyle/>
          <a:p>
            <a:r>
              <a:rPr lang="en-IN" sz="3600" b="1" dirty="0" smtClean="0"/>
              <a:t>Timers-Counters in 8051 µC – Generating delay using Timers</a:t>
            </a:r>
            <a:endParaRPr lang="en-IN" sz="3600" b="1" dirty="0"/>
          </a:p>
        </p:txBody>
      </p:sp>
      <p:sp>
        <p:nvSpPr>
          <p:cNvPr id="3" name="Rectangle 2"/>
          <p:cNvSpPr/>
          <p:nvPr/>
        </p:nvSpPr>
        <p:spPr>
          <a:xfrm>
            <a:off x="-304800" y="1219200"/>
            <a:ext cx="12073719" cy="5685659"/>
          </a:xfrm>
          <a:prstGeom prst="rect">
            <a:avLst/>
          </a:prstGeom>
        </p:spPr>
        <p:txBody>
          <a:bodyPr wrap="square">
            <a:spAutoFit/>
          </a:bodyPr>
          <a:lstStyle/>
          <a:p>
            <a:pPr marL="1257300" indent="-342900" algn="just">
              <a:lnSpc>
                <a:spcPct val="115000"/>
              </a:lnSpc>
              <a:spcAft>
                <a:spcPts val="1000"/>
              </a:spcAft>
              <a:buFont typeface="Arial" panose="020B0604020202020204" pitchFamily="34" charset="0"/>
              <a:buChar char="•"/>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max. value = maximum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count value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a timer/counter can reach (based on selected mode in TMOD register)</a:t>
            </a:r>
            <a:endParaRPr lang="en-IN" sz="24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1257300" indent="-342900" algn="just">
              <a:lnSpc>
                <a:spcPct val="115000"/>
              </a:lnSpc>
              <a:spcAft>
                <a:spcPts val="1000"/>
              </a:spcAft>
              <a:buFont typeface="Arial" panose="020B0604020202020204" pitchFamily="34" charset="0"/>
              <a:buChar char="•"/>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Initial value=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the value we need to load into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timer to the get the required delay.</a:t>
            </a:r>
          </a:p>
          <a:p>
            <a:pPr marL="1257300" indent="-342900" algn="just">
              <a:spcAft>
                <a:spcPts val="0"/>
              </a:spcAft>
              <a:buFont typeface="Arial" panose="020B0604020202020204" pitchFamily="34" charset="0"/>
              <a:buChar char="•"/>
            </a:pPr>
            <a:r>
              <a:rPr lang="en-US" sz="24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is required in the above equation as timer increments one more time (to roll over to Zero) after reaching its maximum value. After rollover, the timer will stop and TF (timer overflow) flog in TCON (Timer control) register is Set. For example, see below.</a:t>
            </a:r>
            <a:endParaRPr lang="en-IN" sz="24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0" algn="just">
              <a:spcAft>
                <a:spcPts val="0"/>
              </a:spcAft>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1828800" algn="just">
              <a:spcAft>
                <a:spcPts val="0"/>
              </a:spcAft>
            </a:pPr>
            <a:endParaRPr lang="en-US" sz="2400" b="1"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1828800" algn="just">
              <a:spcAft>
                <a:spcPts val="0"/>
              </a:spcAft>
            </a:pPr>
            <a:endParaRPr lang="en-US" sz="2400" b="1"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1828800" algn="just">
              <a:spcAft>
                <a:spcPts val="0"/>
              </a:spcAft>
            </a:pPr>
            <a:r>
              <a:rPr 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NOTE: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8051 timers works at a rate of 1/12 of the CLK (XTAL) frequency (equal to machine cycle frequency).</a:t>
            </a:r>
            <a:endParaRPr lang="en-IN" sz="24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2171700" indent="-342900" algn="just">
              <a:spcAft>
                <a:spcPts val="0"/>
              </a:spcAft>
              <a:buFont typeface="Arial" panose="020B0604020202020204" pitchFamily="34" charset="0"/>
              <a:buChar char="•"/>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If XTAL frequency is 11.0592MHz, then the delay required/generated for each count (pulse)</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is as follows,</a:t>
            </a:r>
            <a:endParaRPr lang="en-IN" sz="2400" dirty="0">
              <a:latin typeface="Times New Roman" panose="02020603050405020304" pitchFamily="18" charset="0"/>
              <a:ea typeface="Times New Roman" panose="02020603050405020304" pitchFamily="18" charset="0"/>
              <a:cs typeface="Times New Roman" panose="02020603050405020304" pitchFamily="18" charset="0"/>
            </a:endParaRPr>
          </a:p>
          <a:p>
            <a:pPr marL="1828800" algn="just">
              <a:spcAft>
                <a:spcPts val="0"/>
              </a:spcAft>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11.0592MHz/12)=926kHz=1.085µsec</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514600" y="3962400"/>
            <a:ext cx="7496175" cy="1047750"/>
          </a:xfrm>
          <a:prstGeom prst="rect">
            <a:avLst/>
          </a:prstGeom>
        </p:spPr>
      </p:pic>
      <p:sp>
        <p:nvSpPr>
          <p:cNvPr id="6" name="Rectangle 5"/>
          <p:cNvSpPr/>
          <p:nvPr/>
        </p:nvSpPr>
        <p:spPr>
          <a:xfrm>
            <a:off x="-990600" y="644664"/>
            <a:ext cx="13258800" cy="517065"/>
          </a:xfrm>
          <a:prstGeom prst="rect">
            <a:avLst/>
          </a:prstGeom>
        </p:spPr>
        <p:txBody>
          <a:bodyPr wrap="square">
            <a:spAutoFit/>
          </a:bodyPr>
          <a:lstStyle/>
          <a:p>
            <a:pPr marL="914400" algn="just">
              <a:lnSpc>
                <a:spcPct val="115000"/>
              </a:lnSpc>
              <a:spcAft>
                <a:spcPts val="1000"/>
              </a:spcAf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DELAY generated by timer=(</a:t>
            </a:r>
            <a:r>
              <a:rPr lang="en-US" sz="2400" b="1" dirty="0" err="1">
                <a:latin typeface="Times New Roman" panose="02020603050405020304" pitchFamily="18" charset="0"/>
                <a:ea typeface="Times New Roman" panose="02020603050405020304" pitchFamily="18" charset="0"/>
                <a:cs typeface="Times New Roman" panose="02020603050405020304" pitchFamily="18" charset="0"/>
              </a:rPr>
              <a:t>Max.value</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 –Initial value+1)*(Time period of one machine cycle)</a:t>
            </a:r>
            <a:endParaRPr lang="en-IN" sz="24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59521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11734800" cy="553998"/>
          </a:xfrm>
        </p:spPr>
        <p:txBody>
          <a:bodyPr/>
          <a:lstStyle/>
          <a:p>
            <a:r>
              <a:rPr lang="en-IN" sz="3600" b="1" dirty="0" smtClean="0"/>
              <a:t>Generating delay using Timers- Example program-1</a:t>
            </a:r>
            <a:endParaRPr lang="en-IN" sz="3600" b="1" dirty="0"/>
          </a:p>
        </p:txBody>
      </p:sp>
      <p:sp>
        <p:nvSpPr>
          <p:cNvPr id="9" name="TextBox 8"/>
          <p:cNvSpPr txBox="1"/>
          <p:nvPr/>
        </p:nvSpPr>
        <p:spPr>
          <a:xfrm>
            <a:off x="381000" y="533400"/>
            <a:ext cx="11658600"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Find the delay generated by </a:t>
            </a:r>
            <a:r>
              <a:rPr lang="en-US" sz="2400" dirty="0" smtClean="0">
                <a:solidFill>
                  <a:srgbClr val="FF0000"/>
                </a:solidFill>
                <a:latin typeface="Times New Roman" panose="02020603050405020304" pitchFamily="18" charset="0"/>
                <a:cs typeface="Times New Roman" panose="02020603050405020304" pitchFamily="18" charset="0"/>
              </a:rPr>
              <a:t>timer 0</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the following </a:t>
            </a:r>
            <a:r>
              <a:rPr lang="en-US" sz="2400" dirty="0" smtClean="0">
                <a:latin typeface="Times New Roman" panose="02020603050405020304" pitchFamily="18" charset="0"/>
                <a:cs typeface="Times New Roman" panose="02020603050405020304" pitchFamily="18" charset="0"/>
              </a:rPr>
              <a:t>code. </a:t>
            </a:r>
            <a:r>
              <a:rPr lang="en-US" sz="2400" dirty="0" smtClean="0">
                <a:solidFill>
                  <a:srgbClr val="FF0000"/>
                </a:solidFill>
                <a:latin typeface="Times New Roman" panose="02020603050405020304" pitchFamily="18" charset="0"/>
                <a:cs typeface="Times New Roman" panose="02020603050405020304" pitchFamily="18" charset="0"/>
              </a:rPr>
              <a:t>Do </a:t>
            </a:r>
            <a:r>
              <a:rPr lang="en-US" sz="2400" dirty="0">
                <a:solidFill>
                  <a:srgbClr val="FF0000"/>
                </a:solidFill>
                <a:latin typeface="Times New Roman" panose="02020603050405020304" pitchFamily="18" charset="0"/>
                <a:cs typeface="Times New Roman" panose="02020603050405020304" pitchFamily="18" charset="0"/>
              </a:rPr>
              <a:t>not include the overhead due to </a:t>
            </a:r>
            <a:r>
              <a:rPr lang="en-US" sz="2400" dirty="0" smtClean="0">
                <a:solidFill>
                  <a:srgbClr val="FF0000"/>
                </a:solidFill>
                <a:latin typeface="Times New Roman" panose="02020603050405020304" pitchFamily="18" charset="0"/>
                <a:cs typeface="Times New Roman" panose="02020603050405020304" pitchFamily="18" charset="0"/>
              </a:rPr>
              <a:t>instructions</a:t>
            </a:r>
            <a:r>
              <a:rPr lang="en-US"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13" name="Rectangle 12"/>
          <p:cNvSpPr/>
          <p:nvPr/>
        </p:nvSpPr>
        <p:spPr>
          <a:xfrm>
            <a:off x="828817" y="5683744"/>
            <a:ext cx="11134583" cy="1200329"/>
          </a:xfrm>
          <a:prstGeom prst="rect">
            <a:avLst/>
          </a:prstGeom>
          <a:ln>
            <a:noFill/>
          </a:ln>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Solution</a:t>
            </a:r>
            <a:r>
              <a:rPr lang="en-US" sz="2400" b="1" dirty="0" smtClean="0">
                <a:solidFill>
                  <a:srgbClr val="000000"/>
                </a:solidFill>
                <a:latin typeface="Times New Roman" panose="02020603050405020304" pitchFamily="18" charset="0"/>
                <a:cs typeface="Times New Roman" panose="02020603050405020304" pitchFamily="18" charset="0"/>
              </a:rPr>
              <a:t>:</a:t>
            </a:r>
            <a:r>
              <a:rPr lang="en-US" sz="2000" dirty="0" smtClean="0">
                <a:solidFill>
                  <a:srgbClr val="000000"/>
                </a:solidFill>
                <a:latin typeface="Times New Roman" panose="02020603050405020304" pitchFamily="18" charset="0"/>
                <a:cs typeface="Times New Roman" panose="02020603050405020304" pitchFamily="18" charset="0"/>
              </a:rPr>
              <a:t> Assume, XTAL frequency is 11.0592MHz. Then, time period of one machine cycle is 1.085µs.               		</a:t>
            </a:r>
            <a:r>
              <a:rPr lang="en-US" sz="2400" dirty="0" smtClean="0">
                <a:solidFill>
                  <a:srgbClr val="000000"/>
                </a:solidFill>
                <a:latin typeface="Times New Roman" panose="02020603050405020304" pitchFamily="18" charset="0"/>
                <a:cs typeface="Times New Roman" panose="02020603050405020304" pitchFamily="18" charset="0"/>
              </a:rPr>
              <a:t>(FFFFH </a:t>
            </a:r>
            <a:r>
              <a:rPr lang="en-US" sz="2400" dirty="0">
                <a:solidFill>
                  <a:srgbClr val="000000"/>
                </a:solidFill>
                <a:latin typeface="Times New Roman" panose="02020603050405020304" pitchFamily="18" charset="0"/>
                <a:cs typeface="Times New Roman" panose="02020603050405020304" pitchFamily="18" charset="0"/>
              </a:rPr>
              <a:t>– B83E + 1) = </a:t>
            </a:r>
            <a:r>
              <a:rPr lang="en-US" sz="2400" dirty="0" smtClean="0">
                <a:solidFill>
                  <a:srgbClr val="000000"/>
                </a:solidFill>
                <a:latin typeface="Times New Roman" panose="02020603050405020304" pitchFamily="18" charset="0"/>
                <a:cs typeface="Times New Roman" panose="02020603050405020304" pitchFamily="18" charset="0"/>
              </a:rPr>
              <a:t>47C2H (18370 </a:t>
            </a:r>
            <a:r>
              <a:rPr lang="en-US" sz="2400" dirty="0">
                <a:solidFill>
                  <a:srgbClr val="000000"/>
                </a:solidFill>
                <a:latin typeface="Times New Roman" panose="02020603050405020304" pitchFamily="18" charset="0"/>
                <a:cs typeface="Times New Roman" panose="02020603050405020304" pitchFamily="18" charset="0"/>
              </a:rPr>
              <a:t>in </a:t>
            </a:r>
            <a:r>
              <a:rPr lang="en-US" sz="2400" dirty="0" smtClean="0">
                <a:solidFill>
                  <a:srgbClr val="000000"/>
                </a:solidFill>
                <a:latin typeface="Times New Roman" panose="02020603050405020304" pitchFamily="18" charset="0"/>
                <a:cs typeface="Times New Roman" panose="02020603050405020304" pitchFamily="18" charset="0"/>
              </a:rPr>
              <a:t>decimal)</a:t>
            </a:r>
          </a:p>
          <a:p>
            <a:r>
              <a:rPr lang="en-US" sz="2400" dirty="0" smtClean="0">
                <a:solidFill>
                  <a:srgbClr val="000000"/>
                </a:solidFill>
                <a:latin typeface="Times New Roman" panose="02020603050405020304" pitchFamily="18" charset="0"/>
                <a:cs typeface="Times New Roman" panose="02020603050405020304" pitchFamily="18" charset="0"/>
              </a:rPr>
              <a:t>		18370 </a:t>
            </a:r>
            <a:r>
              <a:rPr lang="en-US" sz="2400" dirty="0">
                <a:solidFill>
                  <a:srgbClr val="000000"/>
                </a:solidFill>
                <a:latin typeface="Times New Roman" panose="02020603050405020304" pitchFamily="18" charset="0"/>
                <a:cs typeface="Times New Roman" panose="02020603050405020304" pitchFamily="18" charset="0"/>
              </a:rPr>
              <a:t>× 1.085 </a:t>
            </a:r>
            <a:r>
              <a:rPr lang="en-US" sz="2400" dirty="0" smtClean="0">
                <a:solidFill>
                  <a:srgbClr val="000000"/>
                </a:solidFill>
                <a:latin typeface="Times New Roman" panose="02020603050405020304" pitchFamily="18" charset="0"/>
                <a:cs typeface="Times New Roman" panose="02020603050405020304" pitchFamily="18" charset="0"/>
              </a:rPr>
              <a:t>µs </a:t>
            </a:r>
            <a:r>
              <a:rPr lang="en-US" sz="2400" dirty="0">
                <a:solidFill>
                  <a:srgbClr val="000000"/>
                </a:solidFill>
                <a:latin typeface="Times New Roman" panose="02020603050405020304" pitchFamily="18" charset="0"/>
                <a:cs typeface="Times New Roman" panose="02020603050405020304" pitchFamily="18" charset="0"/>
              </a:rPr>
              <a:t>= </a:t>
            </a:r>
            <a:r>
              <a:rPr lang="en-US" sz="2400" b="1" dirty="0">
                <a:solidFill>
                  <a:srgbClr val="000000"/>
                </a:solidFill>
                <a:latin typeface="Times New Roman" panose="02020603050405020304" pitchFamily="18" charset="0"/>
                <a:cs typeface="Times New Roman" panose="02020603050405020304" pitchFamily="18" charset="0"/>
              </a:rPr>
              <a:t>19.93145 </a:t>
            </a:r>
            <a:r>
              <a:rPr lang="en-US" sz="2400" b="1" dirty="0" err="1">
                <a:solidFill>
                  <a:srgbClr val="000000"/>
                </a:solidFill>
                <a:latin typeface="Times New Roman" panose="02020603050405020304" pitchFamily="18" charset="0"/>
                <a:cs typeface="Times New Roman" panose="02020603050405020304" pitchFamily="18" charset="0"/>
              </a:rPr>
              <a:t>ms</a:t>
            </a:r>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3" name="Rectangle 2"/>
          <p:cNvSpPr/>
          <p:nvPr/>
        </p:nvSpPr>
        <p:spPr>
          <a:xfrm>
            <a:off x="2198711" y="1219200"/>
            <a:ext cx="9307489" cy="4524315"/>
          </a:xfrm>
          <a:prstGeom prst="rect">
            <a:avLst/>
          </a:prstGeom>
        </p:spPr>
        <p:txBody>
          <a:bodyPr wrap="square">
            <a:spAutoFit/>
          </a:bodyPr>
          <a:lstStyle/>
          <a:p>
            <a:r>
              <a:rPr lang="en-IN" sz="2400" dirty="0"/>
              <a:t>	ORG 0H</a:t>
            </a:r>
          </a:p>
          <a:p>
            <a:r>
              <a:rPr lang="en-IN" sz="2400" dirty="0"/>
              <a:t>	CLR P2.3 		</a:t>
            </a:r>
            <a:r>
              <a:rPr lang="en-IN" sz="2400" dirty="0" smtClean="0"/>
              <a:t>;</a:t>
            </a:r>
            <a:r>
              <a:rPr lang="en-IN" sz="2400" dirty="0"/>
              <a:t>Clear P2.3</a:t>
            </a:r>
          </a:p>
          <a:p>
            <a:r>
              <a:rPr lang="en-IN" sz="2400" dirty="0"/>
              <a:t>	MOV TMOD,#01 	</a:t>
            </a:r>
            <a:r>
              <a:rPr lang="en-IN" sz="2400" dirty="0" smtClean="0"/>
              <a:t>;</a:t>
            </a:r>
            <a:r>
              <a:rPr lang="en-IN" sz="2400" dirty="0"/>
              <a:t>Timer 0, 16-bit </a:t>
            </a:r>
            <a:r>
              <a:rPr lang="en-IN" sz="2400" dirty="0" smtClean="0"/>
              <a:t>mode (mode-1) </a:t>
            </a:r>
            <a:r>
              <a:rPr lang="en-IN" sz="2400" dirty="0"/>
              <a:t>is selected</a:t>
            </a:r>
          </a:p>
          <a:p>
            <a:r>
              <a:rPr lang="en-IN" sz="2400" dirty="0"/>
              <a:t>BACK: MOV TL0,#3EH 		</a:t>
            </a:r>
            <a:r>
              <a:rPr lang="en-IN" sz="2400" dirty="0" smtClean="0"/>
              <a:t>;</a:t>
            </a:r>
            <a:r>
              <a:rPr lang="en-IN" sz="2400" dirty="0"/>
              <a:t>TL0=0, the low byte</a:t>
            </a:r>
          </a:p>
          <a:p>
            <a:r>
              <a:rPr lang="en-IN" sz="2400" dirty="0"/>
              <a:t>	MOV TH0,#0B8H 	</a:t>
            </a:r>
            <a:r>
              <a:rPr lang="en-IN" sz="2400" dirty="0" smtClean="0"/>
              <a:t>;</a:t>
            </a:r>
            <a:r>
              <a:rPr lang="en-IN" sz="2400" dirty="0"/>
              <a:t>TH0=0, the high byte</a:t>
            </a:r>
          </a:p>
          <a:p>
            <a:r>
              <a:rPr lang="en-IN" sz="2400" dirty="0"/>
              <a:t>	CPL P2.3 		</a:t>
            </a:r>
            <a:r>
              <a:rPr lang="en-IN" sz="2400" dirty="0" smtClean="0"/>
              <a:t>;Complement </a:t>
            </a:r>
            <a:r>
              <a:rPr lang="en-IN" sz="2400" dirty="0"/>
              <a:t>P2.3</a:t>
            </a:r>
          </a:p>
          <a:p>
            <a:r>
              <a:rPr lang="en-IN" sz="2400" dirty="0"/>
              <a:t>	SETB TR0 		</a:t>
            </a:r>
            <a:r>
              <a:rPr lang="en-IN" sz="2400" dirty="0" smtClean="0"/>
              <a:t>;</a:t>
            </a:r>
            <a:r>
              <a:rPr lang="en-IN" sz="2400" dirty="0"/>
              <a:t>Start timer 0</a:t>
            </a:r>
          </a:p>
          <a:p>
            <a:r>
              <a:rPr lang="en-IN" sz="2400" dirty="0"/>
              <a:t>AGAIN: JNB TF0,AGAIN 	</a:t>
            </a:r>
            <a:r>
              <a:rPr lang="en-IN" sz="2400" dirty="0" smtClean="0"/>
              <a:t>;</a:t>
            </a:r>
            <a:r>
              <a:rPr lang="en-IN" sz="2400" dirty="0"/>
              <a:t>Monitor TF0</a:t>
            </a:r>
          </a:p>
          <a:p>
            <a:r>
              <a:rPr lang="en-IN" sz="2400" dirty="0"/>
              <a:t>	CLR TR0 		</a:t>
            </a:r>
            <a:r>
              <a:rPr lang="en-IN" sz="2400" dirty="0" smtClean="0"/>
              <a:t>;</a:t>
            </a:r>
            <a:r>
              <a:rPr lang="en-IN" sz="2400" dirty="0"/>
              <a:t>Stop the timer 0</a:t>
            </a:r>
          </a:p>
          <a:p>
            <a:r>
              <a:rPr lang="en-IN" sz="2400" dirty="0"/>
              <a:t>	CLR TF0 		</a:t>
            </a:r>
            <a:r>
              <a:rPr lang="en-IN" sz="2400" dirty="0" smtClean="0"/>
              <a:t>;</a:t>
            </a:r>
            <a:r>
              <a:rPr lang="en-IN" sz="2400" dirty="0"/>
              <a:t>Clear TF0 flag</a:t>
            </a:r>
          </a:p>
          <a:p>
            <a:r>
              <a:rPr lang="en-IN" sz="2400" dirty="0"/>
              <a:t>	SJMP BACK</a:t>
            </a:r>
          </a:p>
          <a:p>
            <a:r>
              <a:rPr lang="en-IN" sz="2400" dirty="0"/>
              <a:t>	END</a:t>
            </a:r>
          </a:p>
        </p:txBody>
      </p:sp>
      <p:sp>
        <p:nvSpPr>
          <p:cNvPr id="4" name="TextBox 3"/>
          <p:cNvSpPr txBox="1"/>
          <p:nvPr/>
        </p:nvSpPr>
        <p:spPr>
          <a:xfrm>
            <a:off x="66817" y="1449719"/>
            <a:ext cx="1609583" cy="923330"/>
          </a:xfrm>
          <a:prstGeom prst="rect">
            <a:avLst/>
          </a:prstGeom>
          <a:noFill/>
          <a:ln>
            <a:solidFill>
              <a:srgbClr val="00B050"/>
            </a:solidFill>
          </a:ln>
        </p:spPr>
        <p:txBody>
          <a:bodyPr wrap="square" rtlCol="0">
            <a:spAutoFit/>
          </a:bodyPr>
          <a:lstStyle/>
          <a:p>
            <a:r>
              <a:rPr lang="en-IN" dirty="0" smtClean="0"/>
              <a:t>Loading TMOS for mode selection</a:t>
            </a:r>
            <a:endParaRPr lang="en-IN" dirty="0"/>
          </a:p>
        </p:txBody>
      </p:sp>
      <p:sp>
        <p:nvSpPr>
          <p:cNvPr id="7" name="TextBox 6"/>
          <p:cNvSpPr txBox="1"/>
          <p:nvPr/>
        </p:nvSpPr>
        <p:spPr>
          <a:xfrm>
            <a:off x="76200" y="2490550"/>
            <a:ext cx="1587690" cy="646331"/>
          </a:xfrm>
          <a:prstGeom prst="rect">
            <a:avLst/>
          </a:prstGeom>
          <a:noFill/>
          <a:ln>
            <a:solidFill>
              <a:srgbClr val="00B050"/>
            </a:solidFill>
          </a:ln>
        </p:spPr>
        <p:txBody>
          <a:bodyPr wrap="square" rtlCol="0">
            <a:spAutoFit/>
          </a:bodyPr>
          <a:lstStyle/>
          <a:p>
            <a:r>
              <a:rPr lang="en-IN" dirty="0" smtClean="0"/>
              <a:t>Loading initial value.</a:t>
            </a:r>
            <a:endParaRPr lang="en-IN" dirty="0"/>
          </a:p>
        </p:txBody>
      </p:sp>
      <p:sp>
        <p:nvSpPr>
          <p:cNvPr id="8" name="TextBox 7"/>
          <p:cNvSpPr txBox="1"/>
          <p:nvPr/>
        </p:nvSpPr>
        <p:spPr>
          <a:xfrm>
            <a:off x="76200" y="3371883"/>
            <a:ext cx="1560394" cy="369332"/>
          </a:xfrm>
          <a:prstGeom prst="rect">
            <a:avLst/>
          </a:prstGeom>
          <a:noFill/>
          <a:ln>
            <a:solidFill>
              <a:srgbClr val="00B050"/>
            </a:solidFill>
          </a:ln>
        </p:spPr>
        <p:txBody>
          <a:bodyPr wrap="square" rtlCol="0">
            <a:spAutoFit/>
          </a:bodyPr>
          <a:lstStyle/>
          <a:p>
            <a:r>
              <a:rPr lang="en-IN" dirty="0" smtClean="0"/>
              <a:t>Start timer-0</a:t>
            </a:r>
            <a:endParaRPr lang="en-IN" dirty="0"/>
          </a:p>
        </p:txBody>
      </p:sp>
      <p:sp>
        <p:nvSpPr>
          <p:cNvPr id="10" name="TextBox 9"/>
          <p:cNvSpPr txBox="1"/>
          <p:nvPr/>
        </p:nvSpPr>
        <p:spPr>
          <a:xfrm>
            <a:off x="76200" y="3823691"/>
            <a:ext cx="1752600" cy="646331"/>
          </a:xfrm>
          <a:prstGeom prst="rect">
            <a:avLst/>
          </a:prstGeom>
          <a:noFill/>
          <a:ln>
            <a:solidFill>
              <a:srgbClr val="00B050"/>
            </a:solidFill>
          </a:ln>
        </p:spPr>
        <p:txBody>
          <a:bodyPr wrap="square" rtlCol="0">
            <a:spAutoFit/>
          </a:bodyPr>
          <a:lstStyle/>
          <a:p>
            <a:r>
              <a:rPr lang="en-IN" dirty="0" smtClean="0"/>
              <a:t>Wait till timer-0 stops (overflow)</a:t>
            </a:r>
            <a:endParaRPr lang="en-IN" dirty="0"/>
          </a:p>
        </p:txBody>
      </p:sp>
      <p:sp>
        <p:nvSpPr>
          <p:cNvPr id="11" name="TextBox 10"/>
          <p:cNvSpPr txBox="1"/>
          <p:nvPr/>
        </p:nvSpPr>
        <p:spPr>
          <a:xfrm>
            <a:off x="76200" y="4541966"/>
            <a:ext cx="1775062" cy="1200329"/>
          </a:xfrm>
          <a:prstGeom prst="rect">
            <a:avLst/>
          </a:prstGeom>
          <a:noFill/>
          <a:ln>
            <a:solidFill>
              <a:srgbClr val="00B050"/>
            </a:solidFill>
          </a:ln>
        </p:spPr>
        <p:txBody>
          <a:bodyPr wrap="square" rtlCol="0">
            <a:spAutoFit/>
          </a:bodyPr>
          <a:lstStyle/>
          <a:p>
            <a:r>
              <a:rPr lang="en-IN" dirty="0" smtClean="0"/>
              <a:t>Clear TR and TF as the timer created required delay.</a:t>
            </a:r>
            <a:endParaRPr lang="en-IN" dirty="0"/>
          </a:p>
        </p:txBody>
      </p:sp>
      <p:cxnSp>
        <p:nvCxnSpPr>
          <p:cNvPr id="6" name="Straight Arrow Connector 5"/>
          <p:cNvCxnSpPr/>
          <p:nvPr/>
        </p:nvCxnSpPr>
        <p:spPr>
          <a:xfrm>
            <a:off x="1720471" y="1855219"/>
            <a:ext cx="1479929" cy="345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335917" y="2865566"/>
            <a:ext cx="7763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Left Brace 16"/>
          <p:cNvSpPr/>
          <p:nvPr/>
        </p:nvSpPr>
        <p:spPr>
          <a:xfrm>
            <a:off x="2056263" y="2477966"/>
            <a:ext cx="229737" cy="5400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8" name="Straight Arrow Connector 17"/>
          <p:cNvCxnSpPr/>
          <p:nvPr/>
        </p:nvCxnSpPr>
        <p:spPr>
          <a:xfrm flipV="1">
            <a:off x="1676400" y="3627566"/>
            <a:ext cx="144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818000" y="4051080"/>
            <a:ext cx="46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828800" y="4694366"/>
            <a:ext cx="111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Left Brace 21"/>
          <p:cNvSpPr/>
          <p:nvPr/>
        </p:nvSpPr>
        <p:spPr>
          <a:xfrm>
            <a:off x="2896595" y="4306766"/>
            <a:ext cx="229737" cy="5400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3" name="TextBox 22"/>
          <p:cNvSpPr txBox="1"/>
          <p:nvPr/>
        </p:nvSpPr>
        <p:spPr>
          <a:xfrm>
            <a:off x="9220200" y="2514600"/>
            <a:ext cx="2838942" cy="3170099"/>
          </a:xfrm>
          <a:prstGeom prst="rect">
            <a:avLst/>
          </a:prstGeom>
          <a:noFill/>
          <a:ln>
            <a:solidFill>
              <a:schemeClr val="tx1"/>
            </a:solidFill>
          </a:ln>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By default, operating frequency of the timer is same as machine cycle frequency as it is counting the machine cycles to generate delay. </a:t>
            </a:r>
            <a:r>
              <a:rPr lang="en-IN" sz="2000" dirty="0" smtClean="0">
                <a:solidFill>
                  <a:srgbClr val="FF0000"/>
                </a:solidFill>
                <a:latin typeface="Times New Roman" panose="02020603050405020304" pitchFamily="18" charset="0"/>
                <a:cs typeface="Times New Roman" panose="02020603050405020304" pitchFamily="18" charset="0"/>
              </a:rPr>
              <a:t>So, the delay generated by the timer for each tick is equal to the time period of the machine cycle.</a:t>
            </a: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98583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507" y="622042"/>
            <a:ext cx="11887200" cy="5016758"/>
          </a:xfrm>
          <a:prstGeom prst="rect">
            <a:avLst/>
          </a:prstGeom>
        </p:spPr>
        <p:txBody>
          <a:bodyPr wrap="square">
            <a:spAutoFit/>
          </a:bodyPr>
          <a:lstStyle/>
          <a:p>
            <a:r>
              <a:rPr lang="en-IN" sz="2000" dirty="0">
                <a:latin typeface="Times New Roman" panose="02020603050405020304" pitchFamily="18" charset="0"/>
                <a:cs typeface="Times New Roman" panose="02020603050405020304" pitchFamily="18" charset="0"/>
              </a:rPr>
              <a:t>In the following program, Calculate the frequency of the square wave generated on pin P1.5. </a:t>
            </a:r>
            <a:r>
              <a:rPr lang="en-IN" sz="2000" dirty="0" smtClean="0">
                <a:latin typeface="Times New Roman" panose="02020603050405020304" pitchFamily="18" charset="0"/>
                <a:cs typeface="Times New Roman" panose="02020603050405020304" pitchFamily="18" charset="0"/>
              </a:rPr>
              <a:t>Assume XTAL frequency is 22MHz. Also consider the delay caused by </a:t>
            </a:r>
            <a:r>
              <a:rPr lang="en-IN" sz="2000" dirty="0" smtClean="0">
                <a:solidFill>
                  <a:srgbClr val="FF0000"/>
                </a:solidFill>
                <a:latin typeface="Times New Roman" panose="02020603050405020304" pitchFamily="18" charset="0"/>
                <a:cs typeface="Times New Roman" panose="02020603050405020304" pitchFamily="18" charset="0"/>
              </a:rPr>
              <a:t>instruction overhead</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Machine Cycles</a:t>
            </a:r>
          </a:p>
          <a:p>
            <a:r>
              <a:rPr lang="en-IN" sz="2000" dirty="0" smtClean="0">
                <a:latin typeface="Times New Roman" panose="02020603050405020304" pitchFamily="18" charset="0"/>
                <a:cs typeface="Times New Roman" panose="02020603050405020304" pitchFamily="18" charset="0"/>
              </a:rPr>
              <a:t>MOV TMOD,#01H</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HERE: MOV TL0,#0F2H 		</a:t>
            </a:r>
            <a:r>
              <a:rPr lang="en-IN" sz="2000" dirty="0" smtClean="0">
                <a:latin typeface="Times New Roman" panose="02020603050405020304" pitchFamily="18" charset="0"/>
                <a:cs typeface="Times New Roman" panose="02020603050405020304" pitchFamily="18" charset="0"/>
              </a:rPr>
              <a:t>	2</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MOV TH0,#0FFH 			</a:t>
            </a:r>
            <a:r>
              <a:rPr lang="en-IN" sz="2000" dirty="0" smtClean="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CPL P1.5 				</a:t>
            </a:r>
            <a:r>
              <a:rPr lang="en-IN" sz="2000" dirty="0" smtClean="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ACALL DELAY 				</a:t>
            </a:r>
            <a:r>
              <a:rPr lang="en-IN" sz="2000" dirty="0" smtClean="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SJMP HERE 				</a:t>
            </a:r>
            <a:r>
              <a:rPr lang="en-IN" sz="2000" dirty="0" smtClean="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DELAY:</a:t>
            </a:r>
          </a:p>
          <a:p>
            <a:r>
              <a:rPr lang="en-IN" sz="2000" dirty="0">
                <a:latin typeface="Times New Roman" panose="02020603050405020304" pitchFamily="18" charset="0"/>
                <a:cs typeface="Times New Roman" panose="02020603050405020304" pitchFamily="18" charset="0"/>
              </a:rPr>
              <a:t>SETB TR0 				</a:t>
            </a:r>
            <a:r>
              <a:rPr lang="en-IN" sz="2000" dirty="0" smtClean="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AGAIN: JNB TF0,AGAIN 		</a:t>
            </a:r>
            <a:r>
              <a:rPr lang="en-IN" sz="2000" dirty="0" smtClean="0">
                <a:latin typeface="Times New Roman" panose="02020603050405020304" pitchFamily="18" charset="0"/>
                <a:cs typeface="Times New Roman" panose="02020603050405020304" pitchFamily="18" charset="0"/>
              </a:rPr>
              <a:t>14   </a:t>
            </a:r>
          </a:p>
          <a:p>
            <a:r>
              <a:rPr lang="en-IN" sz="2000" dirty="0" smtClean="0">
                <a:latin typeface="Times New Roman" panose="02020603050405020304" pitchFamily="18" charset="0"/>
                <a:cs typeface="Times New Roman" panose="02020603050405020304" pitchFamily="18" charset="0"/>
              </a:rPr>
              <a:t>CLR TR0 				1</a:t>
            </a:r>
          </a:p>
          <a:p>
            <a:r>
              <a:rPr lang="en-IN" sz="2000" dirty="0" smtClean="0">
                <a:latin typeface="Times New Roman" panose="02020603050405020304" pitchFamily="18" charset="0"/>
                <a:cs typeface="Times New Roman" panose="02020603050405020304" pitchFamily="18" charset="0"/>
              </a:rPr>
              <a:t>CLR </a:t>
            </a:r>
            <a:r>
              <a:rPr lang="en-IN" sz="2000" dirty="0">
                <a:latin typeface="Times New Roman" panose="02020603050405020304" pitchFamily="18" charset="0"/>
                <a:cs typeface="Times New Roman" panose="02020603050405020304" pitchFamily="18" charset="0"/>
              </a:rPr>
              <a:t>TF0 				</a:t>
            </a:r>
            <a:r>
              <a:rPr lang="en-IN" sz="2000" dirty="0" smtClean="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RET 					</a:t>
            </a:r>
            <a:r>
              <a:rPr lang="en-IN" sz="2000" dirty="0" smtClean="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Total= 28 machine cycles.</a:t>
            </a:r>
            <a:endParaRPr lang="en-IN" sz="2000" dirty="0">
              <a:latin typeface="Times New Roman" panose="02020603050405020304" pitchFamily="18" charset="0"/>
              <a:cs typeface="Times New Roman" panose="02020603050405020304" pitchFamily="18" charset="0"/>
            </a:endParaRPr>
          </a:p>
        </p:txBody>
      </p:sp>
      <p:sp>
        <p:nvSpPr>
          <p:cNvPr id="24" name="Title 1"/>
          <p:cNvSpPr>
            <a:spLocks noGrp="1"/>
          </p:cNvSpPr>
          <p:nvPr>
            <p:ph type="title"/>
          </p:nvPr>
        </p:nvSpPr>
        <p:spPr>
          <a:xfrm>
            <a:off x="1219200" y="76200"/>
            <a:ext cx="11734800" cy="553998"/>
          </a:xfrm>
        </p:spPr>
        <p:txBody>
          <a:bodyPr/>
          <a:lstStyle/>
          <a:p>
            <a:r>
              <a:rPr lang="en-IN" sz="3600" b="1" dirty="0" smtClean="0"/>
              <a:t>Generating delay using Timers- Example program-2</a:t>
            </a:r>
            <a:endParaRPr lang="en-IN" sz="3600" b="1" dirty="0"/>
          </a:p>
        </p:txBody>
      </p:sp>
      <p:sp>
        <p:nvSpPr>
          <p:cNvPr id="25" name="Rectangle 24"/>
          <p:cNvSpPr/>
          <p:nvPr/>
        </p:nvSpPr>
        <p:spPr>
          <a:xfrm>
            <a:off x="21609" y="5334000"/>
            <a:ext cx="12201098" cy="1569660"/>
          </a:xfrm>
          <a:prstGeom prst="rect">
            <a:avLst/>
          </a:prstGeom>
        </p:spPr>
        <p:txBody>
          <a:bodyPr wrap="square">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Solution</a:t>
            </a:r>
            <a:endParaRPr lang="en-IN" sz="2400" dirty="0">
              <a:solidFill>
                <a:srgbClr val="FF0000"/>
              </a:solidFill>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To get a more accurate timing, we need to add the clock cycles due to </a:t>
            </a:r>
            <a:r>
              <a:rPr lang="en-IN" sz="2400" dirty="0" smtClean="0">
                <a:latin typeface="Times New Roman" panose="02020603050405020304" pitchFamily="18" charset="0"/>
                <a:cs typeface="Times New Roman" panose="02020603050405020304" pitchFamily="18" charset="0"/>
              </a:rPr>
              <a:t>the other </a:t>
            </a:r>
            <a:r>
              <a:rPr lang="en-IN" sz="2400" dirty="0">
                <a:latin typeface="Times New Roman" panose="02020603050405020304" pitchFamily="18" charset="0"/>
                <a:cs typeface="Times New Roman" panose="02020603050405020304" pitchFamily="18" charset="0"/>
              </a:rPr>
              <a:t>instructions in the </a:t>
            </a:r>
            <a:r>
              <a:rPr lang="en-IN" sz="2400" dirty="0" smtClean="0">
                <a:latin typeface="Times New Roman" panose="02020603050405020304" pitchFamily="18" charset="0"/>
                <a:cs typeface="Times New Roman" panose="02020603050405020304" pitchFamily="18" charset="0"/>
              </a:rPr>
              <a:t>loop </a:t>
            </a:r>
            <a:r>
              <a:rPr lang="en-IN" sz="2400" dirty="0">
                <a:latin typeface="Times New Roman" panose="02020603050405020304" pitchFamily="18" charset="0"/>
                <a:cs typeface="Times New Roman" panose="02020603050405020304" pitchFamily="18" charset="0"/>
              </a:rPr>
              <a:t>(along with the clock cycles taken by timer).</a:t>
            </a:r>
          </a:p>
          <a:p>
            <a:r>
              <a:rPr lang="en-IN" sz="2400" dirty="0" smtClean="0">
                <a:solidFill>
                  <a:srgbClr val="FF0000"/>
                </a:solidFill>
                <a:latin typeface="Times New Roman" panose="02020603050405020304" pitchFamily="18" charset="0"/>
                <a:cs typeface="Times New Roman" panose="02020603050405020304" pitchFamily="18" charset="0"/>
              </a:rPr>
              <a:t>Note: </a:t>
            </a:r>
            <a:r>
              <a:rPr lang="en-IN" sz="2400" dirty="0" smtClean="0">
                <a:latin typeface="Times New Roman" panose="02020603050405020304" pitchFamily="18" charset="0"/>
                <a:cs typeface="Times New Roman" panose="02020603050405020304" pitchFamily="18" charset="0"/>
              </a:rPr>
              <a:t>XTAL </a:t>
            </a:r>
            <a:r>
              <a:rPr lang="en-IN" sz="2400" dirty="0">
                <a:latin typeface="Times New Roman" panose="02020603050405020304" pitchFamily="18" charset="0"/>
                <a:cs typeface="Times New Roman" panose="02020603050405020304" pitchFamily="18" charset="0"/>
              </a:rPr>
              <a:t>frequency </a:t>
            </a:r>
            <a:r>
              <a:rPr lang="en-IN" sz="2400" dirty="0" smtClean="0">
                <a:latin typeface="Times New Roman" panose="02020603050405020304" pitchFamily="18" charset="0"/>
                <a:cs typeface="Times New Roman" panose="02020603050405020304" pitchFamily="18" charset="0"/>
              </a:rPr>
              <a:t>is  given as 22MHz </a:t>
            </a:r>
            <a:r>
              <a:rPr lang="en-IN" sz="2400" dirty="0">
                <a:latin typeface="Times New Roman" panose="02020603050405020304" pitchFamily="18" charset="0"/>
                <a:cs typeface="Times New Roman" panose="02020603050405020304" pitchFamily="18" charset="0"/>
              </a:rPr>
              <a:t>to calculate the time period of one machine cycle</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8619698" y="2743200"/>
            <a:ext cx="3419902" cy="2554545"/>
          </a:xfrm>
          <a:prstGeom prst="rect">
            <a:avLst/>
          </a:prstGeom>
          <a:noFill/>
          <a:ln>
            <a:solidFill>
              <a:schemeClr val="tx1"/>
            </a:solidFill>
          </a:ln>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By default, operating frequency of the timer is same as machine cycle frequency as it is counting the machine cycles to generate delay. </a:t>
            </a:r>
            <a:r>
              <a:rPr lang="en-IN" sz="2000" dirty="0" smtClean="0">
                <a:solidFill>
                  <a:srgbClr val="FF0000"/>
                </a:solidFill>
                <a:latin typeface="Times New Roman" panose="02020603050405020304" pitchFamily="18" charset="0"/>
                <a:cs typeface="Times New Roman" panose="02020603050405020304" pitchFamily="18" charset="0"/>
              </a:rPr>
              <a:t>So, the delay generated by the timer for each tick is equal to the time period of the machine cycle.</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773503" y="3351074"/>
            <a:ext cx="2532297" cy="1754326"/>
          </a:xfrm>
          <a:prstGeom prst="rect">
            <a:avLst/>
          </a:prstGeom>
          <a:noFill/>
          <a:ln>
            <a:solidFill>
              <a:schemeClr val="tx1"/>
            </a:solidFill>
          </a:ln>
        </p:spPr>
        <p:txBody>
          <a:bodyPr wrap="square" rtlCol="0">
            <a:spAutoFit/>
          </a:bodyPr>
          <a:lstStyle/>
          <a:p>
            <a:r>
              <a:rPr lang="en-IN" dirty="0" smtClean="0">
                <a:latin typeface="Times New Roman" panose="02020603050405020304" pitchFamily="18" charset="0"/>
                <a:cs typeface="Times New Roman" panose="02020603050405020304" pitchFamily="18" charset="0"/>
              </a:rPr>
              <a:t>Timer runs for 14 steps to reach overflow/roll over, as it’s initial value is </a:t>
            </a:r>
            <a:r>
              <a:rPr lang="en-IN" dirty="0" smtClean="0">
                <a:solidFill>
                  <a:srgbClr val="FF0000"/>
                </a:solidFill>
                <a:latin typeface="Times New Roman" panose="02020603050405020304" pitchFamily="18" charset="0"/>
                <a:cs typeface="Times New Roman" panose="02020603050405020304" pitchFamily="18" charset="0"/>
              </a:rPr>
              <a:t>FFF2H</a:t>
            </a:r>
            <a:r>
              <a:rPr lang="en-IN" dirty="0" smtClean="0">
                <a:latin typeface="Times New Roman" panose="02020603050405020304" pitchFamily="18" charset="0"/>
                <a:cs typeface="Times New Roman" panose="02020603050405020304" pitchFamily="18" charset="0"/>
              </a:rPr>
              <a:t>. </a:t>
            </a:r>
          </a:p>
          <a:p>
            <a:r>
              <a:rPr lang="en-IN" dirty="0" smtClean="0">
                <a:latin typeface="Times New Roman" panose="02020603050405020304" pitchFamily="18" charset="0"/>
                <a:cs typeface="Times New Roman" panose="02020603050405020304" pitchFamily="18" charset="0"/>
              </a:rPr>
              <a:t>Max. FFFFH + </a:t>
            </a:r>
            <a:r>
              <a:rPr lang="en-IN" b="1" dirty="0" smtClean="0">
                <a:latin typeface="Times New Roman" panose="02020603050405020304" pitchFamily="18" charset="0"/>
                <a:cs typeface="Times New Roman" panose="02020603050405020304" pitchFamily="18" charset="0"/>
              </a:rPr>
              <a:t>1</a:t>
            </a:r>
            <a:r>
              <a:rPr lang="en-IN" dirty="0" smtClean="0">
                <a:latin typeface="Times New Roman" panose="02020603050405020304" pitchFamily="18" charset="0"/>
                <a:cs typeface="Times New Roman" panose="02020603050405020304" pitchFamily="18" charset="0"/>
              </a:rPr>
              <a:t> for roll over</a:t>
            </a:r>
            <a:endParaRPr lang="en-IN" dirty="0">
              <a:solidFill>
                <a:srgbClr val="FF0000"/>
              </a:solidFill>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flipH="1">
            <a:off x="5316303" y="4191000"/>
            <a:ext cx="46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79107" y="1335541"/>
            <a:ext cx="5098250" cy="1323439"/>
          </a:xfrm>
          <a:prstGeom prst="rect">
            <a:avLst/>
          </a:prstGeom>
          <a:noFill/>
          <a:ln>
            <a:solidFill>
              <a:srgbClr val="FF0000"/>
            </a:solidFill>
          </a:ln>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Since it is asked to consider the instruction overhead (time delay caused by the execution of the instructions), we need to add this delay with timer </a:t>
            </a:r>
            <a:r>
              <a:rPr lang="en-IN" sz="2000" dirty="0">
                <a:latin typeface="Times New Roman" panose="02020603050405020304" pitchFamily="18" charset="0"/>
                <a:cs typeface="Times New Roman" panose="02020603050405020304" pitchFamily="18" charset="0"/>
              </a:rPr>
              <a:t>generated </a:t>
            </a:r>
            <a:r>
              <a:rPr lang="en-IN" sz="2000" dirty="0" smtClean="0">
                <a:latin typeface="Times New Roman" panose="02020603050405020304" pitchFamily="18" charset="0"/>
                <a:cs typeface="Times New Roman" panose="02020603050405020304" pitchFamily="18" charset="0"/>
              </a:rPr>
              <a:t>delay for frequency calculation.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141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838200"/>
            <a:ext cx="11887200" cy="1938992"/>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Solution</a:t>
            </a:r>
            <a:r>
              <a:rPr lang="en-IN" sz="2400" b="1"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To get a more accurate timing, we need to add the clock cycles due to the other instructions in the loop (along with the clock cycles taken by timer).</a:t>
            </a:r>
          </a:p>
          <a:p>
            <a:r>
              <a:rPr lang="en-IN" sz="2400" dirty="0">
                <a:solidFill>
                  <a:srgbClr val="FF0000"/>
                </a:solidFill>
                <a:latin typeface="Times New Roman" panose="02020603050405020304" pitchFamily="18" charset="0"/>
                <a:cs typeface="Times New Roman" panose="02020603050405020304" pitchFamily="18" charset="0"/>
              </a:rPr>
              <a:t>Note: </a:t>
            </a:r>
            <a:r>
              <a:rPr lang="en-IN" sz="2400" dirty="0">
                <a:latin typeface="Times New Roman" panose="02020603050405020304" pitchFamily="18" charset="0"/>
                <a:cs typeface="Times New Roman" panose="02020603050405020304" pitchFamily="18" charset="0"/>
              </a:rPr>
              <a:t>XTAL frequency is  given as 22MHz to calculate the time period of one machine cycle.</a:t>
            </a:r>
          </a:p>
          <a:p>
            <a:r>
              <a:rPr lang="en-IN" sz="2400" dirty="0" smtClean="0">
                <a:latin typeface="Times New Roman" panose="02020603050405020304" pitchFamily="18" charset="0"/>
                <a:cs typeface="Times New Roman" panose="02020603050405020304" pitchFamily="18" charset="0"/>
              </a:rPr>
              <a:t>T </a:t>
            </a:r>
            <a:r>
              <a:rPr lang="en-IN" sz="2400" dirty="0">
                <a:latin typeface="Times New Roman" panose="02020603050405020304" pitchFamily="18" charset="0"/>
                <a:cs typeface="Times New Roman" panose="02020603050405020304" pitchFamily="18" charset="0"/>
              </a:rPr>
              <a:t>= 2 × 28 × </a:t>
            </a:r>
            <a:r>
              <a:rPr lang="en-IN" sz="2400" dirty="0" smtClean="0">
                <a:solidFill>
                  <a:srgbClr val="FF0000"/>
                </a:solidFill>
                <a:latin typeface="Times New Roman" panose="02020603050405020304" pitchFamily="18" charset="0"/>
                <a:cs typeface="Times New Roman" panose="02020603050405020304" pitchFamily="18" charset="0"/>
              </a:rPr>
              <a:t>0.545 µs </a:t>
            </a:r>
            <a:r>
              <a:rPr lang="en-IN" sz="2400" dirty="0" smtClean="0">
                <a:latin typeface="Times New Roman" panose="02020603050405020304" pitchFamily="18" charset="0"/>
                <a:cs typeface="Times New Roman" panose="02020603050405020304" pitchFamily="18" charset="0"/>
              </a:rPr>
              <a:t>=   30.52 </a:t>
            </a:r>
            <a:r>
              <a:rPr lang="en-IN" sz="2400" dirty="0">
                <a:latin typeface="Times New Roman" panose="02020603050405020304" pitchFamily="18" charset="0"/>
                <a:cs typeface="Times New Roman" panose="02020603050405020304" pitchFamily="18" charset="0"/>
              </a:rPr>
              <a:t>µs</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and </a:t>
            </a:r>
            <a:r>
              <a:rPr lang="en-IN" sz="2400" dirty="0" smtClean="0">
                <a:latin typeface="Times New Roman" panose="02020603050405020304" pitchFamily="18" charset="0"/>
                <a:cs typeface="Times New Roman" panose="02020603050405020304" pitchFamily="18" charset="0"/>
              </a:rPr>
              <a:t>f </a:t>
            </a:r>
            <a:r>
              <a:rPr lang="en-IN" sz="2400" dirty="0">
                <a:latin typeface="Times New Roman" panose="02020603050405020304" pitchFamily="18" charset="0"/>
                <a:cs typeface="Times New Roman" panose="02020603050405020304" pitchFamily="18" charset="0"/>
              </a:rPr>
              <a:t>= </a:t>
            </a:r>
            <a:r>
              <a:rPr lang="en-IN" sz="2400" smtClean="0">
                <a:latin typeface="Times New Roman" panose="02020603050405020304" pitchFamily="18" charset="0"/>
                <a:cs typeface="Times New Roman" panose="02020603050405020304" pitchFamily="18" charset="0"/>
              </a:rPr>
              <a:t>32.765 kHz</a:t>
            </a:r>
            <a:endParaRPr lang="en-IN" sz="2400" dirty="0">
              <a:latin typeface="Times New Roman" panose="02020603050405020304" pitchFamily="18" charset="0"/>
              <a:cs typeface="Times New Roman" panose="02020603050405020304" pitchFamily="18" charset="0"/>
            </a:endParaRPr>
          </a:p>
        </p:txBody>
      </p:sp>
      <p:sp>
        <p:nvSpPr>
          <p:cNvPr id="3" name="Title 1"/>
          <p:cNvSpPr>
            <a:spLocks noGrp="1"/>
          </p:cNvSpPr>
          <p:nvPr>
            <p:ph type="title"/>
          </p:nvPr>
        </p:nvSpPr>
        <p:spPr>
          <a:xfrm>
            <a:off x="1219200" y="76200"/>
            <a:ext cx="11734800" cy="553998"/>
          </a:xfrm>
        </p:spPr>
        <p:txBody>
          <a:bodyPr/>
          <a:lstStyle/>
          <a:p>
            <a:r>
              <a:rPr lang="en-IN" sz="3600" b="1" dirty="0" smtClean="0"/>
              <a:t>Generating delay using Timers- Example program-2</a:t>
            </a:r>
            <a:endParaRPr lang="en-IN" sz="3600" b="1" dirty="0"/>
          </a:p>
        </p:txBody>
      </p:sp>
      <p:sp>
        <p:nvSpPr>
          <p:cNvPr id="4" name="Rectangle 3"/>
          <p:cNvSpPr/>
          <p:nvPr/>
        </p:nvSpPr>
        <p:spPr>
          <a:xfrm>
            <a:off x="-990600" y="3581400"/>
            <a:ext cx="13258800" cy="517065"/>
          </a:xfrm>
          <a:prstGeom prst="rect">
            <a:avLst/>
          </a:prstGeom>
        </p:spPr>
        <p:txBody>
          <a:bodyPr wrap="square">
            <a:spAutoFit/>
          </a:bodyPr>
          <a:lstStyle/>
          <a:p>
            <a:pPr marL="914400" algn="just">
              <a:lnSpc>
                <a:spcPct val="115000"/>
              </a:lnSpc>
              <a:spcAft>
                <a:spcPts val="1000"/>
              </a:spcAf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DELAY generated by timer=(</a:t>
            </a:r>
            <a:r>
              <a:rPr lang="en-US" sz="2400" b="1" dirty="0" err="1">
                <a:latin typeface="Times New Roman" panose="02020603050405020304" pitchFamily="18" charset="0"/>
                <a:ea typeface="Times New Roman" panose="02020603050405020304" pitchFamily="18" charset="0"/>
                <a:cs typeface="Times New Roman" panose="02020603050405020304" pitchFamily="18" charset="0"/>
              </a:rPr>
              <a:t>Max.value</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 –Initial value+1)*(Time period of one machine cycle)</a:t>
            </a:r>
            <a:endParaRPr lang="en-IN" sz="24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1031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a:t>
            </a:fld>
            <a:endParaRPr dirty="0"/>
          </a:p>
        </p:txBody>
      </p:sp>
      <p:sp>
        <p:nvSpPr>
          <p:cNvPr id="2" name="object 2"/>
          <p:cNvSpPr txBox="1">
            <a:spLocks noGrp="1"/>
          </p:cNvSpPr>
          <p:nvPr>
            <p:ph type="title"/>
          </p:nvPr>
        </p:nvSpPr>
        <p:spPr>
          <a:xfrm>
            <a:off x="3541014" y="390220"/>
            <a:ext cx="5135245" cy="697230"/>
          </a:xfrm>
          <a:prstGeom prst="rect">
            <a:avLst/>
          </a:prstGeom>
        </p:spPr>
        <p:txBody>
          <a:bodyPr vert="horz" wrap="square" lIns="0" tIns="13335" rIns="0" bIns="0" rtlCol="0">
            <a:spAutoFit/>
          </a:bodyPr>
          <a:lstStyle/>
          <a:p>
            <a:pPr marL="12700">
              <a:lnSpc>
                <a:spcPct val="100000"/>
              </a:lnSpc>
              <a:spcBef>
                <a:spcPts val="105"/>
              </a:spcBef>
            </a:pPr>
            <a:r>
              <a:rPr spc="-420" dirty="0"/>
              <a:t>T</a:t>
            </a:r>
            <a:r>
              <a:rPr spc="-220" dirty="0"/>
              <a:t>y</a:t>
            </a:r>
            <a:r>
              <a:rPr spc="-215" dirty="0"/>
              <a:t>pe</a:t>
            </a:r>
            <a:r>
              <a:rPr dirty="0"/>
              <a:t>s</a:t>
            </a:r>
            <a:r>
              <a:rPr spc="-405" dirty="0"/>
              <a:t> </a:t>
            </a:r>
            <a:r>
              <a:rPr spc="-215" dirty="0"/>
              <a:t>o</a:t>
            </a:r>
            <a:r>
              <a:rPr dirty="0"/>
              <a:t>f</a:t>
            </a:r>
            <a:r>
              <a:rPr spc="-420" dirty="0"/>
              <a:t> </a:t>
            </a:r>
            <a:r>
              <a:rPr spc="-220" dirty="0"/>
              <a:t>Mic</a:t>
            </a:r>
            <a:r>
              <a:rPr spc="-290" dirty="0"/>
              <a:t>r</a:t>
            </a:r>
            <a:r>
              <a:rPr spc="-215" dirty="0"/>
              <a:t>o</a:t>
            </a:r>
            <a:r>
              <a:rPr spc="-254" dirty="0"/>
              <a:t>c</a:t>
            </a:r>
            <a:r>
              <a:rPr spc="-215" dirty="0"/>
              <a:t>o</a:t>
            </a:r>
            <a:r>
              <a:rPr spc="-254" dirty="0"/>
              <a:t>n</a:t>
            </a:r>
            <a:r>
              <a:rPr spc="-220" dirty="0"/>
              <a:t>t</a:t>
            </a:r>
            <a:r>
              <a:rPr spc="-290" dirty="0"/>
              <a:t>r</a:t>
            </a:r>
            <a:r>
              <a:rPr spc="-200" dirty="0"/>
              <a:t>o</a:t>
            </a:r>
            <a:r>
              <a:rPr spc="-210" dirty="0"/>
              <a:t>l</a:t>
            </a:r>
            <a:r>
              <a:rPr spc="-220" dirty="0"/>
              <a:t>l</a:t>
            </a:r>
            <a:r>
              <a:rPr spc="-215" dirty="0"/>
              <a:t>e</a:t>
            </a:r>
            <a:r>
              <a:rPr spc="-290" dirty="0"/>
              <a:t>r</a:t>
            </a:r>
            <a:r>
              <a:rPr dirty="0"/>
              <a:t>s</a:t>
            </a:r>
          </a:p>
        </p:txBody>
      </p:sp>
      <p:sp>
        <p:nvSpPr>
          <p:cNvPr id="3" name="object 3"/>
          <p:cNvSpPr txBox="1"/>
          <p:nvPr/>
        </p:nvSpPr>
        <p:spPr>
          <a:xfrm>
            <a:off x="282041" y="1169034"/>
            <a:ext cx="11324590" cy="2952750"/>
          </a:xfrm>
          <a:prstGeom prst="rect">
            <a:avLst/>
          </a:prstGeom>
        </p:spPr>
        <p:txBody>
          <a:bodyPr vert="horz" wrap="square" lIns="0" tIns="13335" rIns="0" bIns="0" rtlCol="0">
            <a:spAutoFit/>
          </a:bodyPr>
          <a:lstStyle/>
          <a:p>
            <a:pPr marL="12700" marR="5080">
              <a:lnSpc>
                <a:spcPct val="100000"/>
              </a:lnSpc>
              <a:spcBef>
                <a:spcPts val="105"/>
              </a:spcBef>
              <a:tabLst>
                <a:tab pos="2877820" algn="l"/>
                <a:tab pos="3554095" algn="l"/>
                <a:tab pos="4912360" algn="l"/>
                <a:tab pos="5706745" algn="l"/>
                <a:tab pos="7046595" algn="l"/>
                <a:tab pos="8884285" algn="l"/>
                <a:tab pos="10010775" algn="l"/>
                <a:tab pos="10584180" algn="l"/>
              </a:tabLst>
            </a:pPr>
            <a:r>
              <a:rPr sz="3200" dirty="0">
                <a:latin typeface="Calibri"/>
                <a:cs typeface="Calibri"/>
              </a:rPr>
              <a:t>Mic</a:t>
            </a:r>
            <a:r>
              <a:rPr sz="3200" spc="-60" dirty="0">
                <a:latin typeface="Calibri"/>
                <a:cs typeface="Calibri"/>
              </a:rPr>
              <a:t>r</a:t>
            </a:r>
            <a:r>
              <a:rPr sz="3200" spc="-5" dirty="0">
                <a:latin typeface="Calibri"/>
                <a:cs typeface="Calibri"/>
              </a:rPr>
              <a:t>o</a:t>
            </a:r>
            <a:r>
              <a:rPr sz="3200" spc="-35" dirty="0">
                <a:latin typeface="Calibri"/>
                <a:cs typeface="Calibri"/>
              </a:rPr>
              <a:t>c</a:t>
            </a:r>
            <a:r>
              <a:rPr sz="3200" spc="-5" dirty="0">
                <a:latin typeface="Calibri"/>
                <a:cs typeface="Calibri"/>
              </a:rPr>
              <a:t>o</a:t>
            </a:r>
            <a:r>
              <a:rPr sz="3200" spc="-40" dirty="0">
                <a:latin typeface="Calibri"/>
                <a:cs typeface="Calibri"/>
              </a:rPr>
              <a:t>n</a:t>
            </a:r>
            <a:r>
              <a:rPr sz="3200" dirty="0">
                <a:latin typeface="Calibri"/>
                <a:cs typeface="Calibri"/>
              </a:rPr>
              <a:t>t</a:t>
            </a:r>
            <a:r>
              <a:rPr sz="3200" spc="-55" dirty="0">
                <a:latin typeface="Calibri"/>
                <a:cs typeface="Calibri"/>
              </a:rPr>
              <a:t>r</a:t>
            </a:r>
            <a:r>
              <a:rPr sz="3200" spc="-5" dirty="0">
                <a:latin typeface="Calibri"/>
                <a:cs typeface="Calibri"/>
              </a:rPr>
              <a:t>olle</a:t>
            </a:r>
            <a:r>
              <a:rPr sz="3200" spc="-70" dirty="0">
                <a:latin typeface="Calibri"/>
                <a:cs typeface="Calibri"/>
              </a:rPr>
              <a:t>r</a:t>
            </a:r>
            <a:r>
              <a:rPr sz="3200" dirty="0">
                <a:latin typeface="Calibri"/>
                <a:cs typeface="Calibri"/>
              </a:rPr>
              <a:t>s	a</a:t>
            </a:r>
            <a:r>
              <a:rPr sz="3200" spc="-50" dirty="0">
                <a:latin typeface="Calibri"/>
                <a:cs typeface="Calibri"/>
              </a:rPr>
              <a:t>r</a:t>
            </a:r>
            <a:r>
              <a:rPr sz="3200" dirty="0">
                <a:latin typeface="Calibri"/>
                <a:cs typeface="Calibri"/>
              </a:rPr>
              <a:t>e	</a:t>
            </a:r>
            <a:r>
              <a:rPr sz="3200" spc="-5" dirty="0">
                <a:latin typeface="Calibri"/>
                <a:cs typeface="Calibri"/>
              </a:rPr>
              <a:t>divide</a:t>
            </a:r>
            <a:r>
              <a:rPr sz="3200" dirty="0">
                <a:latin typeface="Calibri"/>
                <a:cs typeface="Calibri"/>
              </a:rPr>
              <a:t>d	i</a:t>
            </a:r>
            <a:r>
              <a:rPr sz="3200" spc="-20" dirty="0">
                <a:latin typeface="Calibri"/>
                <a:cs typeface="Calibri"/>
              </a:rPr>
              <a:t>n</a:t>
            </a:r>
            <a:r>
              <a:rPr sz="3200" spc="-45" dirty="0">
                <a:latin typeface="Calibri"/>
                <a:cs typeface="Calibri"/>
              </a:rPr>
              <a:t>t</a:t>
            </a:r>
            <a:r>
              <a:rPr sz="3200" dirty="0">
                <a:latin typeface="Calibri"/>
                <a:cs typeface="Calibri"/>
              </a:rPr>
              <a:t>o	</a:t>
            </a:r>
            <a:r>
              <a:rPr sz="3200" spc="-45" dirty="0">
                <a:latin typeface="Calibri"/>
                <a:cs typeface="Calibri"/>
              </a:rPr>
              <a:t>v</a:t>
            </a:r>
            <a:r>
              <a:rPr sz="3200" spc="5" dirty="0">
                <a:latin typeface="Calibri"/>
                <a:cs typeface="Calibri"/>
              </a:rPr>
              <a:t>a</a:t>
            </a:r>
            <a:r>
              <a:rPr sz="3200" dirty="0">
                <a:latin typeface="Calibri"/>
                <a:cs typeface="Calibri"/>
              </a:rPr>
              <a:t>rious	</a:t>
            </a:r>
            <a:r>
              <a:rPr sz="3200" spc="-25" dirty="0">
                <a:latin typeface="Calibri"/>
                <a:cs typeface="Calibri"/>
              </a:rPr>
              <a:t>ca</a:t>
            </a:r>
            <a:r>
              <a:rPr sz="3200" spc="-45" dirty="0">
                <a:latin typeface="Calibri"/>
                <a:cs typeface="Calibri"/>
              </a:rPr>
              <a:t>t</a:t>
            </a:r>
            <a:r>
              <a:rPr sz="3200" dirty="0">
                <a:latin typeface="Calibri"/>
                <a:cs typeface="Calibri"/>
              </a:rPr>
              <a:t>e</a:t>
            </a:r>
            <a:r>
              <a:rPr sz="3200" spc="-20" dirty="0">
                <a:latin typeface="Calibri"/>
                <a:cs typeface="Calibri"/>
              </a:rPr>
              <a:t>g</a:t>
            </a:r>
            <a:r>
              <a:rPr sz="3200" spc="-5" dirty="0">
                <a:latin typeface="Calibri"/>
                <a:cs typeface="Calibri"/>
              </a:rPr>
              <a:t>orie</a:t>
            </a:r>
            <a:r>
              <a:rPr sz="3200" dirty="0">
                <a:latin typeface="Calibri"/>
                <a:cs typeface="Calibri"/>
              </a:rPr>
              <a:t>s	</a:t>
            </a:r>
            <a:r>
              <a:rPr sz="3200" spc="-5" dirty="0">
                <a:latin typeface="Calibri"/>
                <a:cs typeface="Calibri"/>
              </a:rPr>
              <a:t>base</a:t>
            </a:r>
            <a:r>
              <a:rPr sz="3200" dirty="0">
                <a:latin typeface="Calibri"/>
                <a:cs typeface="Calibri"/>
              </a:rPr>
              <a:t>d	on	</a:t>
            </a:r>
            <a:r>
              <a:rPr sz="3200" b="1" dirty="0">
                <a:solidFill>
                  <a:srgbClr val="00AFEF"/>
                </a:solidFill>
                <a:latin typeface="Calibri"/>
                <a:cs typeface="Calibri"/>
              </a:rPr>
              <a:t>bits,  </a:t>
            </a:r>
            <a:r>
              <a:rPr sz="3200" b="1" spc="-30" dirty="0">
                <a:solidFill>
                  <a:srgbClr val="00AFEF"/>
                </a:solidFill>
                <a:latin typeface="Calibri"/>
                <a:cs typeface="Calibri"/>
              </a:rPr>
              <a:t>memory,</a:t>
            </a:r>
            <a:r>
              <a:rPr sz="3200" b="1" spc="-15" dirty="0">
                <a:solidFill>
                  <a:srgbClr val="00AFEF"/>
                </a:solidFill>
                <a:latin typeface="Calibri"/>
                <a:cs typeface="Calibri"/>
              </a:rPr>
              <a:t> </a:t>
            </a:r>
            <a:r>
              <a:rPr sz="3200" b="1" spc="-10" dirty="0">
                <a:solidFill>
                  <a:srgbClr val="00AFEF"/>
                </a:solidFill>
                <a:latin typeface="Calibri"/>
                <a:cs typeface="Calibri"/>
              </a:rPr>
              <a:t>architecture</a:t>
            </a:r>
            <a:r>
              <a:rPr sz="3200" b="1" spc="-50" dirty="0">
                <a:solidFill>
                  <a:srgbClr val="00AFEF"/>
                </a:solidFill>
                <a:latin typeface="Calibri"/>
                <a:cs typeface="Calibri"/>
              </a:rPr>
              <a:t> </a:t>
            </a:r>
            <a:r>
              <a:rPr sz="3200" b="1" dirty="0">
                <a:solidFill>
                  <a:srgbClr val="00AFEF"/>
                </a:solidFill>
                <a:latin typeface="Calibri"/>
                <a:cs typeface="Calibri"/>
              </a:rPr>
              <a:t>and</a:t>
            </a:r>
            <a:r>
              <a:rPr sz="3200" b="1" spc="-25" dirty="0">
                <a:solidFill>
                  <a:srgbClr val="00AFEF"/>
                </a:solidFill>
                <a:latin typeface="Calibri"/>
                <a:cs typeface="Calibri"/>
              </a:rPr>
              <a:t> </a:t>
            </a:r>
            <a:r>
              <a:rPr sz="3200" b="1" spc="-5" dirty="0">
                <a:solidFill>
                  <a:srgbClr val="00AFEF"/>
                </a:solidFill>
                <a:latin typeface="Calibri"/>
                <a:cs typeface="Calibri"/>
              </a:rPr>
              <a:t>instruction</a:t>
            </a:r>
            <a:r>
              <a:rPr sz="3200" b="1" spc="-50" dirty="0">
                <a:solidFill>
                  <a:srgbClr val="00AFEF"/>
                </a:solidFill>
                <a:latin typeface="Calibri"/>
                <a:cs typeface="Calibri"/>
              </a:rPr>
              <a:t> </a:t>
            </a:r>
            <a:r>
              <a:rPr sz="3200" b="1" spc="-5" dirty="0">
                <a:solidFill>
                  <a:srgbClr val="00AFEF"/>
                </a:solidFill>
                <a:latin typeface="Calibri"/>
                <a:cs typeface="Calibri"/>
              </a:rPr>
              <a:t>sets</a:t>
            </a:r>
            <a:r>
              <a:rPr sz="3200" spc="-5" dirty="0">
                <a:solidFill>
                  <a:srgbClr val="888888"/>
                </a:solidFill>
                <a:latin typeface="Calibri"/>
                <a:cs typeface="Calibri"/>
              </a:rPr>
              <a:t>.</a:t>
            </a:r>
            <a:endParaRPr sz="3200">
              <a:latin typeface="Calibri"/>
              <a:cs typeface="Calibri"/>
            </a:endParaRPr>
          </a:p>
          <a:p>
            <a:pPr marL="469900" indent="-457200">
              <a:lnSpc>
                <a:spcPct val="100000"/>
              </a:lnSpc>
              <a:buFont typeface="Arial MT"/>
              <a:buChar char="•"/>
              <a:tabLst>
                <a:tab pos="469265" algn="l"/>
                <a:tab pos="469900" algn="l"/>
              </a:tabLst>
            </a:pPr>
            <a:r>
              <a:rPr sz="3200" b="1" dirty="0">
                <a:solidFill>
                  <a:srgbClr val="6F2F9F"/>
                </a:solidFill>
                <a:latin typeface="Calibri"/>
                <a:cs typeface="Calibri"/>
              </a:rPr>
              <a:t>Based</a:t>
            </a:r>
            <a:r>
              <a:rPr sz="3200" b="1" spc="-30" dirty="0">
                <a:solidFill>
                  <a:srgbClr val="6F2F9F"/>
                </a:solidFill>
                <a:latin typeface="Calibri"/>
                <a:cs typeface="Calibri"/>
              </a:rPr>
              <a:t> </a:t>
            </a:r>
            <a:r>
              <a:rPr sz="3200" b="1" dirty="0">
                <a:solidFill>
                  <a:srgbClr val="6F2F9F"/>
                </a:solidFill>
                <a:latin typeface="Calibri"/>
                <a:cs typeface="Calibri"/>
              </a:rPr>
              <a:t>on</a:t>
            </a:r>
            <a:r>
              <a:rPr sz="3200" b="1" spc="-15" dirty="0">
                <a:solidFill>
                  <a:srgbClr val="6F2F9F"/>
                </a:solidFill>
                <a:latin typeface="Calibri"/>
                <a:cs typeface="Calibri"/>
              </a:rPr>
              <a:t> </a:t>
            </a:r>
            <a:r>
              <a:rPr sz="3200" b="1" dirty="0">
                <a:solidFill>
                  <a:srgbClr val="6F2F9F"/>
                </a:solidFill>
                <a:latin typeface="Calibri"/>
                <a:cs typeface="Calibri"/>
              </a:rPr>
              <a:t>bits:</a:t>
            </a:r>
            <a:r>
              <a:rPr sz="3200" b="1" spc="-20" dirty="0">
                <a:solidFill>
                  <a:srgbClr val="6F2F9F"/>
                </a:solidFill>
                <a:latin typeface="Calibri"/>
                <a:cs typeface="Calibri"/>
              </a:rPr>
              <a:t> </a:t>
            </a:r>
            <a:r>
              <a:rPr sz="3200" spc="-5" dirty="0">
                <a:latin typeface="Calibri"/>
                <a:cs typeface="Calibri"/>
              </a:rPr>
              <a:t>8-bit,</a:t>
            </a:r>
            <a:r>
              <a:rPr sz="3200" spc="10" dirty="0">
                <a:latin typeface="Calibri"/>
                <a:cs typeface="Calibri"/>
              </a:rPr>
              <a:t> </a:t>
            </a:r>
            <a:r>
              <a:rPr sz="3200" spc="-5" dirty="0">
                <a:latin typeface="Calibri"/>
                <a:cs typeface="Calibri"/>
              </a:rPr>
              <a:t>16-bit,</a:t>
            </a:r>
            <a:r>
              <a:rPr sz="3200" spc="20" dirty="0">
                <a:latin typeface="Calibri"/>
                <a:cs typeface="Calibri"/>
              </a:rPr>
              <a:t> </a:t>
            </a:r>
            <a:r>
              <a:rPr sz="3200" spc="-5" dirty="0">
                <a:latin typeface="Calibri"/>
                <a:cs typeface="Calibri"/>
              </a:rPr>
              <a:t>32-bit</a:t>
            </a:r>
            <a:endParaRPr sz="3200">
              <a:latin typeface="Calibri"/>
              <a:cs typeface="Calibri"/>
            </a:endParaRPr>
          </a:p>
          <a:p>
            <a:pPr marL="469900" marR="5080" indent="-457200">
              <a:lnSpc>
                <a:spcPct val="100000"/>
              </a:lnSpc>
              <a:buFont typeface="Arial MT"/>
              <a:buChar char="•"/>
              <a:tabLst>
                <a:tab pos="469265" algn="l"/>
                <a:tab pos="469900" algn="l"/>
              </a:tabLst>
            </a:pPr>
            <a:r>
              <a:rPr sz="3200" b="1" dirty="0">
                <a:solidFill>
                  <a:srgbClr val="00AF50"/>
                </a:solidFill>
                <a:latin typeface="Calibri"/>
                <a:cs typeface="Calibri"/>
              </a:rPr>
              <a:t>Based</a:t>
            </a:r>
            <a:r>
              <a:rPr sz="3200" b="1" spc="185" dirty="0">
                <a:solidFill>
                  <a:srgbClr val="00AF50"/>
                </a:solidFill>
                <a:latin typeface="Calibri"/>
                <a:cs typeface="Calibri"/>
              </a:rPr>
              <a:t> </a:t>
            </a:r>
            <a:r>
              <a:rPr sz="3200" b="1" dirty="0">
                <a:solidFill>
                  <a:srgbClr val="00AF50"/>
                </a:solidFill>
                <a:latin typeface="Calibri"/>
                <a:cs typeface="Calibri"/>
              </a:rPr>
              <a:t>on</a:t>
            </a:r>
            <a:r>
              <a:rPr sz="3200" b="1" spc="200" dirty="0">
                <a:solidFill>
                  <a:srgbClr val="00AF50"/>
                </a:solidFill>
                <a:latin typeface="Calibri"/>
                <a:cs typeface="Calibri"/>
              </a:rPr>
              <a:t> </a:t>
            </a:r>
            <a:r>
              <a:rPr sz="3200" b="1" spc="-5" dirty="0">
                <a:solidFill>
                  <a:srgbClr val="00AF50"/>
                </a:solidFill>
                <a:latin typeface="Calibri"/>
                <a:cs typeface="Calibri"/>
              </a:rPr>
              <a:t>memory:</a:t>
            </a:r>
            <a:r>
              <a:rPr sz="3200" b="1" spc="200" dirty="0">
                <a:solidFill>
                  <a:srgbClr val="00AF50"/>
                </a:solidFill>
                <a:latin typeface="Calibri"/>
                <a:cs typeface="Calibri"/>
              </a:rPr>
              <a:t> </a:t>
            </a:r>
            <a:r>
              <a:rPr sz="3200" spc="-5" dirty="0">
                <a:latin typeface="Calibri"/>
                <a:cs typeface="Calibri"/>
              </a:rPr>
              <a:t>External</a:t>
            </a:r>
            <a:r>
              <a:rPr sz="3200" spc="210" dirty="0">
                <a:latin typeface="Calibri"/>
                <a:cs typeface="Calibri"/>
              </a:rPr>
              <a:t> </a:t>
            </a:r>
            <a:r>
              <a:rPr sz="3200" dirty="0">
                <a:latin typeface="Calibri"/>
                <a:cs typeface="Calibri"/>
              </a:rPr>
              <a:t>memory</a:t>
            </a:r>
            <a:r>
              <a:rPr sz="3200" spc="210" dirty="0">
                <a:latin typeface="Calibri"/>
                <a:cs typeface="Calibri"/>
              </a:rPr>
              <a:t> </a:t>
            </a:r>
            <a:r>
              <a:rPr sz="3200" spc="-30" dirty="0">
                <a:latin typeface="Calibri"/>
                <a:cs typeface="Calibri"/>
              </a:rPr>
              <a:t>microcontroller,</a:t>
            </a:r>
            <a:r>
              <a:rPr sz="3200" spc="220" dirty="0">
                <a:latin typeface="Calibri"/>
                <a:cs typeface="Calibri"/>
              </a:rPr>
              <a:t> </a:t>
            </a:r>
            <a:r>
              <a:rPr sz="3200" spc="-5" dirty="0">
                <a:latin typeface="Calibri"/>
                <a:cs typeface="Calibri"/>
              </a:rPr>
              <a:t>Embedded </a:t>
            </a:r>
            <a:r>
              <a:rPr sz="3200" spc="-705" dirty="0">
                <a:latin typeface="Calibri"/>
                <a:cs typeface="Calibri"/>
              </a:rPr>
              <a:t> </a:t>
            </a:r>
            <a:r>
              <a:rPr sz="3200" dirty="0">
                <a:latin typeface="Calibri"/>
                <a:cs typeface="Calibri"/>
              </a:rPr>
              <a:t>memory </a:t>
            </a:r>
            <a:r>
              <a:rPr sz="3200" spc="-15" dirty="0">
                <a:latin typeface="Calibri"/>
                <a:cs typeface="Calibri"/>
              </a:rPr>
              <a:t>microcontroller</a:t>
            </a:r>
            <a:endParaRPr sz="3200">
              <a:latin typeface="Calibri"/>
              <a:cs typeface="Calibri"/>
            </a:endParaRPr>
          </a:p>
          <a:p>
            <a:pPr marL="469900" indent="-457200">
              <a:lnSpc>
                <a:spcPct val="100000"/>
              </a:lnSpc>
              <a:spcBef>
                <a:spcPts val="5"/>
              </a:spcBef>
              <a:buFont typeface="Arial MT"/>
              <a:buChar char="•"/>
              <a:tabLst>
                <a:tab pos="469265" algn="l"/>
                <a:tab pos="469900" algn="l"/>
              </a:tabLst>
            </a:pPr>
            <a:r>
              <a:rPr sz="3200" b="1" dirty="0">
                <a:solidFill>
                  <a:srgbClr val="538235"/>
                </a:solidFill>
                <a:latin typeface="Calibri"/>
                <a:cs typeface="Calibri"/>
              </a:rPr>
              <a:t>Based</a:t>
            </a:r>
            <a:r>
              <a:rPr sz="3200" b="1" spc="-25" dirty="0">
                <a:solidFill>
                  <a:srgbClr val="538235"/>
                </a:solidFill>
                <a:latin typeface="Calibri"/>
                <a:cs typeface="Calibri"/>
              </a:rPr>
              <a:t> </a:t>
            </a:r>
            <a:r>
              <a:rPr sz="3200" b="1" dirty="0">
                <a:solidFill>
                  <a:srgbClr val="538235"/>
                </a:solidFill>
                <a:latin typeface="Calibri"/>
                <a:cs typeface="Calibri"/>
              </a:rPr>
              <a:t>on</a:t>
            </a:r>
            <a:r>
              <a:rPr sz="3200" b="1" spc="-10" dirty="0">
                <a:solidFill>
                  <a:srgbClr val="538235"/>
                </a:solidFill>
                <a:latin typeface="Calibri"/>
                <a:cs typeface="Calibri"/>
              </a:rPr>
              <a:t> </a:t>
            </a:r>
            <a:r>
              <a:rPr sz="3200" b="1" spc="-5" dirty="0">
                <a:solidFill>
                  <a:srgbClr val="538235"/>
                </a:solidFill>
                <a:latin typeface="Calibri"/>
                <a:cs typeface="Calibri"/>
              </a:rPr>
              <a:t>instruction</a:t>
            </a:r>
            <a:r>
              <a:rPr sz="3200" b="1" spc="-50" dirty="0">
                <a:solidFill>
                  <a:srgbClr val="538235"/>
                </a:solidFill>
                <a:latin typeface="Calibri"/>
                <a:cs typeface="Calibri"/>
              </a:rPr>
              <a:t> </a:t>
            </a:r>
            <a:r>
              <a:rPr sz="3200" b="1" spc="-5" dirty="0">
                <a:solidFill>
                  <a:srgbClr val="538235"/>
                </a:solidFill>
                <a:latin typeface="Calibri"/>
                <a:cs typeface="Calibri"/>
              </a:rPr>
              <a:t>set:</a:t>
            </a:r>
            <a:r>
              <a:rPr sz="3200" b="1" dirty="0">
                <a:solidFill>
                  <a:srgbClr val="538235"/>
                </a:solidFill>
                <a:latin typeface="Calibri"/>
                <a:cs typeface="Calibri"/>
              </a:rPr>
              <a:t> </a:t>
            </a:r>
            <a:r>
              <a:rPr sz="3200" spc="-10" dirty="0">
                <a:latin typeface="Calibri"/>
                <a:cs typeface="Calibri"/>
              </a:rPr>
              <a:t>CISC,</a:t>
            </a:r>
            <a:r>
              <a:rPr sz="3200" spc="20" dirty="0">
                <a:latin typeface="Calibri"/>
                <a:cs typeface="Calibri"/>
              </a:rPr>
              <a:t> </a:t>
            </a:r>
            <a:r>
              <a:rPr sz="3200" dirty="0">
                <a:latin typeface="Calibri"/>
                <a:cs typeface="Calibri"/>
              </a:rPr>
              <a:t>RISC</a:t>
            </a:r>
            <a:endParaRPr sz="3200">
              <a:latin typeface="Calibri"/>
              <a:cs typeface="Calibri"/>
            </a:endParaRPr>
          </a:p>
        </p:txBody>
      </p:sp>
    </p:spTree>
    <p:extLst>
      <p:ext uri="{BB962C8B-B14F-4D97-AF65-F5344CB8AC3E}">
        <p14:creationId xmlns:p14="http://schemas.microsoft.com/office/powerpoint/2010/main" val="34085708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656356"/>
            <a:ext cx="11887200" cy="830997"/>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Assume </a:t>
            </a:r>
            <a:r>
              <a:rPr lang="en-US" sz="2400" dirty="0">
                <a:latin typeface="Times New Roman" panose="02020603050405020304" pitchFamily="18" charset="0"/>
                <a:cs typeface="Times New Roman" panose="02020603050405020304" pitchFamily="18" charset="0"/>
              </a:rPr>
              <a:t>that XTAL = </a:t>
            </a:r>
            <a:r>
              <a:rPr lang="en-US" sz="2400" dirty="0" smtClean="0">
                <a:latin typeface="Times New Roman" panose="02020603050405020304" pitchFamily="18" charset="0"/>
                <a:cs typeface="Times New Roman" panose="02020603050405020304" pitchFamily="18" charset="0"/>
              </a:rPr>
              <a:t>12 </a:t>
            </a:r>
            <a:r>
              <a:rPr lang="en-US" sz="2400" dirty="0">
                <a:latin typeface="Times New Roman" panose="02020603050405020304" pitchFamily="18" charset="0"/>
                <a:cs typeface="Times New Roman" panose="02020603050405020304" pitchFamily="18" charset="0"/>
              </a:rPr>
              <a:t>MHz, write a program to generate </a:t>
            </a:r>
            <a:r>
              <a:rPr lang="en-US" sz="2400" dirty="0" smtClean="0">
                <a:latin typeface="Times New Roman" panose="02020603050405020304" pitchFamily="18" charset="0"/>
                <a:cs typeface="Times New Roman" panose="02020603050405020304" pitchFamily="18" charset="0"/>
              </a:rPr>
              <a:t>a square </a:t>
            </a:r>
            <a:r>
              <a:rPr lang="en-US" sz="2400" dirty="0">
                <a:latin typeface="Times New Roman" panose="02020603050405020304" pitchFamily="18" charset="0"/>
                <a:cs typeface="Times New Roman" panose="02020603050405020304" pitchFamily="18" charset="0"/>
              </a:rPr>
              <a:t>wave of 2 kHz frequency on pin P1.5</a:t>
            </a:r>
            <a:r>
              <a:rPr lang="en-US" sz="2400" dirty="0" smtClean="0">
                <a:latin typeface="Times New Roman" panose="02020603050405020304" pitchFamily="18" charset="0"/>
                <a:cs typeface="Times New Roman" panose="02020603050405020304" pitchFamily="18" charset="0"/>
              </a:rPr>
              <a:t>. Use timer-1 in appropriate mode.</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3" name="Title 1"/>
          <p:cNvSpPr>
            <a:spLocks noGrp="1"/>
          </p:cNvSpPr>
          <p:nvPr>
            <p:ph type="title"/>
          </p:nvPr>
        </p:nvSpPr>
        <p:spPr>
          <a:xfrm>
            <a:off x="1219200" y="76200"/>
            <a:ext cx="11734800" cy="553998"/>
          </a:xfrm>
        </p:spPr>
        <p:txBody>
          <a:bodyPr/>
          <a:lstStyle/>
          <a:p>
            <a:r>
              <a:rPr lang="en-IN" sz="3600" b="1" dirty="0" smtClean="0"/>
              <a:t>Generating delay using Timers- Example program-3</a:t>
            </a:r>
            <a:endParaRPr lang="en-IN" sz="3600" b="1" dirty="0"/>
          </a:p>
        </p:txBody>
      </p:sp>
      <p:sp>
        <p:nvSpPr>
          <p:cNvPr id="6" name="Rectangle 5"/>
          <p:cNvSpPr/>
          <p:nvPr/>
        </p:nvSpPr>
        <p:spPr>
          <a:xfrm>
            <a:off x="-990600" y="3581400"/>
            <a:ext cx="13258800" cy="517065"/>
          </a:xfrm>
          <a:prstGeom prst="rect">
            <a:avLst/>
          </a:prstGeom>
        </p:spPr>
        <p:txBody>
          <a:bodyPr wrap="square">
            <a:spAutoFit/>
          </a:bodyPr>
          <a:lstStyle/>
          <a:p>
            <a:pPr marL="914400" algn="just">
              <a:lnSpc>
                <a:spcPct val="115000"/>
              </a:lnSpc>
              <a:spcAft>
                <a:spcPts val="1000"/>
              </a:spcAf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DELAY generated by timer=(</a:t>
            </a:r>
            <a:r>
              <a:rPr lang="en-US" sz="2400" b="1" dirty="0" err="1">
                <a:latin typeface="Times New Roman" panose="02020603050405020304" pitchFamily="18" charset="0"/>
                <a:ea typeface="Times New Roman" panose="02020603050405020304" pitchFamily="18" charset="0"/>
                <a:cs typeface="Times New Roman" panose="02020603050405020304" pitchFamily="18" charset="0"/>
              </a:rPr>
              <a:t>Max.value</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 –Initial value+1)*(Time period of one machine cycle)</a:t>
            </a:r>
            <a:endParaRPr lang="en-IN" sz="24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37370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19200" y="76200"/>
            <a:ext cx="11734800" cy="553998"/>
          </a:xfrm>
        </p:spPr>
        <p:txBody>
          <a:bodyPr/>
          <a:lstStyle/>
          <a:p>
            <a:r>
              <a:rPr lang="en-IN" sz="3600" b="1" dirty="0" smtClean="0"/>
              <a:t>Generating delay using Timers- Example program-3</a:t>
            </a:r>
            <a:endParaRPr lang="en-IN" sz="3600" b="1" dirty="0"/>
          </a:p>
        </p:txBody>
      </p:sp>
      <p:sp>
        <p:nvSpPr>
          <p:cNvPr id="4" name="Rectangle 3"/>
          <p:cNvSpPr/>
          <p:nvPr/>
        </p:nvSpPr>
        <p:spPr>
          <a:xfrm>
            <a:off x="244642" y="626187"/>
            <a:ext cx="11963400" cy="6370975"/>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Solution:</a:t>
            </a:r>
          </a:p>
          <a:p>
            <a:r>
              <a:rPr lang="en-IN" sz="2400" dirty="0">
                <a:latin typeface="Times New Roman" panose="02020603050405020304" pitchFamily="18" charset="0"/>
                <a:cs typeface="Times New Roman" panose="02020603050405020304" pitchFamily="18" charset="0"/>
              </a:rPr>
              <a:t>Except that we must toggle the bit to generate the square wave. Look at the following steps.</a:t>
            </a:r>
          </a:p>
          <a:p>
            <a:r>
              <a:rPr lang="en-IN" sz="2400" dirty="0">
                <a:latin typeface="Times New Roman" panose="02020603050405020304" pitchFamily="18" charset="0"/>
                <a:cs typeface="Times New Roman" panose="02020603050405020304" pitchFamily="18" charset="0"/>
              </a:rPr>
              <a:t>(a) T = 1 / f = 1 / 2 kHz = 500 us  ;the period of square wave.</a:t>
            </a:r>
          </a:p>
          <a:p>
            <a:r>
              <a:rPr lang="en-IN" sz="2400" dirty="0">
                <a:latin typeface="Times New Roman" panose="02020603050405020304" pitchFamily="18" charset="0"/>
                <a:cs typeface="Times New Roman" panose="02020603050405020304" pitchFamily="18" charset="0"/>
              </a:rPr>
              <a:t>(b) 1 / 2 of it is the high and low portion of the square wave (one cycle) which is 250 us</a:t>
            </a:r>
            <a:r>
              <a:rPr lang="en-IN" sz="2400" dirty="0" smtClean="0">
                <a:latin typeface="Times New Roman" panose="02020603050405020304" pitchFamily="18" charset="0"/>
                <a:cs typeface="Times New Roman" panose="02020603050405020304" pitchFamily="18" charset="0"/>
              </a:rPr>
              <a:t>.</a:t>
            </a:r>
          </a:p>
          <a:p>
            <a:r>
              <a:rPr lang="en-IN" sz="2400" dirty="0" smtClean="0">
                <a:latin typeface="Times New Roman" panose="02020603050405020304" pitchFamily="18" charset="0"/>
                <a:cs typeface="Times New Roman" panose="02020603050405020304" pitchFamily="18" charset="0"/>
              </a:rPr>
              <a:t>(c) Select mode-1 for getting maximum possible delay.</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(c) 250 us / </a:t>
            </a:r>
            <a:r>
              <a:rPr lang="en-IN" sz="2400" dirty="0" smtClean="0">
                <a:latin typeface="Times New Roman" panose="02020603050405020304" pitchFamily="18" charset="0"/>
                <a:cs typeface="Times New Roman" panose="02020603050405020304" pitchFamily="18" charset="0"/>
              </a:rPr>
              <a:t>1 </a:t>
            </a:r>
            <a:r>
              <a:rPr lang="en-IN" sz="2400" dirty="0">
                <a:latin typeface="Times New Roman" panose="02020603050405020304" pitchFamily="18" charset="0"/>
                <a:cs typeface="Times New Roman" panose="02020603050405020304" pitchFamily="18" charset="0"/>
              </a:rPr>
              <a:t>us = </a:t>
            </a:r>
            <a:r>
              <a:rPr lang="en-IN" sz="2400" dirty="0" smtClean="0">
                <a:latin typeface="Times New Roman" panose="02020603050405020304" pitchFamily="18" charset="0"/>
                <a:cs typeface="Times New Roman" panose="02020603050405020304" pitchFamily="18" charset="0"/>
              </a:rPr>
              <a:t>250 </a:t>
            </a:r>
            <a:r>
              <a:rPr lang="en-IN" sz="2400" dirty="0">
                <a:latin typeface="Times New Roman" panose="02020603050405020304" pitchFamily="18" charset="0"/>
                <a:cs typeface="Times New Roman" panose="02020603050405020304" pitchFamily="18" charset="0"/>
              </a:rPr>
              <a:t>and </a:t>
            </a:r>
            <a:r>
              <a:rPr lang="en-IN" sz="2400" dirty="0" smtClean="0">
                <a:latin typeface="Times New Roman" panose="02020603050405020304" pitchFamily="18" charset="0"/>
                <a:cs typeface="Times New Roman" panose="02020603050405020304" pitchFamily="18" charset="0"/>
              </a:rPr>
              <a:t>65535 </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250 +1= 65286 </a:t>
            </a:r>
            <a:r>
              <a:rPr lang="en-IN" sz="2400" dirty="0">
                <a:latin typeface="Times New Roman" panose="02020603050405020304" pitchFamily="18" charset="0"/>
                <a:cs typeface="Times New Roman" panose="02020603050405020304" pitchFamily="18" charset="0"/>
              </a:rPr>
              <a:t>which is equal to </a:t>
            </a:r>
            <a:r>
              <a:rPr lang="en-IN" sz="2400" dirty="0" smtClean="0">
                <a:latin typeface="Times New Roman" panose="02020603050405020304" pitchFamily="18" charset="0"/>
                <a:cs typeface="Times New Roman" panose="02020603050405020304" pitchFamily="18" charset="0"/>
              </a:rPr>
              <a:t>FF06H </a:t>
            </a:r>
            <a:r>
              <a:rPr lang="en-IN" sz="2400" dirty="0">
                <a:latin typeface="Times New Roman" panose="02020603050405020304" pitchFamily="18" charset="0"/>
                <a:cs typeface="Times New Roman" panose="02020603050405020304" pitchFamily="18" charset="0"/>
              </a:rPr>
              <a:t>in </a:t>
            </a:r>
            <a:r>
              <a:rPr lang="en-IN" sz="2400" dirty="0" err="1">
                <a:latin typeface="Times New Roman" panose="02020603050405020304" pitchFamily="18" charset="0"/>
                <a:cs typeface="Times New Roman" panose="02020603050405020304" pitchFamily="18" charset="0"/>
              </a:rPr>
              <a:t>hexa</a:t>
            </a:r>
            <a:r>
              <a:rPr lang="en-IN" sz="2400"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(d) </a:t>
            </a:r>
            <a:r>
              <a:rPr lang="en-IN" sz="2400" dirty="0" smtClean="0">
                <a:latin typeface="Times New Roman" panose="02020603050405020304" pitchFamily="18" charset="0"/>
                <a:cs typeface="Times New Roman" panose="02020603050405020304" pitchFamily="18" charset="0"/>
              </a:rPr>
              <a:t>TL1 </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06H </a:t>
            </a:r>
            <a:r>
              <a:rPr lang="en-IN" sz="2400" dirty="0">
                <a:latin typeface="Times New Roman" panose="02020603050405020304" pitchFamily="18" charset="0"/>
                <a:cs typeface="Times New Roman" panose="02020603050405020304" pitchFamily="18" charset="0"/>
              </a:rPr>
              <a:t>and </a:t>
            </a:r>
            <a:r>
              <a:rPr lang="en-IN" sz="2400" dirty="0" smtClean="0">
                <a:latin typeface="Times New Roman" panose="02020603050405020304" pitchFamily="18" charset="0"/>
                <a:cs typeface="Times New Roman" panose="02020603050405020304" pitchFamily="18" charset="0"/>
              </a:rPr>
              <a:t>TH1 </a:t>
            </a:r>
            <a:r>
              <a:rPr lang="en-IN" sz="2400" dirty="0">
                <a:latin typeface="Times New Roman" panose="02020603050405020304" pitchFamily="18" charset="0"/>
                <a:cs typeface="Times New Roman" panose="02020603050405020304" pitchFamily="18" charset="0"/>
              </a:rPr>
              <a:t>= FFH, The program is as follow.</a:t>
            </a:r>
          </a:p>
          <a:p>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MOV </a:t>
            </a:r>
            <a:r>
              <a:rPr lang="en-IN" sz="2400" dirty="0">
                <a:latin typeface="Times New Roman" panose="02020603050405020304" pitchFamily="18" charset="0"/>
                <a:cs typeface="Times New Roman" panose="02020603050405020304" pitchFamily="18" charset="0"/>
              </a:rPr>
              <a:t>TMOD</a:t>
            </a:r>
            <a:r>
              <a:rPr lang="en-IN" sz="2400" dirty="0" smtClean="0">
                <a:latin typeface="Times New Roman" panose="02020603050405020304" pitchFamily="18" charset="0"/>
                <a:cs typeface="Times New Roman" panose="02020603050405020304" pitchFamily="18" charset="0"/>
              </a:rPr>
              <a:t>,#10H 			;</a:t>
            </a:r>
            <a:r>
              <a:rPr lang="en-IN" sz="2400" dirty="0">
                <a:latin typeface="Times New Roman" panose="02020603050405020304" pitchFamily="18" charset="0"/>
                <a:cs typeface="Times New Roman" panose="02020603050405020304" pitchFamily="18" charset="0"/>
              </a:rPr>
              <a:t>Timer </a:t>
            </a:r>
            <a:r>
              <a:rPr lang="en-IN" sz="2400" dirty="0" smtClean="0">
                <a:latin typeface="Times New Roman" panose="02020603050405020304" pitchFamily="18" charset="0"/>
                <a:cs typeface="Times New Roman" panose="02020603050405020304" pitchFamily="18" charset="0"/>
              </a:rPr>
              <a:t>1, 16-bit mode</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AGAIN: MOV </a:t>
            </a:r>
            <a:r>
              <a:rPr lang="en-IN" sz="2400" dirty="0" smtClean="0">
                <a:latin typeface="Times New Roman" panose="02020603050405020304" pitchFamily="18" charset="0"/>
                <a:cs typeface="Times New Roman" panose="02020603050405020304" pitchFamily="18" charset="0"/>
              </a:rPr>
              <a:t>TL1,#06H 		;TL1=06, load lower </a:t>
            </a:r>
            <a:r>
              <a:rPr lang="en-IN" sz="2400" dirty="0">
                <a:latin typeface="Times New Roman" panose="02020603050405020304" pitchFamily="18" charset="0"/>
                <a:cs typeface="Times New Roman" panose="02020603050405020304" pitchFamily="18" charset="0"/>
              </a:rPr>
              <a:t>byte of timer</a:t>
            </a:r>
          </a:p>
          <a:p>
            <a:r>
              <a:rPr lang="en-IN" sz="2400" dirty="0">
                <a:latin typeface="Times New Roman" panose="02020603050405020304" pitchFamily="18" charset="0"/>
                <a:cs typeface="Times New Roman" panose="02020603050405020304" pitchFamily="18" charset="0"/>
              </a:rPr>
              <a:t>MOV TH1,#0FFH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TH1=FF, </a:t>
            </a:r>
            <a:r>
              <a:rPr lang="en-IN" sz="2400" dirty="0" smtClean="0">
                <a:latin typeface="Times New Roman" panose="02020603050405020304" pitchFamily="18" charset="0"/>
                <a:cs typeface="Times New Roman" panose="02020603050405020304" pitchFamily="18" charset="0"/>
              </a:rPr>
              <a:t>load the higher byte of timer</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SETB TR1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Start </a:t>
            </a:r>
            <a:r>
              <a:rPr lang="en-IN" sz="2400" dirty="0" smtClean="0">
                <a:latin typeface="Times New Roman" panose="02020603050405020304" pitchFamily="18" charset="0"/>
                <a:cs typeface="Times New Roman" panose="02020603050405020304" pitchFamily="18" charset="0"/>
              </a:rPr>
              <a:t>timer-1</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BACK: JNB TF1,BACK </a:t>
            </a:r>
            <a:r>
              <a:rPr lang="en-IN" sz="2400" dirty="0" smtClean="0">
                <a:latin typeface="Times New Roman" panose="02020603050405020304" pitchFamily="18" charset="0"/>
                <a:cs typeface="Times New Roman" panose="02020603050405020304" pitchFamily="18" charset="0"/>
              </a:rPr>
              <a:t>		;wait until </a:t>
            </a:r>
            <a:r>
              <a:rPr lang="en-IN" sz="2400" dirty="0">
                <a:latin typeface="Times New Roman" panose="02020603050405020304" pitchFamily="18" charset="0"/>
                <a:cs typeface="Times New Roman" panose="02020603050405020304" pitchFamily="18" charset="0"/>
              </a:rPr>
              <a:t>timer rolls over</a:t>
            </a:r>
          </a:p>
          <a:p>
            <a:r>
              <a:rPr lang="en-IN" sz="2400" dirty="0">
                <a:latin typeface="Times New Roman" panose="02020603050405020304" pitchFamily="18" charset="0"/>
                <a:cs typeface="Times New Roman" panose="02020603050405020304" pitchFamily="18" charset="0"/>
              </a:rPr>
              <a:t>CLR TR1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Stop the timer 1</a:t>
            </a:r>
          </a:p>
          <a:p>
            <a:r>
              <a:rPr lang="en-IN" sz="2400" dirty="0" smtClean="0">
                <a:latin typeface="Times New Roman" panose="02020603050405020304" pitchFamily="18" charset="0"/>
                <a:cs typeface="Times New Roman" panose="02020603050405020304" pitchFamily="18" charset="0"/>
              </a:rPr>
              <a:t>CPL </a:t>
            </a:r>
            <a:r>
              <a:rPr lang="en-IN" sz="2400" dirty="0">
                <a:latin typeface="Times New Roman" panose="02020603050405020304" pitchFamily="18" charset="0"/>
                <a:cs typeface="Times New Roman" panose="02020603050405020304" pitchFamily="18" charset="0"/>
              </a:rPr>
              <a:t>P1.5 </a:t>
            </a:r>
            <a:r>
              <a:rPr lang="en-IN" sz="2400" dirty="0" smtClean="0">
                <a:latin typeface="Times New Roman" panose="02020603050405020304" pitchFamily="18" charset="0"/>
                <a:cs typeface="Times New Roman" panose="02020603050405020304" pitchFamily="18" charset="0"/>
              </a:rPr>
              <a:t>				;COMPLEMENT P1.5</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CLR TF1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Clear timer 1 flag</a:t>
            </a:r>
          </a:p>
          <a:p>
            <a:r>
              <a:rPr lang="en-IN" sz="2400" dirty="0">
                <a:latin typeface="Times New Roman" panose="02020603050405020304" pitchFamily="18" charset="0"/>
                <a:cs typeface="Times New Roman" panose="02020603050405020304" pitchFamily="18" charset="0"/>
              </a:rPr>
              <a:t>SJMP AGAIN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Reload timer</a:t>
            </a:r>
          </a:p>
        </p:txBody>
      </p:sp>
      <p:sp>
        <p:nvSpPr>
          <p:cNvPr id="5" name="TextBox 4"/>
          <p:cNvSpPr txBox="1"/>
          <p:nvPr/>
        </p:nvSpPr>
        <p:spPr>
          <a:xfrm>
            <a:off x="7315200" y="2133600"/>
            <a:ext cx="3048000" cy="400110"/>
          </a:xfrm>
          <a:prstGeom prst="rect">
            <a:avLst/>
          </a:prstGeom>
          <a:noFill/>
        </p:spPr>
        <p:txBody>
          <a:bodyPr wrap="squar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FFFFH = 65535 in decimal. </a:t>
            </a: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493587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042" y="76200"/>
            <a:ext cx="12709358" cy="553998"/>
          </a:xfrm>
        </p:spPr>
        <p:txBody>
          <a:bodyPr/>
          <a:lstStyle/>
          <a:p>
            <a:r>
              <a:rPr lang="en-IN" sz="3600" b="1" dirty="0" smtClean="0"/>
              <a:t>Generating delay using Timers- </a:t>
            </a:r>
            <a:r>
              <a:rPr lang="en-IN" sz="2800" b="1" dirty="0" smtClean="0"/>
              <a:t>Example program-4 (mode-2 auto reload)</a:t>
            </a:r>
            <a:endParaRPr lang="en-IN" sz="3600" b="1" dirty="0"/>
          </a:p>
        </p:txBody>
      </p:sp>
      <p:sp>
        <p:nvSpPr>
          <p:cNvPr id="4" name="Rectangle 3"/>
          <p:cNvSpPr/>
          <p:nvPr/>
        </p:nvSpPr>
        <p:spPr>
          <a:xfrm>
            <a:off x="152400" y="626187"/>
            <a:ext cx="11963400" cy="6001643"/>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Assume XTAL = 11.0592 MHz, find the frequency of the </a:t>
            </a:r>
            <a:r>
              <a:rPr lang="en-US" sz="2400" dirty="0" smtClean="0">
                <a:latin typeface="Times New Roman" panose="02020603050405020304" pitchFamily="18" charset="0"/>
                <a:cs typeface="Times New Roman" panose="02020603050405020304" pitchFamily="18" charset="0"/>
              </a:rPr>
              <a:t>square wave </a:t>
            </a:r>
            <a:r>
              <a:rPr lang="en-US" sz="2400" dirty="0">
                <a:latin typeface="Times New Roman" panose="02020603050405020304" pitchFamily="18" charset="0"/>
                <a:cs typeface="Times New Roman" panose="02020603050405020304" pitchFamily="18" charset="0"/>
              </a:rPr>
              <a:t>generated on pin P1.0 in the following </a:t>
            </a:r>
            <a:r>
              <a:rPr lang="en-US" sz="2400" dirty="0" smtClean="0">
                <a:latin typeface="Times New Roman" panose="02020603050405020304" pitchFamily="18" charset="0"/>
                <a:cs typeface="Times New Roman" panose="02020603050405020304" pitchFamily="18" charset="0"/>
              </a:rPr>
              <a:t>program.</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MOV TMOD,#20H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T1/8-bit/auto reload</a:t>
            </a:r>
          </a:p>
          <a:p>
            <a:pPr algn="just"/>
            <a:r>
              <a:rPr lang="en-US" sz="2400" dirty="0">
                <a:latin typeface="Times New Roman" panose="02020603050405020304" pitchFamily="18" charset="0"/>
                <a:cs typeface="Times New Roman" panose="02020603050405020304" pitchFamily="18" charset="0"/>
              </a:rPr>
              <a:t>MOV TH1,#05H 		;</a:t>
            </a:r>
            <a:r>
              <a:rPr lang="en-US" sz="2400" dirty="0" smtClean="0">
                <a:latin typeface="Times New Roman" panose="02020603050405020304" pitchFamily="18" charset="0"/>
                <a:cs typeface="Times New Roman" panose="02020603050405020304" pitchFamily="18" charset="0"/>
              </a:rPr>
              <a:t>TH1= 5 (</a:t>
            </a:r>
            <a:r>
              <a:rPr lang="en-US" sz="2400" dirty="0" smtClean="0">
                <a:solidFill>
                  <a:srgbClr val="FF0000"/>
                </a:solidFill>
                <a:latin typeface="Times New Roman" panose="02020603050405020304" pitchFamily="18" charset="0"/>
                <a:cs typeface="Times New Roman" panose="02020603050405020304" pitchFamily="18" charset="0"/>
              </a:rPr>
              <a:t>will be auto reloaded in to TL1 and TL1 works as timer</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SETB TR1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start the timer 1</a:t>
            </a:r>
          </a:p>
          <a:p>
            <a:pPr algn="just"/>
            <a:r>
              <a:rPr lang="en-US" sz="2400" dirty="0">
                <a:latin typeface="Times New Roman" panose="02020603050405020304" pitchFamily="18" charset="0"/>
                <a:cs typeface="Times New Roman" panose="02020603050405020304" pitchFamily="18" charset="0"/>
              </a:rPr>
              <a:t>BACK: JNB TF1,BACK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till timer rolls over</a:t>
            </a:r>
          </a:p>
          <a:p>
            <a:pPr algn="just"/>
            <a:r>
              <a:rPr lang="en-US" sz="2400" dirty="0">
                <a:latin typeface="Times New Roman" panose="02020603050405020304" pitchFamily="18" charset="0"/>
                <a:cs typeface="Times New Roman" panose="02020603050405020304" pitchFamily="18" charset="0"/>
              </a:rPr>
              <a:t>CPL P1.0 			</a:t>
            </a:r>
            <a:r>
              <a:rPr lang="en-US" sz="2400" dirty="0" smtClean="0">
                <a:latin typeface="Times New Roman" panose="02020603050405020304" pitchFamily="18" charset="0"/>
                <a:cs typeface="Times New Roman" panose="02020603050405020304" pitchFamily="18" charset="0"/>
              </a:rPr>
              <a:t>; complement P1.0</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CLR TF1 			;clear </a:t>
            </a:r>
            <a:r>
              <a:rPr lang="en-US" sz="2400" dirty="0" smtClean="0">
                <a:latin typeface="Times New Roman" panose="02020603050405020304" pitchFamily="18" charset="0"/>
                <a:cs typeface="Times New Roman" panose="02020603050405020304" pitchFamily="18" charset="0"/>
              </a:rPr>
              <a:t>TF1 </a:t>
            </a:r>
            <a:r>
              <a:rPr lang="en-US" sz="2400" dirty="0">
                <a:latin typeface="Times New Roman" panose="02020603050405020304" pitchFamily="18" charset="0"/>
                <a:cs typeface="Times New Roman" panose="02020603050405020304" pitchFamily="18" charset="0"/>
              </a:rPr>
              <a:t>flag</a:t>
            </a:r>
          </a:p>
          <a:p>
            <a:pPr algn="just"/>
            <a:r>
              <a:rPr lang="en-US" sz="2400" dirty="0">
                <a:latin typeface="Times New Roman" panose="02020603050405020304" pitchFamily="18" charset="0"/>
                <a:cs typeface="Times New Roman" panose="02020603050405020304" pitchFamily="18" charset="0"/>
              </a:rPr>
              <a:t>SJMP BACK 			;Jump back and auto-reload initial value in to TL1</a:t>
            </a:r>
          </a:p>
          <a:p>
            <a:pPr algn="just"/>
            <a:r>
              <a:rPr lang="en-US" sz="2400" dirty="0">
                <a:solidFill>
                  <a:srgbClr val="FF0000"/>
                </a:solidFill>
                <a:latin typeface="Times New Roman" panose="02020603050405020304" pitchFamily="18" charset="0"/>
                <a:cs typeface="Times New Roman" panose="02020603050405020304" pitchFamily="18" charset="0"/>
              </a:rPr>
              <a:t>Solution:</a:t>
            </a:r>
          </a:p>
          <a:p>
            <a:pPr algn="just"/>
            <a:r>
              <a:rPr lang="en-US" sz="2400" b="1" dirty="0" smtClean="0">
                <a:latin typeface="Times New Roman" panose="02020603050405020304" pitchFamily="18" charset="0"/>
                <a:cs typeface="Times New Roman" panose="02020603050405020304" pitchFamily="18" charset="0"/>
              </a:rPr>
              <a:t>First, notice the point to which we are going back from SJMP. We are not loading initial value again.</a:t>
            </a:r>
            <a:r>
              <a:rPr lang="en-US" sz="2400" dirty="0" smtClean="0">
                <a:latin typeface="Times New Roman" panose="02020603050405020304" pitchFamily="18" charset="0"/>
                <a:cs typeface="Times New Roman" panose="02020603050405020304" pitchFamily="18" charset="0"/>
              </a:rPr>
              <a:t> In </a:t>
            </a:r>
            <a:r>
              <a:rPr lang="en-US" sz="2400" dirty="0">
                <a:latin typeface="Times New Roman" panose="02020603050405020304" pitchFamily="18" charset="0"/>
                <a:cs typeface="Times New Roman" panose="02020603050405020304" pitchFamily="18" charset="0"/>
              </a:rPr>
              <a:t>mode 2 we do not need </a:t>
            </a:r>
            <a:r>
              <a:rPr lang="en-US" sz="2400" dirty="0" smtClean="0">
                <a:latin typeface="Times New Roman" panose="02020603050405020304" pitchFamily="18" charset="0"/>
                <a:cs typeface="Times New Roman" panose="02020603050405020304" pitchFamily="18" charset="0"/>
              </a:rPr>
              <a:t>to reload TH with initial value always since </a:t>
            </a:r>
            <a:r>
              <a:rPr lang="en-US" sz="2400" dirty="0">
                <a:latin typeface="Times New Roman" panose="02020603050405020304" pitchFamily="18" charset="0"/>
                <a:cs typeface="Times New Roman" panose="02020603050405020304" pitchFamily="18" charset="0"/>
              </a:rPr>
              <a:t>it is auto-reload.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Now, (255-5+1) </a:t>
            </a:r>
            <a:r>
              <a:rPr lang="en-US" sz="2400" dirty="0">
                <a:latin typeface="Times New Roman" panose="02020603050405020304" pitchFamily="18" charset="0"/>
                <a:cs typeface="Times New Roman" panose="02020603050405020304" pitchFamily="18" charset="0"/>
              </a:rPr>
              <a:t>× 1.085 </a:t>
            </a:r>
            <a:r>
              <a:rPr lang="en-US" sz="2400" dirty="0" smtClean="0">
                <a:latin typeface="Times New Roman" panose="02020603050405020304" pitchFamily="18" charset="0"/>
                <a:cs typeface="Times New Roman" panose="02020603050405020304" pitchFamily="18" charset="0"/>
              </a:rPr>
              <a:t>µs =251 </a:t>
            </a:r>
            <a:r>
              <a:rPr lang="en-US" sz="2400" dirty="0">
                <a:latin typeface="Times New Roman" panose="02020603050405020304" pitchFamily="18" charset="0"/>
                <a:cs typeface="Times New Roman" panose="02020603050405020304" pitchFamily="18" charset="0"/>
              </a:rPr>
              <a:t>× 1.085 µ</a:t>
            </a:r>
            <a:r>
              <a:rPr lang="en-US" sz="2400" dirty="0" smtClean="0">
                <a:latin typeface="Times New Roman" panose="02020603050405020304" pitchFamily="18" charset="0"/>
                <a:cs typeface="Times New Roman" panose="02020603050405020304" pitchFamily="18" charset="0"/>
              </a:rPr>
              <a:t>s </a:t>
            </a:r>
            <a:r>
              <a:rPr lang="en-US" sz="2400" dirty="0">
                <a:latin typeface="Times New Roman" panose="02020603050405020304" pitchFamily="18" charset="0"/>
                <a:cs typeface="Times New Roman" panose="02020603050405020304" pitchFamily="18" charset="0"/>
              </a:rPr>
              <a:t>= 272.33 </a:t>
            </a:r>
            <a:r>
              <a:rPr lang="en-US" sz="2400" dirty="0" smtClean="0">
                <a:latin typeface="Times New Roman" panose="02020603050405020304" pitchFamily="18" charset="0"/>
                <a:cs typeface="Times New Roman" panose="02020603050405020304" pitchFamily="18" charset="0"/>
              </a:rPr>
              <a:t>µs. This </a:t>
            </a:r>
            <a:r>
              <a:rPr lang="en-US" sz="2400" dirty="0">
                <a:latin typeface="Times New Roman" panose="02020603050405020304" pitchFamily="18" charset="0"/>
                <a:cs typeface="Times New Roman" panose="02020603050405020304" pitchFamily="18" charset="0"/>
              </a:rPr>
              <a:t>is the </a:t>
            </a:r>
            <a:r>
              <a:rPr lang="en-US" sz="2400" dirty="0" smtClean="0">
                <a:latin typeface="Times New Roman" panose="02020603050405020304" pitchFamily="18" charset="0"/>
                <a:cs typeface="Times New Roman" panose="02020603050405020304" pitchFamily="18" charset="0"/>
              </a:rPr>
              <a:t>delay for one iteration which means for ON or OFF of square wave. Since The time period (T) of square wave </a:t>
            </a:r>
            <a:r>
              <a:rPr lang="en-US" sz="2400" dirty="0">
                <a:latin typeface="Times New Roman" panose="02020603050405020304" pitchFamily="18" charset="0"/>
                <a:cs typeface="Times New Roman" panose="02020603050405020304" pitchFamily="18" charset="0"/>
              </a:rPr>
              <a:t>is twice </a:t>
            </a:r>
            <a:r>
              <a:rPr lang="en-US" sz="2400" dirty="0" smtClean="0">
                <a:latin typeface="Times New Roman" panose="02020603050405020304" pitchFamily="18" charset="0"/>
                <a:cs typeface="Times New Roman" panose="02020603050405020304" pitchFamily="18" charset="0"/>
              </a:rPr>
              <a:t>of that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as a </a:t>
            </a:r>
            <a:r>
              <a:rPr lang="en-US" sz="2400" dirty="0">
                <a:latin typeface="Times New Roman" panose="02020603050405020304" pitchFamily="18" charset="0"/>
                <a:cs typeface="Times New Roman" panose="02020603050405020304" pitchFamily="18" charset="0"/>
              </a:rPr>
              <a:t>result T = 2 × 272.33 us = 544.67 µ</a:t>
            </a:r>
            <a:r>
              <a:rPr lang="en-US" sz="2400" dirty="0" smtClean="0">
                <a:latin typeface="Times New Roman" panose="02020603050405020304" pitchFamily="18" charset="0"/>
                <a:cs typeface="Times New Roman" panose="02020603050405020304" pitchFamily="18" charset="0"/>
              </a:rPr>
              <a:t>s </a:t>
            </a:r>
            <a:r>
              <a:rPr lang="en-US" sz="2400" dirty="0">
                <a:latin typeface="Times New Roman" panose="02020603050405020304" pitchFamily="18" charset="0"/>
                <a:cs typeface="Times New Roman" panose="02020603050405020304" pitchFamily="18" charset="0"/>
              </a:rPr>
              <a:t>and the frequency </a:t>
            </a:r>
            <a:r>
              <a:rPr lang="en-US" sz="2400" dirty="0" smtClean="0">
                <a:latin typeface="Times New Roman" panose="02020603050405020304" pitchFamily="18" charset="0"/>
                <a:cs typeface="Times New Roman" panose="02020603050405020304" pitchFamily="18" charset="0"/>
              </a:rPr>
              <a:t>=1.83597 </a:t>
            </a:r>
            <a:r>
              <a:rPr lang="en-US" sz="2400" dirty="0">
                <a:latin typeface="Times New Roman" panose="02020603050405020304" pitchFamily="18" charset="0"/>
                <a:cs typeface="Times New Roman" panose="02020603050405020304" pitchFamily="18" charset="0"/>
              </a:rPr>
              <a:t>kHz</a:t>
            </a:r>
            <a:endParaRPr lang="en-IN" sz="24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143000" y="5029200"/>
            <a:ext cx="10443243" cy="400110"/>
          </a:xfrm>
          <a:prstGeom prst="rect">
            <a:avLst/>
          </a:prstGeom>
          <a:noFill/>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In auto reload mode, timer works with 8-bit capacity. So, maximum value is FFH (255 in decimal). </a:t>
            </a: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384386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042" y="76200"/>
            <a:ext cx="12709358" cy="553998"/>
          </a:xfrm>
        </p:spPr>
        <p:txBody>
          <a:bodyPr/>
          <a:lstStyle/>
          <a:p>
            <a:r>
              <a:rPr lang="en-IN" sz="3600" b="1" dirty="0" smtClean="0"/>
              <a:t>Generating delay using Timers- </a:t>
            </a:r>
            <a:r>
              <a:rPr lang="en-IN" sz="2800" b="1" dirty="0" smtClean="0"/>
              <a:t>Example program-5 (mode-2 auto reload)</a:t>
            </a:r>
            <a:endParaRPr lang="en-IN" sz="3600" b="1" dirty="0"/>
          </a:p>
        </p:txBody>
      </p:sp>
      <p:sp>
        <p:nvSpPr>
          <p:cNvPr id="4" name="Rectangle 3"/>
          <p:cNvSpPr/>
          <p:nvPr/>
        </p:nvSpPr>
        <p:spPr>
          <a:xfrm>
            <a:off x="152400" y="626187"/>
            <a:ext cx="11963400" cy="5632311"/>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Find (a) the frequency of the square wave generated in the following code, and (b) the duty cycle of this wave.</a:t>
            </a:r>
          </a:p>
          <a:p>
            <a:pPr algn="just"/>
            <a:r>
              <a:rPr lang="en-US" sz="2400" dirty="0" smtClean="0">
                <a:latin typeface="Times New Roman" panose="02020603050405020304" pitchFamily="18" charset="0"/>
                <a:cs typeface="Times New Roman" panose="02020603050405020304" pitchFamily="18" charset="0"/>
              </a:rPr>
              <a:t>MOV TMOD,#2H			;Timer 0, mode 2 (8-bit, auto-reload)</a:t>
            </a:r>
          </a:p>
          <a:p>
            <a:pPr algn="just"/>
            <a:r>
              <a:rPr lang="en-US" sz="2400" dirty="0" smtClean="0">
                <a:latin typeface="Times New Roman" panose="02020603050405020304" pitchFamily="18" charset="0"/>
                <a:cs typeface="Times New Roman" panose="02020603050405020304" pitchFamily="18" charset="0"/>
              </a:rPr>
              <a:t>MOV </a:t>
            </a:r>
            <a:r>
              <a:rPr lang="en-US" sz="2400" dirty="0">
                <a:latin typeface="Times New Roman" panose="02020603050405020304" pitchFamily="18" charset="0"/>
                <a:cs typeface="Times New Roman" panose="02020603050405020304" pitchFamily="18" charset="0"/>
              </a:rPr>
              <a:t>TH0</a:t>
            </a:r>
            <a:r>
              <a:rPr lang="en-US" sz="2400" dirty="0" smtClean="0">
                <a:solidFill>
                  <a:srgbClr val="FF0000"/>
                </a:solidFill>
                <a:latin typeface="Times New Roman" panose="02020603050405020304" pitchFamily="18" charset="0"/>
                <a:cs typeface="Times New Roman" panose="02020603050405020304" pitchFamily="18" charset="0"/>
              </a:rPr>
              <a:t>,#-150</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b="1" dirty="0" smtClean="0">
                <a:solidFill>
                  <a:srgbClr val="FF0000"/>
                </a:solidFill>
                <a:latin typeface="Times New Roman" panose="02020603050405020304" pitchFamily="18" charset="0"/>
                <a:cs typeface="Times New Roman" panose="02020603050405020304" pitchFamily="18" charset="0"/>
              </a:rPr>
              <a:t>TH0 = </a:t>
            </a:r>
            <a:r>
              <a:rPr lang="en-US" sz="2400" b="1" dirty="0">
                <a:solidFill>
                  <a:srgbClr val="FF0000"/>
                </a:solidFill>
                <a:latin typeface="Times New Roman" panose="02020603050405020304" pitchFamily="18" charset="0"/>
                <a:cs typeface="Times New Roman" panose="02020603050405020304" pitchFamily="18" charset="0"/>
              </a:rPr>
              <a:t>6AH </a:t>
            </a:r>
            <a:r>
              <a:rPr lang="en-US" sz="2400" b="1" dirty="0" smtClean="0">
                <a:solidFill>
                  <a:srgbClr val="FF0000"/>
                </a:solidFill>
                <a:latin typeface="Times New Roman" panose="02020603050405020304" pitchFamily="18" charset="0"/>
                <a:cs typeface="Times New Roman" panose="02020603050405020304" pitchFamily="18" charset="0"/>
              </a:rPr>
              <a:t>= 2's Complement </a:t>
            </a:r>
            <a:r>
              <a:rPr lang="en-US" sz="2400" b="1" dirty="0">
                <a:solidFill>
                  <a:srgbClr val="FF0000"/>
                </a:solidFill>
                <a:latin typeface="Times New Roman" panose="02020603050405020304" pitchFamily="18" charset="0"/>
                <a:cs typeface="Times New Roman" panose="02020603050405020304" pitchFamily="18" charset="0"/>
              </a:rPr>
              <a:t>of -</a:t>
            </a:r>
            <a:r>
              <a:rPr lang="en-US" sz="2400" b="1" dirty="0" smtClean="0">
                <a:solidFill>
                  <a:srgbClr val="FF0000"/>
                </a:solidFill>
                <a:latin typeface="Times New Roman" panose="02020603050405020304" pitchFamily="18" charset="0"/>
                <a:cs typeface="Times New Roman" panose="02020603050405020304" pitchFamily="18" charset="0"/>
              </a:rPr>
              <a:t>150</a:t>
            </a:r>
            <a:endParaRPr lang="en-US" sz="2400" b="1" dirty="0">
              <a:solidFill>
                <a:srgbClr val="FF0000"/>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AGAIN: SETB </a:t>
            </a:r>
            <a:r>
              <a:rPr lang="en-US" sz="2400" dirty="0" smtClean="0">
                <a:latin typeface="Times New Roman" panose="02020603050405020304" pitchFamily="18" charset="0"/>
                <a:cs typeface="Times New Roman" panose="02020603050405020304" pitchFamily="18" charset="0"/>
              </a:rPr>
              <a:t>P1.3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Pl.3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ACALL </a:t>
            </a:r>
            <a:r>
              <a:rPr lang="en-US" sz="2400" dirty="0" smtClean="0">
                <a:latin typeface="Times New Roman" panose="02020603050405020304" pitchFamily="18" charset="0"/>
                <a:cs typeface="Times New Roman" panose="02020603050405020304" pitchFamily="18" charset="0"/>
              </a:rPr>
              <a:t>DELAY			; </a:t>
            </a:r>
            <a:r>
              <a:rPr lang="en-US" sz="2400" b="1" dirty="0" smtClean="0">
                <a:latin typeface="Times New Roman" panose="02020603050405020304" pitchFamily="18" charset="0"/>
                <a:cs typeface="Times New Roman" panose="02020603050405020304" pitchFamily="18" charset="0"/>
              </a:rPr>
              <a:t>Delay called twice</a:t>
            </a:r>
          </a:p>
          <a:p>
            <a:pPr algn="just"/>
            <a:r>
              <a:rPr lang="en-US" sz="2400" dirty="0" smtClean="0">
                <a:latin typeface="Times New Roman" panose="02020603050405020304" pitchFamily="18" charset="0"/>
                <a:cs typeface="Times New Roman" panose="02020603050405020304" pitchFamily="18" charset="0"/>
              </a:rPr>
              <a:t>ACALL DELAY			 </a:t>
            </a:r>
          </a:p>
          <a:p>
            <a:pPr algn="just"/>
            <a:r>
              <a:rPr lang="en-US" sz="2400" dirty="0" smtClean="0">
                <a:latin typeface="Times New Roman" panose="02020603050405020304" pitchFamily="18" charset="0"/>
                <a:cs typeface="Times New Roman" panose="02020603050405020304" pitchFamily="18" charset="0"/>
              </a:rPr>
              <a:t>CLR P1.3				; Pl.3=0</a:t>
            </a:r>
          </a:p>
          <a:p>
            <a:pPr algn="just"/>
            <a:r>
              <a:rPr lang="en-US" sz="2400" dirty="0" smtClean="0">
                <a:latin typeface="Times New Roman" panose="02020603050405020304" pitchFamily="18" charset="0"/>
                <a:cs typeface="Times New Roman" panose="02020603050405020304" pitchFamily="18" charset="0"/>
              </a:rPr>
              <a:t>ACALL </a:t>
            </a:r>
            <a:r>
              <a:rPr lang="en-US" sz="2400" dirty="0">
                <a:latin typeface="Times New Roman" panose="02020603050405020304" pitchFamily="18" charset="0"/>
                <a:cs typeface="Times New Roman" panose="02020603050405020304" pitchFamily="18" charset="0"/>
              </a:rPr>
              <a:t>DELAY			; </a:t>
            </a:r>
            <a:r>
              <a:rPr lang="en-US" sz="2400" b="1" dirty="0">
                <a:latin typeface="Times New Roman" panose="02020603050405020304" pitchFamily="18" charset="0"/>
                <a:cs typeface="Times New Roman" panose="02020603050405020304" pitchFamily="18" charset="0"/>
              </a:rPr>
              <a:t>Delay called </a:t>
            </a:r>
            <a:r>
              <a:rPr lang="en-US" sz="2400" b="1" dirty="0" smtClean="0">
                <a:latin typeface="Times New Roman" panose="02020603050405020304" pitchFamily="18" charset="0"/>
                <a:cs typeface="Times New Roman" panose="02020603050405020304" pitchFamily="18" charset="0"/>
              </a:rPr>
              <a:t>once</a:t>
            </a:r>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SJMP AGAIN</a:t>
            </a:r>
          </a:p>
          <a:p>
            <a:pPr algn="just"/>
            <a:r>
              <a:rPr lang="en-US" sz="2400" dirty="0">
                <a:latin typeface="Times New Roman" panose="02020603050405020304" pitchFamily="18" charset="0"/>
                <a:cs typeface="Times New Roman" panose="02020603050405020304" pitchFamily="18" charset="0"/>
              </a:rPr>
              <a:t>DELAY:</a:t>
            </a:r>
          </a:p>
          <a:p>
            <a:pPr algn="just"/>
            <a:r>
              <a:rPr lang="en-US" sz="2400" dirty="0">
                <a:latin typeface="Times New Roman" panose="02020603050405020304" pitchFamily="18" charset="0"/>
                <a:cs typeface="Times New Roman" panose="02020603050405020304" pitchFamily="18" charset="0"/>
              </a:rPr>
              <a:t>SETB </a:t>
            </a:r>
            <a:r>
              <a:rPr lang="en-US" sz="2400" dirty="0" smtClean="0">
                <a:latin typeface="Times New Roman" panose="02020603050405020304" pitchFamily="18" charset="0"/>
                <a:cs typeface="Times New Roman" panose="02020603050405020304" pitchFamily="18" charset="0"/>
              </a:rPr>
              <a:t>TR0				</a:t>
            </a:r>
            <a:r>
              <a:rPr lang="en-US" sz="2400" dirty="0">
                <a:latin typeface="Times New Roman" panose="02020603050405020304" pitchFamily="18" charset="0"/>
                <a:cs typeface="Times New Roman" panose="02020603050405020304" pitchFamily="18" charset="0"/>
              </a:rPr>
              <a:t>;start Timer </a:t>
            </a:r>
            <a:r>
              <a:rPr lang="en-US" sz="2400" dirty="0" smtClean="0">
                <a:latin typeface="Times New Roman" panose="02020603050405020304" pitchFamily="18" charset="0"/>
                <a:cs typeface="Times New Roman" panose="02020603050405020304" pitchFamily="18" charset="0"/>
              </a:rPr>
              <a:t>0</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BACK : JNB </a:t>
            </a:r>
            <a:r>
              <a:rPr lang="en-US" sz="2400" dirty="0" smtClean="0">
                <a:latin typeface="Times New Roman" panose="02020603050405020304" pitchFamily="18" charset="0"/>
                <a:cs typeface="Times New Roman" panose="02020603050405020304" pitchFamily="18" charset="0"/>
              </a:rPr>
              <a:t>TF0,BACK		;</a:t>
            </a:r>
            <a:r>
              <a:rPr lang="en-US" sz="2400" dirty="0">
                <a:latin typeface="Times New Roman" panose="02020603050405020304" pitchFamily="18" charset="0"/>
                <a:cs typeface="Times New Roman" panose="02020603050405020304" pitchFamily="18" charset="0"/>
              </a:rPr>
              <a:t>stay until timer rolls </a:t>
            </a:r>
            <a:r>
              <a:rPr lang="en-US" sz="2400" dirty="0" smtClean="0">
                <a:latin typeface="Times New Roman" panose="02020603050405020304" pitchFamily="18" charset="0"/>
                <a:cs typeface="Times New Roman" panose="02020603050405020304" pitchFamily="18" charset="0"/>
              </a:rPr>
              <a:t>over	</a:t>
            </a:r>
          </a:p>
          <a:p>
            <a:pPr algn="just"/>
            <a:r>
              <a:rPr lang="en-US" sz="2400" dirty="0" smtClean="0">
                <a:latin typeface="Times New Roman" panose="02020603050405020304" pitchFamily="18" charset="0"/>
                <a:cs typeface="Times New Roman" panose="02020603050405020304" pitchFamily="18" charset="0"/>
              </a:rPr>
              <a:t>CLR TF0				</a:t>
            </a:r>
            <a:r>
              <a:rPr lang="en-US" sz="2400" dirty="0">
                <a:latin typeface="Times New Roman" panose="02020603050405020304" pitchFamily="18" charset="0"/>
                <a:cs typeface="Times New Roman" panose="02020603050405020304" pitchFamily="18" charset="0"/>
              </a:rPr>
              <a:t>;clear TF for next </a:t>
            </a:r>
            <a:r>
              <a:rPr lang="en-US" sz="2400" dirty="0" smtClean="0">
                <a:latin typeface="Times New Roman" panose="02020603050405020304" pitchFamily="18" charset="0"/>
                <a:cs typeface="Times New Roman" panose="02020603050405020304" pitchFamily="18" charset="0"/>
              </a:rPr>
              <a:t>round</a:t>
            </a: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RET</a:t>
            </a:r>
            <a:endParaRPr lang="en-US" sz="2400" dirty="0">
              <a:latin typeface="Times New Roman" panose="02020603050405020304" pitchFamily="18" charset="0"/>
              <a:cs typeface="Times New Roman" panose="02020603050405020304" pitchFamily="18" charset="0"/>
            </a:endParaRPr>
          </a:p>
        </p:txBody>
      </p:sp>
      <p:sp>
        <p:nvSpPr>
          <p:cNvPr id="7" name="Right Brace 6"/>
          <p:cNvSpPr/>
          <p:nvPr/>
        </p:nvSpPr>
        <p:spPr>
          <a:xfrm>
            <a:off x="4572000" y="2590800"/>
            <a:ext cx="228600" cy="576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p:cNvSpPr txBox="1"/>
          <p:nvPr/>
        </p:nvSpPr>
        <p:spPr>
          <a:xfrm>
            <a:off x="8289758" y="2658968"/>
            <a:ext cx="3826042" cy="1015663"/>
          </a:xfrm>
          <a:prstGeom prst="rect">
            <a:avLst/>
          </a:prstGeom>
          <a:noFill/>
        </p:spPr>
        <p:txBody>
          <a:bodyPr wrap="squar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In auto reload mode, timer works with 8-bit capacity. So, maximum value is FFH (255 in decimal). </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8289758" y="3988983"/>
            <a:ext cx="3826042" cy="2246769"/>
          </a:xfrm>
          <a:prstGeom prst="rect">
            <a:avLst/>
          </a:prstGeom>
          <a:noFill/>
          <a:ln>
            <a:solidFill>
              <a:schemeClr val="tx1"/>
            </a:solidFill>
          </a:ln>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Since it is </a:t>
            </a:r>
            <a:r>
              <a:rPr lang="en-IN" sz="2000" b="1" dirty="0" smtClean="0">
                <a:solidFill>
                  <a:srgbClr val="FF0000"/>
                </a:solidFill>
                <a:latin typeface="Times New Roman" panose="02020603050405020304" pitchFamily="18" charset="0"/>
                <a:cs typeface="Times New Roman" panose="02020603050405020304" pitchFamily="18" charset="0"/>
              </a:rPr>
              <a:t>not asked </a:t>
            </a:r>
            <a:r>
              <a:rPr lang="en-IN" sz="2000" b="1" dirty="0" smtClean="0">
                <a:latin typeface="Times New Roman" panose="02020603050405020304" pitchFamily="18" charset="0"/>
                <a:cs typeface="Times New Roman" panose="02020603050405020304" pitchFamily="18" charset="0"/>
              </a:rPr>
              <a:t>to consider the instruction overhead (time delay caused by the execution of the instructions), </a:t>
            </a:r>
            <a:r>
              <a:rPr lang="en-IN" sz="2000" b="1" dirty="0" smtClean="0">
                <a:solidFill>
                  <a:srgbClr val="FF0000"/>
                </a:solidFill>
                <a:latin typeface="Times New Roman" panose="02020603050405020304" pitchFamily="18" charset="0"/>
                <a:cs typeface="Times New Roman" panose="02020603050405020304" pitchFamily="18" charset="0"/>
              </a:rPr>
              <a:t>we can ignore </a:t>
            </a:r>
            <a:r>
              <a:rPr lang="en-IN" sz="2000" b="1" dirty="0" smtClean="0">
                <a:latin typeface="Times New Roman" panose="02020603050405020304" pitchFamily="18" charset="0"/>
                <a:cs typeface="Times New Roman" panose="02020603050405020304" pitchFamily="18" charset="0"/>
              </a:rPr>
              <a:t>it for frequency calculation. Consider </a:t>
            </a:r>
            <a:r>
              <a:rPr lang="en-IN" sz="2000" b="1" dirty="0" smtClean="0">
                <a:solidFill>
                  <a:srgbClr val="FF0000"/>
                </a:solidFill>
                <a:latin typeface="Times New Roman" panose="02020603050405020304" pitchFamily="18" charset="0"/>
                <a:cs typeface="Times New Roman" panose="02020603050405020304" pitchFamily="18" charset="0"/>
              </a:rPr>
              <a:t>only timer</a:t>
            </a:r>
            <a:r>
              <a:rPr lang="en-IN" sz="2000" b="1" dirty="0" smtClean="0">
                <a:latin typeface="Times New Roman" panose="02020603050405020304" pitchFamily="18" charset="0"/>
                <a:cs typeface="Times New Roman" panose="02020603050405020304" pitchFamily="18" charset="0"/>
              </a:rPr>
              <a:t> generated delay.</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84980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042" y="-20598"/>
            <a:ext cx="12709358" cy="553998"/>
          </a:xfrm>
        </p:spPr>
        <p:txBody>
          <a:bodyPr/>
          <a:lstStyle/>
          <a:p>
            <a:r>
              <a:rPr lang="en-IN" sz="3600" b="1" dirty="0" smtClean="0"/>
              <a:t>Generating delay using Timers- </a:t>
            </a:r>
            <a:r>
              <a:rPr lang="en-IN" sz="2800" b="1" dirty="0" smtClean="0"/>
              <a:t>Example program-5 (mode-2 auto reload)</a:t>
            </a:r>
            <a:endParaRPr lang="en-IN" sz="3600" b="1" dirty="0"/>
          </a:p>
        </p:txBody>
      </p:sp>
      <p:sp>
        <p:nvSpPr>
          <p:cNvPr id="4" name="Rectangle 3"/>
          <p:cNvSpPr/>
          <p:nvPr/>
        </p:nvSpPr>
        <p:spPr>
          <a:xfrm>
            <a:off x="76200" y="449297"/>
            <a:ext cx="11963400" cy="6701835"/>
          </a:xfrm>
          <a:prstGeom prst="rect">
            <a:avLst/>
          </a:prstGeom>
        </p:spPr>
        <p:txBody>
          <a:bodyPr wrap="square">
            <a:spAutoFit/>
          </a:bodyPr>
          <a:lstStyle/>
          <a:p>
            <a:pPr algn="just"/>
            <a:r>
              <a:rPr lang="en-US" sz="2400" b="1" dirty="0" smtClean="0">
                <a:latin typeface="Times New Roman" panose="02020603050405020304" pitchFamily="18" charset="0"/>
                <a:cs typeface="Times New Roman" panose="02020603050405020304" pitchFamily="18" charset="0"/>
              </a:rPr>
              <a:t>Solution:</a:t>
            </a:r>
          </a:p>
          <a:p>
            <a:pPr algn="just"/>
            <a:r>
              <a:rPr lang="en-US" sz="2400" dirty="0" smtClean="0">
                <a:latin typeface="Times New Roman" panose="02020603050405020304" pitchFamily="18" charset="0"/>
                <a:cs typeface="Times New Roman" panose="02020603050405020304" pitchFamily="18" charset="0"/>
              </a:rPr>
              <a:t>Here, a negative value is loaded in to TH as an initial value. This negative number will be converted in to its 2’s complement form by the assembler. So, the 2,s complement of the -150 i.e. 6A will  be loaded in to </a:t>
            </a:r>
            <a:r>
              <a:rPr lang="en-US" sz="2400" dirty="0" smtClean="0">
                <a:solidFill>
                  <a:srgbClr val="FF0000"/>
                </a:solidFill>
                <a:latin typeface="Times New Roman" panose="02020603050405020304" pitchFamily="18" charset="0"/>
                <a:cs typeface="Times New Roman" panose="02020603050405020304" pitchFamily="18" charset="0"/>
              </a:rPr>
              <a:t>TH which will be auto loaded in to TL (mode-2)</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150 (decimal)= 96H</a:t>
            </a:r>
            <a:r>
              <a:rPr lang="en-US" sz="2400" dirty="0" smtClean="0">
                <a:latin typeface="Times New Roman" panose="02020603050405020304" pitchFamily="18" charset="0"/>
                <a:cs typeface="Times New Roman" panose="02020603050405020304" pitchFamily="18" charset="0"/>
              </a:rPr>
              <a:t>. Since -150 is given, find the 2,s complement for 96H as shown below.</a:t>
            </a:r>
          </a:p>
          <a:p>
            <a:pPr algn="just"/>
            <a:r>
              <a:rPr lang="en-US" sz="2400" dirty="0" smtClean="0">
                <a:latin typeface="Times New Roman" panose="02020603050405020304" pitchFamily="18" charset="0"/>
                <a:cs typeface="Times New Roman" panose="02020603050405020304" pitchFamily="18" charset="0"/>
              </a:rPr>
              <a:t>96H= 1001 0110</a:t>
            </a: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0110 1001       1’s complement</a:t>
            </a:r>
          </a:p>
          <a:p>
            <a:pPr algn="just"/>
            <a:r>
              <a:rPr lang="en-US" sz="2400" dirty="0" smtClean="0">
                <a:latin typeface="Times New Roman" panose="02020603050405020304" pitchFamily="18" charset="0"/>
                <a:cs typeface="Times New Roman" panose="02020603050405020304" pitchFamily="18" charset="0"/>
              </a:rPr>
              <a:t>	           +1</a:t>
            </a:r>
          </a:p>
          <a:p>
            <a:pPr algn="just"/>
            <a:r>
              <a:rPr lang="en-US" sz="2400" dirty="0" smtClean="0">
                <a:latin typeface="Times New Roman" panose="02020603050405020304" pitchFamily="18" charset="0"/>
                <a:cs typeface="Times New Roman" panose="02020603050405020304" pitchFamily="18" charset="0"/>
              </a:rPr>
              <a:t>6AH=0110 1010        </a:t>
            </a:r>
            <a:r>
              <a:rPr lang="en-US" sz="2400" dirty="0" smtClean="0">
                <a:solidFill>
                  <a:srgbClr val="FF0000"/>
                </a:solidFill>
                <a:latin typeface="Times New Roman" panose="02020603050405020304" pitchFamily="18" charset="0"/>
                <a:cs typeface="Times New Roman" panose="02020603050405020304" pitchFamily="18" charset="0"/>
              </a:rPr>
              <a:t>2’s complement representation of -150. So, 6AH  will be loaded in to TH</a:t>
            </a:r>
            <a:r>
              <a:rPr lang="en-US" sz="2400" dirty="0" smtClean="0">
                <a:latin typeface="Times New Roman" panose="02020603050405020304" pitchFamily="18" charset="0"/>
                <a:cs typeface="Times New Roman" panose="02020603050405020304" pitchFamily="18" charset="0"/>
              </a:rPr>
              <a:t>. </a:t>
            </a:r>
          </a:p>
          <a:p>
            <a:pPr algn="just"/>
            <a:endParaRPr lang="en-US" sz="600" dirty="0" smtClean="0">
              <a:solidFill>
                <a:srgbClr val="FF0000"/>
              </a:solidFill>
              <a:latin typeface="Times New Roman" panose="02020603050405020304" pitchFamily="18" charset="0"/>
              <a:cs typeface="Times New Roman" panose="02020603050405020304" pitchFamily="18" charset="0"/>
            </a:endParaRPr>
          </a:p>
          <a:p>
            <a:pPr algn="just"/>
            <a:r>
              <a:rPr lang="en-US" sz="2400" dirty="0" smtClean="0">
                <a:solidFill>
                  <a:srgbClr val="FF0000"/>
                </a:solidFill>
                <a:latin typeface="Times New Roman" panose="02020603050405020304" pitchFamily="18" charset="0"/>
                <a:cs typeface="Times New Roman" panose="02020603050405020304" pitchFamily="18" charset="0"/>
              </a:rPr>
              <a:t>Duty cycle calculation:</a:t>
            </a:r>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Here, the delay is called twice for ON period (SETB P1.3). Hence the logic high level of the square wave at P1.3 is </a:t>
            </a:r>
            <a:r>
              <a:rPr lang="en-US" sz="2400" dirty="0">
                <a:latin typeface="Times New Roman" panose="02020603050405020304" pitchFamily="18" charset="0"/>
                <a:cs typeface="Times New Roman" panose="02020603050405020304" pitchFamily="18" charset="0"/>
              </a:rPr>
              <a:t>twice that of the low </a:t>
            </a:r>
            <a:r>
              <a:rPr lang="en-US" sz="2400" dirty="0" smtClean="0">
                <a:latin typeface="Times New Roman" panose="02020603050405020304" pitchFamily="18" charset="0"/>
                <a:cs typeface="Times New Roman" panose="02020603050405020304" pitchFamily="18" charset="0"/>
              </a:rPr>
              <a:t>portion. Which means </a:t>
            </a:r>
            <a:r>
              <a:rPr lang="en-US" sz="2400" dirty="0" smtClean="0">
                <a:solidFill>
                  <a:srgbClr val="FF0000"/>
                </a:solidFill>
                <a:latin typeface="Times New Roman" panose="02020603050405020304" pitchFamily="18" charset="0"/>
                <a:cs typeface="Times New Roman" panose="02020603050405020304" pitchFamily="18" charset="0"/>
              </a:rPr>
              <a:t>~66</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duty </a:t>
            </a:r>
            <a:r>
              <a:rPr lang="en-US" sz="2400" dirty="0" smtClean="0">
                <a:latin typeface="Times New Roman" panose="02020603050405020304" pitchFamily="18" charset="0"/>
                <a:cs typeface="Times New Roman" panose="02020603050405020304" pitchFamily="18" charset="0"/>
              </a:rPr>
              <a:t>cycle. </a:t>
            </a:r>
            <a:endParaRPr lang="en-US" sz="1050" dirty="0" smtClean="0">
              <a:solidFill>
                <a:srgbClr val="FF0000"/>
              </a:solidFill>
              <a:latin typeface="Times New Roman" panose="02020603050405020304" pitchFamily="18" charset="0"/>
              <a:cs typeface="Times New Roman" panose="02020603050405020304" pitchFamily="18" charset="0"/>
            </a:endParaRPr>
          </a:p>
          <a:p>
            <a:pPr algn="just"/>
            <a:r>
              <a:rPr lang="en-US" sz="2400" dirty="0" smtClean="0">
                <a:solidFill>
                  <a:srgbClr val="FF0000"/>
                </a:solidFill>
                <a:latin typeface="Times New Roman" panose="02020603050405020304" pitchFamily="18" charset="0"/>
                <a:cs typeface="Times New Roman" panose="02020603050405020304" pitchFamily="18" charset="0"/>
              </a:rPr>
              <a:t>Frequency calculation:</a:t>
            </a:r>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Delay= </a:t>
            </a:r>
            <a:r>
              <a:rPr lang="en-US" sz="2400" dirty="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FF-6A+1)x1.085µs=162.75µs. Since, delay is called twice during ON period, T</a:t>
            </a:r>
            <a:r>
              <a:rPr lang="en-US" sz="2400" baseline="-25000" dirty="0" smtClean="0">
                <a:latin typeface="Times New Roman" panose="02020603050405020304" pitchFamily="18" charset="0"/>
                <a:cs typeface="Times New Roman" panose="02020603050405020304" pitchFamily="18" charset="0"/>
              </a:rPr>
              <a:t>ON</a:t>
            </a:r>
            <a:r>
              <a:rPr lang="en-US" sz="2400" dirty="0" smtClean="0">
                <a:latin typeface="Times New Roman" panose="02020603050405020304" pitchFamily="18" charset="0"/>
                <a:cs typeface="Times New Roman" panose="02020603050405020304" pitchFamily="18" charset="0"/>
              </a:rPr>
              <a:t>=325.5µs. Delay is called once for OFF period, T</a:t>
            </a:r>
            <a:r>
              <a:rPr lang="en-US" sz="2400" baseline="-25000" dirty="0" smtClean="0">
                <a:latin typeface="Times New Roman" panose="02020603050405020304" pitchFamily="18" charset="0"/>
                <a:cs typeface="Times New Roman" panose="02020603050405020304" pitchFamily="18" charset="0"/>
              </a:rPr>
              <a:t>OFF</a:t>
            </a:r>
            <a:r>
              <a:rPr lang="en-US" sz="2400" dirty="0" smtClean="0">
                <a:latin typeface="Times New Roman" panose="02020603050405020304" pitchFamily="18" charset="0"/>
                <a:cs typeface="Times New Roman" panose="02020603050405020304" pitchFamily="18" charset="0"/>
              </a:rPr>
              <a:t>=162.75µs. </a:t>
            </a:r>
            <a:r>
              <a:rPr lang="en-US" sz="2400" dirty="0" err="1" smtClean="0">
                <a:latin typeface="Times New Roman" panose="02020603050405020304" pitchFamily="18" charset="0"/>
                <a:cs typeface="Times New Roman" panose="02020603050405020304" pitchFamily="18" charset="0"/>
              </a:rPr>
              <a:t>T</a:t>
            </a:r>
            <a:r>
              <a:rPr lang="en-US" sz="2400" baseline="-25000" dirty="0" err="1" smtClean="0">
                <a:latin typeface="Times New Roman" panose="02020603050405020304" pitchFamily="18" charset="0"/>
                <a:cs typeface="Times New Roman" panose="02020603050405020304" pitchFamily="18" charset="0"/>
              </a:rPr>
              <a:t>total</a:t>
            </a:r>
            <a:r>
              <a:rPr lang="en-US" sz="2400" dirty="0" smtClean="0">
                <a:latin typeface="Times New Roman" panose="02020603050405020304" pitchFamily="18" charset="0"/>
                <a:cs typeface="Times New Roman" panose="02020603050405020304" pitchFamily="18" charset="0"/>
              </a:rPr>
              <a:t>=325.5µs+162.75µs=488.25µs.</a:t>
            </a:r>
            <a:endParaRPr lang="en-US" sz="2400" baseline="-25000"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Frequency </a:t>
            </a: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(1/</a:t>
            </a:r>
            <a:r>
              <a:rPr lang="en-US" sz="2400" b="1" dirty="0" err="1" smtClean="0">
                <a:latin typeface="Times New Roman" panose="02020603050405020304" pitchFamily="18" charset="0"/>
                <a:cs typeface="Times New Roman" panose="02020603050405020304" pitchFamily="18" charset="0"/>
              </a:rPr>
              <a:t>T</a:t>
            </a:r>
            <a:r>
              <a:rPr lang="en-US" sz="2400" b="1" baseline="-25000" dirty="0" err="1" smtClean="0">
                <a:latin typeface="Times New Roman" panose="02020603050405020304" pitchFamily="18" charset="0"/>
                <a:cs typeface="Times New Roman" panose="02020603050405020304" pitchFamily="18" charset="0"/>
              </a:rPr>
              <a:t>total</a:t>
            </a:r>
            <a:r>
              <a:rPr lang="en-US" sz="2400" b="1" dirty="0" smtClean="0">
                <a:latin typeface="Times New Roman" panose="02020603050405020304" pitchFamily="18" charset="0"/>
                <a:cs typeface="Times New Roman" panose="02020603050405020304" pitchFamily="18" charset="0"/>
              </a:rPr>
              <a:t>)=1/488.25µs = 2.048 </a:t>
            </a:r>
            <a:r>
              <a:rPr lang="en-US" sz="2400" b="1" dirty="0">
                <a:latin typeface="Times New Roman" panose="02020603050405020304" pitchFamily="18" charset="0"/>
                <a:cs typeface="Times New Roman" panose="02020603050405020304" pitchFamily="18" charset="0"/>
              </a:rPr>
              <a:t>kHz.</a:t>
            </a:r>
          </a:p>
        </p:txBody>
      </p:sp>
      <p:cxnSp>
        <p:nvCxnSpPr>
          <p:cNvPr id="5" name="Straight Connector 4"/>
          <p:cNvCxnSpPr/>
          <p:nvPr/>
        </p:nvCxnSpPr>
        <p:spPr>
          <a:xfrm flipV="1">
            <a:off x="533400" y="3429000"/>
            <a:ext cx="208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153400" y="2895600"/>
            <a:ext cx="54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209800" y="3657600"/>
            <a:ext cx="54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6573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76400" y="55602"/>
            <a:ext cx="8365958" cy="553998"/>
          </a:xfrm>
        </p:spPr>
        <p:txBody>
          <a:bodyPr/>
          <a:lstStyle/>
          <a:p>
            <a:r>
              <a:rPr lang="en-IN" sz="3600" b="1" dirty="0" smtClean="0"/>
              <a:t>Programming with Counters- </a:t>
            </a:r>
            <a:r>
              <a:rPr lang="en-IN" sz="2800" b="1" dirty="0" smtClean="0"/>
              <a:t>Example program</a:t>
            </a:r>
            <a:endParaRPr lang="en-IN" sz="3600" b="1" dirty="0"/>
          </a:p>
        </p:txBody>
      </p:sp>
      <p:sp>
        <p:nvSpPr>
          <p:cNvPr id="4" name="Rectangle 3"/>
          <p:cNvSpPr/>
          <p:nvPr/>
        </p:nvSpPr>
        <p:spPr>
          <a:xfrm>
            <a:off x="76200" y="692289"/>
            <a:ext cx="11963400" cy="6001643"/>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Assuming that external clock pulses are fed into pin T1, write a program for counter 1 in mode 2 to count the pulses and display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TL1 count on P2, which connects to 8 LEDs.</a:t>
            </a:r>
          </a:p>
          <a:p>
            <a:pPr algn="just"/>
            <a:r>
              <a:rPr lang="en-US" sz="2400" b="1" dirty="0">
                <a:latin typeface="Times New Roman" panose="02020603050405020304" pitchFamily="18" charset="0"/>
                <a:cs typeface="Times New Roman" panose="02020603050405020304" pitchFamily="18" charset="0"/>
              </a:rPr>
              <a:t>Solution:</a:t>
            </a:r>
          </a:p>
          <a:p>
            <a:pPr algn="just"/>
            <a:r>
              <a:rPr lang="en-US" sz="2400" dirty="0">
                <a:latin typeface="Times New Roman" panose="02020603050405020304" pitchFamily="18" charset="0"/>
                <a:cs typeface="Times New Roman" panose="02020603050405020304" pitchFamily="18" charset="0"/>
              </a:rPr>
              <a:t>MOV </a:t>
            </a:r>
            <a:r>
              <a:rPr lang="en-US" sz="2400" dirty="0" smtClean="0">
                <a:latin typeface="Times New Roman" panose="02020603050405020304" pitchFamily="18" charset="0"/>
                <a:cs typeface="Times New Roman" panose="02020603050405020304" pitchFamily="18" charset="0"/>
              </a:rPr>
              <a:t>TMOD</a:t>
            </a:r>
            <a:r>
              <a:rPr lang="en-US" sz="2400" dirty="0">
                <a:latin typeface="Times New Roman" panose="02020603050405020304" pitchFamily="18" charset="0"/>
                <a:cs typeface="Times New Roman" panose="02020603050405020304" pitchFamily="18" charset="0"/>
              </a:rPr>
              <a:t>,#01100000B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counter 1, mode </a:t>
            </a:r>
            <a:r>
              <a:rPr lang="en-US" sz="2400" dirty="0" smtClean="0">
                <a:latin typeface="Times New Roman" panose="02020603050405020304" pitchFamily="18" charset="0"/>
                <a:cs typeface="Times New Roman" panose="02020603050405020304" pitchFamily="18" charset="0"/>
              </a:rPr>
              <a:t>2 (8-bit auto reload.); C/T’=1 </a:t>
            </a:r>
          </a:p>
          <a:p>
            <a:pPr algn="just"/>
            <a:r>
              <a:rPr lang="en-US" sz="2400" dirty="0" smtClean="0">
                <a:latin typeface="Times New Roman" panose="02020603050405020304" pitchFamily="18" charset="0"/>
                <a:cs typeface="Times New Roman" panose="02020603050405020304" pitchFamily="18" charset="0"/>
              </a:rPr>
              <a:t>MOV </a:t>
            </a:r>
            <a:r>
              <a:rPr lang="en-US" sz="2400" dirty="0">
                <a:latin typeface="Times New Roman" panose="02020603050405020304" pitchFamily="18" charset="0"/>
                <a:cs typeface="Times New Roman" panose="02020603050405020304" pitchFamily="18" charset="0"/>
              </a:rPr>
              <a:t>TH1,#0 				;clear TH1 </a:t>
            </a:r>
            <a:r>
              <a:rPr lang="en-US" sz="2000" dirty="0">
                <a:latin typeface="Times New Roman" panose="02020603050405020304" pitchFamily="18" charset="0"/>
                <a:cs typeface="Times New Roman" panose="02020603050405020304" pitchFamily="18" charset="0"/>
              </a:rPr>
              <a:t>(</a:t>
            </a:r>
            <a:r>
              <a:rPr lang="en-US" sz="2000" dirty="0">
                <a:solidFill>
                  <a:srgbClr val="FF0000"/>
                </a:solidFill>
                <a:latin typeface="Times New Roman" panose="02020603050405020304" pitchFamily="18" charset="0"/>
                <a:cs typeface="Times New Roman" panose="02020603050405020304" pitchFamily="18" charset="0"/>
              </a:rPr>
              <a:t>will be auto reloaded in to TL1 and TL1 </a:t>
            </a:r>
            <a:r>
              <a:rPr lang="en-US" sz="2000" dirty="0" smtClean="0">
                <a:solidFill>
                  <a:srgbClr val="FF0000"/>
                </a:solidFill>
                <a:latin typeface="Times New Roman" panose="02020603050405020304" pitchFamily="18" charset="0"/>
                <a:cs typeface="Times New Roman" panose="02020603050405020304" pitchFamily="18" charset="0"/>
              </a:rPr>
              <a:t>starts counting</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SETB P3.5 				;make </a:t>
            </a:r>
            <a:r>
              <a:rPr lang="en-US" sz="2400" dirty="0" smtClean="0">
                <a:latin typeface="Times New Roman" panose="02020603050405020304" pitchFamily="18" charset="0"/>
                <a:cs typeface="Times New Roman" panose="02020603050405020304" pitchFamily="18" charset="0"/>
              </a:rPr>
              <a:t>T1 pin as </a:t>
            </a:r>
            <a:r>
              <a:rPr lang="en-US" sz="2400" dirty="0">
                <a:latin typeface="Times New Roman" panose="02020603050405020304" pitchFamily="18" charset="0"/>
                <a:cs typeface="Times New Roman" panose="02020603050405020304" pitchFamily="18" charset="0"/>
              </a:rPr>
              <a:t>input</a:t>
            </a:r>
          </a:p>
          <a:p>
            <a:pPr algn="just"/>
            <a:r>
              <a:rPr lang="en-US" sz="2400" dirty="0">
                <a:latin typeface="Times New Roman" panose="02020603050405020304" pitchFamily="18" charset="0"/>
                <a:cs typeface="Times New Roman" panose="02020603050405020304" pitchFamily="18" charset="0"/>
              </a:rPr>
              <a:t>AGAIN: SETB TR1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start the counter</a:t>
            </a:r>
          </a:p>
          <a:p>
            <a:pPr algn="just"/>
            <a:r>
              <a:rPr lang="en-US" sz="2400" dirty="0" smtClean="0">
                <a:latin typeface="Times New Roman" panose="02020603050405020304" pitchFamily="18" charset="0"/>
                <a:cs typeface="Times New Roman" panose="02020603050405020304" pitchFamily="18" charset="0"/>
              </a:rPr>
              <a:t>BACK: MOV A,TL1 			;get copy of TL</a:t>
            </a:r>
          </a:p>
          <a:p>
            <a:pPr algn="just"/>
            <a:r>
              <a:rPr lang="en-US" sz="2400" dirty="0" smtClean="0">
                <a:latin typeface="Times New Roman" panose="02020603050405020304" pitchFamily="18" charset="0"/>
                <a:cs typeface="Times New Roman" panose="02020603050405020304" pitchFamily="18" charset="0"/>
              </a:rPr>
              <a:t>MOV P2,A 				;display it on port 2</a:t>
            </a:r>
          </a:p>
          <a:p>
            <a:pPr algn="just"/>
            <a:r>
              <a:rPr lang="en-US" sz="2400" dirty="0" smtClean="0">
                <a:latin typeface="Times New Roman" panose="02020603050405020304" pitchFamily="18" charset="0"/>
                <a:cs typeface="Times New Roman" panose="02020603050405020304" pitchFamily="18" charset="0"/>
              </a:rPr>
              <a:t>JNB </a:t>
            </a:r>
            <a:r>
              <a:rPr lang="en-US" sz="2400" dirty="0">
                <a:latin typeface="Times New Roman" panose="02020603050405020304" pitchFamily="18" charset="0"/>
                <a:cs typeface="Times New Roman" panose="02020603050405020304" pitchFamily="18" charset="0"/>
              </a:rPr>
              <a:t>TF1, BACK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keep doing, if TF </a:t>
            </a:r>
            <a:r>
              <a:rPr lang="en-US" sz="2400" dirty="0" smtClean="0">
                <a:latin typeface="Times New Roman" panose="02020603050405020304" pitchFamily="18" charset="0"/>
                <a:cs typeface="Times New Roman" panose="02020603050405020304" pitchFamily="18" charset="0"/>
              </a:rPr>
              <a:t>≠ 1 (no over flow/roll over)</a:t>
            </a:r>
          </a:p>
          <a:p>
            <a:pPr algn="just"/>
            <a:r>
              <a:rPr lang="en-US" sz="2400" dirty="0" smtClean="0">
                <a:latin typeface="Times New Roman" panose="02020603050405020304" pitchFamily="18" charset="0"/>
                <a:cs typeface="Times New Roman" panose="02020603050405020304" pitchFamily="18" charset="0"/>
              </a:rPr>
              <a:t>CLR </a:t>
            </a:r>
            <a:r>
              <a:rPr lang="en-US" sz="2400" dirty="0">
                <a:latin typeface="Times New Roman" panose="02020603050405020304" pitchFamily="18" charset="0"/>
                <a:cs typeface="Times New Roman" panose="02020603050405020304" pitchFamily="18" charset="0"/>
              </a:rPr>
              <a:t>TR1 				;stop the counter 1</a:t>
            </a:r>
          </a:p>
          <a:p>
            <a:pPr algn="just"/>
            <a:r>
              <a:rPr lang="en-US" sz="2400" dirty="0">
                <a:latin typeface="Times New Roman" panose="02020603050405020304" pitchFamily="18" charset="0"/>
                <a:cs typeface="Times New Roman" panose="02020603050405020304" pitchFamily="18" charset="0"/>
              </a:rPr>
              <a:t>CLR TF1 				;make TF=0</a:t>
            </a:r>
          </a:p>
          <a:p>
            <a:pPr algn="just"/>
            <a:r>
              <a:rPr lang="en-US" sz="2400" dirty="0">
                <a:latin typeface="Times New Roman" panose="02020603050405020304" pitchFamily="18" charset="0"/>
                <a:cs typeface="Times New Roman" panose="02020603050405020304" pitchFamily="18" charset="0"/>
              </a:rPr>
              <a:t>SJMP AGAIN 			</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keep doing it</a:t>
            </a:r>
          </a:p>
          <a:p>
            <a:pPr algn="just"/>
            <a:endParaRPr lang="en-US" sz="1200"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Notice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the above </a:t>
            </a:r>
            <a:r>
              <a:rPr lang="en-US" sz="2400" dirty="0" smtClean="0">
                <a:latin typeface="Times New Roman" panose="02020603050405020304" pitchFamily="18" charset="0"/>
                <a:cs typeface="Times New Roman" panose="02020603050405020304" pitchFamily="18" charset="0"/>
              </a:rPr>
              <a:t>program, </a:t>
            </a:r>
            <a:r>
              <a:rPr lang="en-US" sz="2400" dirty="0">
                <a:latin typeface="Times New Roman" panose="02020603050405020304" pitchFamily="18" charset="0"/>
                <a:cs typeface="Times New Roman" panose="02020603050405020304" pitchFamily="18" charset="0"/>
              </a:rPr>
              <a:t>the role of the instruction SETB </a:t>
            </a:r>
            <a:r>
              <a:rPr lang="en-US" sz="2400" dirty="0" smtClean="0">
                <a:latin typeface="Times New Roman" panose="02020603050405020304" pitchFamily="18" charset="0"/>
                <a:cs typeface="Times New Roman" panose="02020603050405020304" pitchFamily="18" charset="0"/>
              </a:rPr>
              <a:t>P3.5. </a:t>
            </a:r>
            <a:r>
              <a:rPr lang="en-US" sz="2400" dirty="0">
                <a:latin typeface="Times New Roman" panose="02020603050405020304" pitchFamily="18" charset="0"/>
                <a:cs typeface="Times New Roman" panose="02020603050405020304" pitchFamily="18" charset="0"/>
              </a:rPr>
              <a:t>W</a:t>
            </a:r>
            <a:r>
              <a:rPr lang="en-US" sz="2400" dirty="0" smtClean="0">
                <a:latin typeface="Times New Roman" panose="02020603050405020304" pitchFamily="18" charset="0"/>
                <a:cs typeface="Times New Roman" panose="02020603050405020304" pitchFamily="18" charset="0"/>
              </a:rPr>
              <a:t>e </a:t>
            </a:r>
            <a:r>
              <a:rPr lang="en-US" sz="2400" dirty="0">
                <a:latin typeface="Times New Roman" panose="02020603050405020304" pitchFamily="18" charset="0"/>
                <a:cs typeface="Times New Roman" panose="02020603050405020304" pitchFamily="18" charset="0"/>
              </a:rPr>
              <a:t>make T1 pin (pin P3.5) an input port by making it high</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914400" y="6400800"/>
            <a:ext cx="10743006" cy="400110"/>
          </a:xfrm>
          <a:prstGeom prst="rect">
            <a:avLst/>
          </a:prstGeom>
          <a:noFill/>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In auto reload mode, counter works with 8-bit capacity. So, maximum value is FFH (255 in decimal). </a:t>
            </a: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655877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76400" y="55602"/>
            <a:ext cx="8365958" cy="553998"/>
          </a:xfrm>
        </p:spPr>
        <p:txBody>
          <a:bodyPr/>
          <a:lstStyle/>
          <a:p>
            <a:pPr algn="ctr"/>
            <a:r>
              <a:rPr lang="en-IN" sz="3600" b="1" dirty="0" smtClean="0"/>
              <a:t>SERIAL COMMUNICATION in 8051</a:t>
            </a:r>
            <a:endParaRPr lang="en-IN" sz="3600" b="1" dirty="0"/>
          </a:p>
        </p:txBody>
      </p:sp>
      <p:pic>
        <p:nvPicPr>
          <p:cNvPr id="2" name="Picture 1"/>
          <p:cNvPicPr>
            <a:picLocks noChangeAspect="1"/>
          </p:cNvPicPr>
          <p:nvPr/>
        </p:nvPicPr>
        <p:blipFill>
          <a:blip r:embed="rId3"/>
          <a:stretch>
            <a:fillRect/>
          </a:stretch>
        </p:blipFill>
        <p:spPr>
          <a:xfrm>
            <a:off x="2144629" y="685800"/>
            <a:ext cx="7429500" cy="2486025"/>
          </a:xfrm>
          <a:prstGeom prst="rect">
            <a:avLst/>
          </a:prstGeom>
        </p:spPr>
      </p:pic>
      <p:pic>
        <p:nvPicPr>
          <p:cNvPr id="5" name="Picture 4"/>
          <p:cNvPicPr>
            <a:picLocks noChangeAspect="1"/>
          </p:cNvPicPr>
          <p:nvPr/>
        </p:nvPicPr>
        <p:blipFill>
          <a:blip r:embed="rId4"/>
          <a:stretch>
            <a:fillRect/>
          </a:stretch>
        </p:blipFill>
        <p:spPr>
          <a:xfrm>
            <a:off x="2305050" y="2438400"/>
            <a:ext cx="7143750" cy="3457575"/>
          </a:xfrm>
          <a:prstGeom prst="rect">
            <a:avLst/>
          </a:prstGeom>
        </p:spPr>
      </p:pic>
      <p:sp>
        <p:nvSpPr>
          <p:cNvPr id="7" name="Rectangle 6"/>
          <p:cNvSpPr/>
          <p:nvPr/>
        </p:nvSpPr>
        <p:spPr>
          <a:xfrm>
            <a:off x="1828800" y="6096000"/>
            <a:ext cx="8839200" cy="461665"/>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Types of serial communication based on direction of data transfer.</a:t>
            </a:r>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25768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76400" y="55602"/>
            <a:ext cx="8365958" cy="553998"/>
          </a:xfrm>
        </p:spPr>
        <p:txBody>
          <a:bodyPr/>
          <a:lstStyle/>
          <a:p>
            <a:pPr algn="ctr"/>
            <a:r>
              <a:rPr lang="en-IN" sz="3600" b="1" dirty="0" smtClean="0"/>
              <a:t>SERIAL COMMUNICATION in 8051</a:t>
            </a:r>
            <a:endParaRPr lang="en-IN" sz="3600" b="1" dirty="0"/>
          </a:p>
        </p:txBody>
      </p:sp>
      <p:sp>
        <p:nvSpPr>
          <p:cNvPr id="6" name="Rectangle 5"/>
          <p:cNvSpPr/>
          <p:nvPr/>
        </p:nvSpPr>
        <p:spPr>
          <a:xfrm>
            <a:off x="228600" y="685800"/>
            <a:ext cx="11759821" cy="618630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Serial data communication uses two methods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Synchronous method transfers a block of data at a time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Asynchronous method transfers a single byte at a time</a:t>
            </a:r>
            <a:endParaRPr lang="en-IN" sz="2400" dirty="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There </a:t>
            </a:r>
            <a:r>
              <a:rPr lang="en-US" sz="2400" dirty="0">
                <a:latin typeface="Times New Roman" panose="02020603050405020304" pitchFamily="18" charset="0"/>
                <a:cs typeface="Times New Roman" panose="02020603050405020304" pitchFamily="18" charset="0"/>
              </a:rPr>
              <a:t>are special IC chips made by </a:t>
            </a:r>
            <a:r>
              <a:rPr lang="en-US" sz="2400" dirty="0" smtClean="0">
                <a:latin typeface="Times New Roman" panose="02020603050405020304" pitchFamily="18" charset="0"/>
                <a:cs typeface="Times New Roman" panose="02020603050405020304" pitchFamily="18" charset="0"/>
              </a:rPr>
              <a:t>many manufacturers </a:t>
            </a:r>
            <a:r>
              <a:rPr lang="en-US" sz="2400" dirty="0">
                <a:latin typeface="Times New Roman" panose="02020603050405020304" pitchFamily="18" charset="0"/>
                <a:cs typeface="Times New Roman" panose="02020603050405020304" pitchFamily="18" charset="0"/>
              </a:rPr>
              <a:t>for </a:t>
            </a:r>
            <a:r>
              <a:rPr lang="en-US" sz="2400" dirty="0" smtClean="0">
                <a:latin typeface="Times New Roman" panose="02020603050405020304" pitchFamily="18" charset="0"/>
                <a:cs typeface="Times New Roman" panose="02020603050405020304" pitchFamily="18" charset="0"/>
              </a:rPr>
              <a:t>serial communications.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UART </a:t>
            </a:r>
            <a:r>
              <a:rPr lang="en-US" sz="2400" dirty="0">
                <a:latin typeface="Times New Roman" panose="02020603050405020304" pitchFamily="18" charset="0"/>
                <a:cs typeface="Times New Roman" panose="02020603050405020304" pitchFamily="18" charset="0"/>
              </a:rPr>
              <a:t>(universal asynchronous </a:t>
            </a:r>
            <a:r>
              <a:rPr lang="en-US" sz="2400" dirty="0" smtClean="0">
                <a:latin typeface="Times New Roman" panose="02020603050405020304" pitchFamily="18" charset="0"/>
                <a:cs typeface="Times New Roman" panose="02020603050405020304" pitchFamily="18" charset="0"/>
              </a:rPr>
              <a:t>Receiver-transmitter</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USRT </a:t>
            </a:r>
            <a:r>
              <a:rPr lang="en-US" sz="2400" dirty="0">
                <a:latin typeface="Times New Roman" panose="02020603050405020304" pitchFamily="18" charset="0"/>
                <a:cs typeface="Times New Roman" panose="02020603050405020304" pitchFamily="18" charset="0"/>
              </a:rPr>
              <a:t>(universal </a:t>
            </a:r>
            <a:r>
              <a:rPr lang="en-US" sz="2400" dirty="0" smtClean="0">
                <a:latin typeface="Times New Roman" panose="02020603050405020304" pitchFamily="18" charset="0"/>
                <a:cs typeface="Times New Roman" panose="02020603050405020304" pitchFamily="18" charset="0"/>
              </a:rPr>
              <a:t>synchronous Receiver-transmitter)</a:t>
            </a:r>
          </a:p>
          <a:p>
            <a:pPr marL="342900" indent="-342900">
              <a:buFont typeface="Arial" panose="020B0604020202020204" pitchFamily="34" charset="0"/>
              <a:buChar char="•"/>
            </a:pPr>
            <a:r>
              <a:rPr lang="en-US" sz="2400" dirty="0" smtClean="0">
                <a:solidFill>
                  <a:srgbClr val="FF0000"/>
                </a:solidFill>
                <a:latin typeface="Times New Roman" panose="02020603050405020304" pitchFamily="18" charset="0"/>
                <a:cs typeface="Times New Roman" panose="02020603050405020304" pitchFamily="18" charset="0"/>
              </a:rPr>
              <a:t>8051 supports asynchronous serial communication since it is provided with on-chip UART.</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There are two 8051 pins namely </a:t>
            </a:r>
            <a:r>
              <a:rPr lang="en-US" sz="2400" dirty="0" smtClean="0">
                <a:solidFill>
                  <a:srgbClr val="FF0000"/>
                </a:solidFill>
                <a:latin typeface="Times New Roman" panose="02020603050405020304" pitchFamily="18" charset="0"/>
                <a:cs typeface="Times New Roman" panose="02020603050405020304" pitchFamily="18" charset="0"/>
              </a:rPr>
              <a:t>TXD (P3.1) and RXD (P3.0), </a:t>
            </a:r>
            <a:r>
              <a:rPr lang="en-US" sz="2400" dirty="0" smtClean="0">
                <a:latin typeface="Times New Roman" panose="02020603050405020304" pitchFamily="18" charset="0"/>
                <a:cs typeface="Times New Roman" panose="02020603050405020304" pitchFamily="18" charset="0"/>
              </a:rPr>
              <a:t>used for transmitting and receiving serial data bits.</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There are two dedicated registers available in 8051 for serial communication. They are </a:t>
            </a:r>
            <a:r>
              <a:rPr lang="en-US" sz="2400" dirty="0" smtClean="0">
                <a:solidFill>
                  <a:srgbClr val="FF0000"/>
                </a:solidFill>
                <a:latin typeface="Times New Roman" panose="02020603050405020304" pitchFamily="18" charset="0"/>
                <a:cs typeface="Times New Roman" panose="02020603050405020304" pitchFamily="18" charset="0"/>
              </a:rPr>
              <a:t>Serial Buffer register (SBUF) and Serial Control register (SCON). </a:t>
            </a:r>
            <a:r>
              <a:rPr lang="en-US" sz="2400" dirty="0" smtClean="0">
                <a:latin typeface="Times New Roman" panose="02020603050405020304" pitchFamily="18" charset="0"/>
                <a:cs typeface="Times New Roman" panose="02020603050405020304" pitchFamily="18" charset="0"/>
              </a:rPr>
              <a:t>Both are accommodated in </a:t>
            </a:r>
            <a:r>
              <a:rPr lang="en-US" sz="2400" dirty="0" smtClean="0">
                <a:solidFill>
                  <a:srgbClr val="FF0000"/>
                </a:solidFill>
                <a:latin typeface="Times New Roman" panose="02020603050405020304" pitchFamily="18" charset="0"/>
                <a:cs typeface="Times New Roman" panose="02020603050405020304" pitchFamily="18" charset="0"/>
              </a:rPr>
              <a:t>SFR memory area</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smtClean="0">
                <a:solidFill>
                  <a:srgbClr val="FF0000"/>
                </a:solidFill>
                <a:latin typeface="Times New Roman" panose="02020603050405020304" pitchFamily="18" charset="0"/>
                <a:cs typeface="Times New Roman" panose="02020603050405020304" pitchFamily="18" charset="0"/>
              </a:rPr>
              <a:t>SBUF is a shift register </a:t>
            </a:r>
            <a:r>
              <a:rPr lang="en-US" sz="2400" dirty="0" smtClean="0">
                <a:latin typeface="Times New Roman" panose="02020603050405020304" pitchFamily="18" charset="0"/>
                <a:cs typeface="Times New Roman" panose="02020603050405020304" pitchFamily="18" charset="0"/>
              </a:rPr>
              <a:t>which is used to store the received data bits in serial communication. Same register can be used to hold the data bets to transmit them serially. </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SCON register is used to control the serial communication. E will see the format of SCON register in coming slides.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1647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95400" y="152400"/>
            <a:ext cx="9677400" cy="1107996"/>
          </a:xfrm>
        </p:spPr>
        <p:txBody>
          <a:bodyPr/>
          <a:lstStyle/>
          <a:p>
            <a:pPr algn="ctr"/>
            <a:r>
              <a:rPr lang="en-IN" sz="3600" b="1" dirty="0" smtClean="0"/>
              <a:t>SERIAL COMMUNICATION in 8051-Asynchronous- data frame</a:t>
            </a:r>
            <a:endParaRPr lang="en-IN" sz="3600" b="1" dirty="0"/>
          </a:p>
        </p:txBody>
      </p:sp>
      <p:pic>
        <p:nvPicPr>
          <p:cNvPr id="2" name="Picture 1"/>
          <p:cNvPicPr>
            <a:picLocks noChangeAspect="1"/>
          </p:cNvPicPr>
          <p:nvPr/>
        </p:nvPicPr>
        <p:blipFill rotWithShape="1">
          <a:blip r:embed="rId3"/>
          <a:srcRect l="1344"/>
          <a:stretch/>
        </p:blipFill>
        <p:spPr>
          <a:xfrm>
            <a:off x="2728913" y="1457325"/>
            <a:ext cx="6643687" cy="5019675"/>
          </a:xfrm>
          <a:prstGeom prst="rect">
            <a:avLst/>
          </a:prstGeom>
        </p:spPr>
      </p:pic>
      <p:pic>
        <p:nvPicPr>
          <p:cNvPr id="5" name="Picture 4"/>
          <p:cNvPicPr>
            <a:picLocks noChangeAspect="1"/>
          </p:cNvPicPr>
          <p:nvPr/>
        </p:nvPicPr>
        <p:blipFill>
          <a:blip r:embed="rId4"/>
          <a:stretch>
            <a:fillRect/>
          </a:stretch>
        </p:blipFill>
        <p:spPr>
          <a:xfrm>
            <a:off x="552450" y="3778407"/>
            <a:ext cx="2266950" cy="771525"/>
          </a:xfrm>
          <a:prstGeom prst="rect">
            <a:avLst/>
          </a:prstGeom>
        </p:spPr>
      </p:pic>
    </p:spTree>
    <p:extLst>
      <p:ext uri="{BB962C8B-B14F-4D97-AF65-F5344CB8AC3E}">
        <p14:creationId xmlns:p14="http://schemas.microsoft.com/office/powerpoint/2010/main" val="81579540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95400" y="228600"/>
            <a:ext cx="9677400" cy="1107996"/>
          </a:xfrm>
        </p:spPr>
        <p:txBody>
          <a:bodyPr/>
          <a:lstStyle/>
          <a:p>
            <a:pPr algn="ctr"/>
            <a:r>
              <a:rPr lang="en-IN" sz="3600" b="1" dirty="0" smtClean="0"/>
              <a:t>SERIAL COMMUNICATION in 8051-Asynchronous-	Baud rate</a:t>
            </a:r>
            <a:endParaRPr lang="en-IN" sz="3600" b="1" dirty="0"/>
          </a:p>
        </p:txBody>
      </p:sp>
      <p:pic>
        <p:nvPicPr>
          <p:cNvPr id="4" name="Picture 3"/>
          <p:cNvPicPr>
            <a:picLocks noChangeAspect="1"/>
          </p:cNvPicPr>
          <p:nvPr/>
        </p:nvPicPr>
        <p:blipFill>
          <a:blip r:embed="rId3"/>
          <a:stretch>
            <a:fillRect/>
          </a:stretch>
        </p:blipFill>
        <p:spPr>
          <a:xfrm>
            <a:off x="3657600" y="1398846"/>
            <a:ext cx="5544000" cy="3935154"/>
          </a:xfrm>
          <a:prstGeom prst="rect">
            <a:avLst/>
          </a:prstGeom>
        </p:spPr>
      </p:pic>
      <p:sp>
        <p:nvSpPr>
          <p:cNvPr id="5" name="Title 1"/>
          <p:cNvSpPr txBox="1">
            <a:spLocks/>
          </p:cNvSpPr>
          <p:nvPr/>
        </p:nvSpPr>
        <p:spPr>
          <a:xfrm>
            <a:off x="762000" y="5750004"/>
            <a:ext cx="9677400" cy="738664"/>
          </a:xfrm>
          <a:prstGeom prst="rect">
            <a:avLst/>
          </a:prstGeom>
        </p:spPr>
        <p:txBody>
          <a:bodyPr wrap="square" lIns="0" tIns="0" rIns="0" bIns="0">
            <a:spAutoFit/>
          </a:bodyPr>
          <a:lstStyle>
            <a:lvl1pPr>
              <a:defRPr sz="4400" b="0" i="0">
                <a:solidFill>
                  <a:srgbClr val="FF0000"/>
                </a:solidFill>
                <a:latin typeface="Calibri"/>
                <a:ea typeface="+mj-ea"/>
                <a:cs typeface="Calibri"/>
              </a:defRPr>
            </a:lvl1pPr>
          </a:lstStyle>
          <a:p>
            <a:pPr marL="342900" indent="-342900" algn="just">
              <a:buFont typeface="Arial" panose="020B0604020202020204" pitchFamily="34" charset="0"/>
              <a:buChar char="•"/>
            </a:pPr>
            <a:r>
              <a:rPr lang="en-IN" sz="2400" kern="0" dirty="0" smtClean="0">
                <a:solidFill>
                  <a:schemeClr val="tx1"/>
                </a:solidFill>
                <a:latin typeface="Times New Roman" panose="02020603050405020304" pitchFamily="18" charset="0"/>
                <a:cs typeface="Times New Roman" panose="02020603050405020304" pitchFamily="18" charset="0"/>
              </a:rPr>
              <a:t>Baud rate defines the rate at which serial communication is happening.</a:t>
            </a:r>
          </a:p>
          <a:p>
            <a:pPr marL="342900" indent="-342900" algn="just">
              <a:buFont typeface="Arial" panose="020B0604020202020204" pitchFamily="34" charset="0"/>
              <a:buChar char="•"/>
            </a:pPr>
            <a:r>
              <a:rPr lang="en-IN" sz="2400" kern="0" dirty="0" smtClean="0">
                <a:latin typeface="Times New Roman" panose="02020603050405020304" pitchFamily="18" charset="0"/>
                <a:cs typeface="Times New Roman" panose="02020603050405020304" pitchFamily="18" charset="0"/>
              </a:rPr>
              <a:t>Baud rate means number of characters received/transmitted per second.</a:t>
            </a:r>
            <a:endParaRPr lang="en-IN" sz="240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4020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a:t>
            </a:fld>
            <a:endParaRPr dirty="0"/>
          </a:p>
        </p:txBody>
      </p:sp>
      <p:sp>
        <p:nvSpPr>
          <p:cNvPr id="2" name="object 2"/>
          <p:cNvSpPr txBox="1">
            <a:spLocks noGrp="1"/>
          </p:cNvSpPr>
          <p:nvPr>
            <p:ph type="title"/>
          </p:nvPr>
        </p:nvSpPr>
        <p:spPr>
          <a:xfrm>
            <a:off x="3541014" y="390220"/>
            <a:ext cx="5135245" cy="697230"/>
          </a:xfrm>
          <a:prstGeom prst="rect">
            <a:avLst/>
          </a:prstGeom>
        </p:spPr>
        <p:txBody>
          <a:bodyPr vert="horz" wrap="square" lIns="0" tIns="13335" rIns="0" bIns="0" rtlCol="0">
            <a:spAutoFit/>
          </a:bodyPr>
          <a:lstStyle/>
          <a:p>
            <a:pPr marL="12700">
              <a:lnSpc>
                <a:spcPct val="100000"/>
              </a:lnSpc>
              <a:spcBef>
                <a:spcPts val="105"/>
              </a:spcBef>
            </a:pPr>
            <a:r>
              <a:rPr spc="-420" dirty="0"/>
              <a:t>T</a:t>
            </a:r>
            <a:r>
              <a:rPr spc="-220" dirty="0"/>
              <a:t>y</a:t>
            </a:r>
            <a:r>
              <a:rPr spc="-215" dirty="0"/>
              <a:t>pe</a:t>
            </a:r>
            <a:r>
              <a:rPr dirty="0"/>
              <a:t>s</a:t>
            </a:r>
            <a:r>
              <a:rPr spc="-405" dirty="0"/>
              <a:t> </a:t>
            </a:r>
            <a:r>
              <a:rPr spc="-215" dirty="0"/>
              <a:t>o</a:t>
            </a:r>
            <a:r>
              <a:rPr dirty="0"/>
              <a:t>f</a:t>
            </a:r>
            <a:r>
              <a:rPr spc="-420" dirty="0"/>
              <a:t> </a:t>
            </a:r>
            <a:r>
              <a:rPr spc="-220" dirty="0"/>
              <a:t>Mic</a:t>
            </a:r>
            <a:r>
              <a:rPr spc="-290" dirty="0"/>
              <a:t>r</a:t>
            </a:r>
            <a:r>
              <a:rPr spc="-215" dirty="0"/>
              <a:t>o</a:t>
            </a:r>
            <a:r>
              <a:rPr spc="-254" dirty="0"/>
              <a:t>c</a:t>
            </a:r>
            <a:r>
              <a:rPr spc="-215" dirty="0"/>
              <a:t>o</a:t>
            </a:r>
            <a:r>
              <a:rPr spc="-254" dirty="0"/>
              <a:t>n</a:t>
            </a:r>
            <a:r>
              <a:rPr spc="-220" dirty="0"/>
              <a:t>t</a:t>
            </a:r>
            <a:r>
              <a:rPr spc="-290" dirty="0"/>
              <a:t>r</a:t>
            </a:r>
            <a:r>
              <a:rPr spc="-200" dirty="0"/>
              <a:t>o</a:t>
            </a:r>
            <a:r>
              <a:rPr spc="-210" dirty="0"/>
              <a:t>l</a:t>
            </a:r>
            <a:r>
              <a:rPr spc="-220" dirty="0"/>
              <a:t>l</a:t>
            </a:r>
            <a:r>
              <a:rPr spc="-215" dirty="0"/>
              <a:t>e</a:t>
            </a:r>
            <a:r>
              <a:rPr spc="-290" dirty="0"/>
              <a:t>r</a:t>
            </a:r>
            <a:r>
              <a:rPr dirty="0"/>
              <a:t>s</a:t>
            </a:r>
          </a:p>
        </p:txBody>
      </p:sp>
      <p:sp>
        <p:nvSpPr>
          <p:cNvPr id="3" name="object 3"/>
          <p:cNvSpPr txBox="1"/>
          <p:nvPr/>
        </p:nvSpPr>
        <p:spPr>
          <a:xfrm>
            <a:off x="282041" y="991057"/>
            <a:ext cx="11323320" cy="2953385"/>
          </a:xfrm>
          <a:prstGeom prst="rect">
            <a:avLst/>
          </a:prstGeom>
        </p:spPr>
        <p:txBody>
          <a:bodyPr vert="horz" wrap="square" lIns="0" tIns="13335" rIns="0" bIns="0" rtlCol="0">
            <a:spAutoFit/>
          </a:bodyPr>
          <a:lstStyle/>
          <a:p>
            <a:pPr marL="12700" algn="just">
              <a:lnSpc>
                <a:spcPct val="100000"/>
              </a:lnSpc>
              <a:spcBef>
                <a:spcPts val="105"/>
              </a:spcBef>
            </a:pPr>
            <a:r>
              <a:rPr sz="3200" b="1" dirty="0">
                <a:solidFill>
                  <a:srgbClr val="538235"/>
                </a:solidFill>
                <a:latin typeface="Calibri"/>
                <a:cs typeface="Calibri"/>
              </a:rPr>
              <a:t>Based</a:t>
            </a:r>
            <a:r>
              <a:rPr sz="3200" b="1" spc="-45" dirty="0">
                <a:solidFill>
                  <a:srgbClr val="538235"/>
                </a:solidFill>
                <a:latin typeface="Calibri"/>
                <a:cs typeface="Calibri"/>
              </a:rPr>
              <a:t> </a:t>
            </a:r>
            <a:r>
              <a:rPr sz="3200" b="1" dirty="0">
                <a:solidFill>
                  <a:srgbClr val="538235"/>
                </a:solidFill>
                <a:latin typeface="Calibri"/>
                <a:cs typeface="Calibri"/>
              </a:rPr>
              <a:t>on</a:t>
            </a:r>
            <a:r>
              <a:rPr sz="3200" b="1" spc="-25" dirty="0">
                <a:solidFill>
                  <a:srgbClr val="538235"/>
                </a:solidFill>
                <a:latin typeface="Calibri"/>
                <a:cs typeface="Calibri"/>
              </a:rPr>
              <a:t> </a:t>
            </a:r>
            <a:r>
              <a:rPr sz="3200" b="1" dirty="0">
                <a:solidFill>
                  <a:srgbClr val="538235"/>
                </a:solidFill>
                <a:latin typeface="Calibri"/>
                <a:cs typeface="Calibri"/>
              </a:rPr>
              <a:t>bits:</a:t>
            </a:r>
            <a:endParaRPr sz="3200">
              <a:latin typeface="Calibri"/>
              <a:cs typeface="Calibri"/>
            </a:endParaRPr>
          </a:p>
          <a:p>
            <a:pPr marL="12700" algn="just">
              <a:lnSpc>
                <a:spcPct val="100000"/>
              </a:lnSpc>
            </a:pPr>
            <a:r>
              <a:rPr sz="3200" b="1" dirty="0">
                <a:solidFill>
                  <a:srgbClr val="6F2F9F"/>
                </a:solidFill>
                <a:latin typeface="Calibri"/>
                <a:cs typeface="Calibri"/>
              </a:rPr>
              <a:t>8-bit</a:t>
            </a:r>
            <a:r>
              <a:rPr sz="3200" b="1" spc="-30" dirty="0">
                <a:solidFill>
                  <a:srgbClr val="6F2F9F"/>
                </a:solidFill>
                <a:latin typeface="Calibri"/>
                <a:cs typeface="Calibri"/>
              </a:rPr>
              <a:t> </a:t>
            </a:r>
            <a:r>
              <a:rPr sz="3200" b="1" spc="-10" dirty="0">
                <a:solidFill>
                  <a:srgbClr val="6F2F9F"/>
                </a:solidFill>
                <a:latin typeface="Calibri"/>
                <a:cs typeface="Calibri"/>
              </a:rPr>
              <a:t>microcontroller</a:t>
            </a:r>
            <a:endParaRPr sz="3200">
              <a:latin typeface="Calibri"/>
              <a:cs typeface="Calibri"/>
            </a:endParaRPr>
          </a:p>
          <a:p>
            <a:pPr marL="469900" marR="5080" indent="-457200" algn="just">
              <a:lnSpc>
                <a:spcPct val="100000"/>
              </a:lnSpc>
              <a:buFont typeface="Arial MT"/>
              <a:buChar char="•"/>
              <a:tabLst>
                <a:tab pos="469900" algn="l"/>
              </a:tabLst>
            </a:pPr>
            <a:r>
              <a:rPr sz="3200" spc="-5" dirty="0">
                <a:latin typeface="Calibri"/>
                <a:cs typeface="Calibri"/>
              </a:rPr>
              <a:t>This </a:t>
            </a:r>
            <a:r>
              <a:rPr sz="3200" dirty="0">
                <a:latin typeface="Calibri"/>
                <a:cs typeface="Calibri"/>
              </a:rPr>
              <a:t>type of </a:t>
            </a:r>
            <a:r>
              <a:rPr sz="3200" spc="-15" dirty="0">
                <a:latin typeface="Calibri"/>
                <a:cs typeface="Calibri"/>
              </a:rPr>
              <a:t>microcontroller </a:t>
            </a:r>
            <a:r>
              <a:rPr sz="3200" spc="-5" dirty="0">
                <a:latin typeface="Calibri"/>
                <a:cs typeface="Calibri"/>
              </a:rPr>
              <a:t>is used </a:t>
            </a:r>
            <a:r>
              <a:rPr sz="3200" spc="-25" dirty="0">
                <a:latin typeface="Calibri"/>
                <a:cs typeface="Calibri"/>
              </a:rPr>
              <a:t>to</a:t>
            </a:r>
            <a:r>
              <a:rPr sz="3200" spc="-20" dirty="0">
                <a:latin typeface="Calibri"/>
                <a:cs typeface="Calibri"/>
              </a:rPr>
              <a:t> </a:t>
            </a:r>
            <a:r>
              <a:rPr sz="3200" spc="-30" dirty="0">
                <a:latin typeface="Calibri"/>
                <a:cs typeface="Calibri"/>
              </a:rPr>
              <a:t>execute</a:t>
            </a:r>
            <a:r>
              <a:rPr sz="3200" spc="-25" dirty="0">
                <a:latin typeface="Calibri"/>
                <a:cs typeface="Calibri"/>
              </a:rPr>
              <a:t> </a:t>
            </a:r>
            <a:r>
              <a:rPr sz="3200" spc="-5" dirty="0">
                <a:latin typeface="Calibri"/>
                <a:cs typeface="Calibri"/>
              </a:rPr>
              <a:t>arithmetic </a:t>
            </a:r>
            <a:r>
              <a:rPr sz="3200" dirty="0">
                <a:latin typeface="Calibri"/>
                <a:cs typeface="Calibri"/>
              </a:rPr>
              <a:t>and </a:t>
            </a:r>
            <a:r>
              <a:rPr sz="3200" spc="5" dirty="0">
                <a:latin typeface="Calibri"/>
                <a:cs typeface="Calibri"/>
              </a:rPr>
              <a:t> </a:t>
            </a:r>
            <a:r>
              <a:rPr sz="3200" spc="-5" dirty="0">
                <a:latin typeface="Calibri"/>
                <a:cs typeface="Calibri"/>
              </a:rPr>
              <a:t>logical</a:t>
            </a:r>
            <a:r>
              <a:rPr sz="3200" dirty="0">
                <a:latin typeface="Calibri"/>
                <a:cs typeface="Calibri"/>
              </a:rPr>
              <a:t> </a:t>
            </a:r>
            <a:r>
              <a:rPr sz="3200" spc="-15" dirty="0">
                <a:latin typeface="Calibri"/>
                <a:cs typeface="Calibri"/>
              </a:rPr>
              <a:t>operations</a:t>
            </a:r>
            <a:r>
              <a:rPr sz="3200" spc="695" dirty="0">
                <a:latin typeface="Calibri"/>
                <a:cs typeface="Calibri"/>
              </a:rPr>
              <a:t> </a:t>
            </a:r>
            <a:r>
              <a:rPr sz="3200" spc="-30" dirty="0">
                <a:latin typeface="Calibri"/>
                <a:cs typeface="Calibri"/>
              </a:rPr>
              <a:t>like</a:t>
            </a:r>
            <a:r>
              <a:rPr sz="3200" spc="-25" dirty="0">
                <a:latin typeface="Calibri"/>
                <a:cs typeface="Calibri"/>
              </a:rPr>
              <a:t> </a:t>
            </a:r>
            <a:r>
              <a:rPr sz="3200" dirty="0">
                <a:latin typeface="Calibri"/>
                <a:cs typeface="Calibri"/>
              </a:rPr>
              <a:t>addition,</a:t>
            </a:r>
            <a:r>
              <a:rPr sz="3200" spc="5" dirty="0">
                <a:latin typeface="Calibri"/>
                <a:cs typeface="Calibri"/>
              </a:rPr>
              <a:t> </a:t>
            </a:r>
            <a:r>
              <a:rPr sz="3200" spc="-5" dirty="0">
                <a:latin typeface="Calibri"/>
                <a:cs typeface="Calibri"/>
              </a:rPr>
              <a:t>subtraction,</a:t>
            </a:r>
            <a:r>
              <a:rPr sz="3200" dirty="0">
                <a:latin typeface="Calibri"/>
                <a:cs typeface="Calibri"/>
              </a:rPr>
              <a:t> </a:t>
            </a:r>
            <a:r>
              <a:rPr sz="3200" spc="-5" dirty="0">
                <a:latin typeface="Calibri"/>
                <a:cs typeface="Calibri"/>
              </a:rPr>
              <a:t>multiplication </a:t>
            </a:r>
            <a:r>
              <a:rPr sz="3200" dirty="0">
                <a:latin typeface="Calibri"/>
                <a:cs typeface="Calibri"/>
              </a:rPr>
              <a:t> </a:t>
            </a:r>
            <a:r>
              <a:rPr sz="3200" spc="-5" dirty="0">
                <a:latin typeface="Calibri"/>
                <a:cs typeface="Calibri"/>
              </a:rPr>
              <a:t>division,</a:t>
            </a:r>
            <a:r>
              <a:rPr sz="3200" spc="20" dirty="0">
                <a:latin typeface="Calibri"/>
                <a:cs typeface="Calibri"/>
              </a:rPr>
              <a:t> </a:t>
            </a:r>
            <a:r>
              <a:rPr sz="3200" spc="-15" dirty="0">
                <a:latin typeface="Calibri"/>
                <a:cs typeface="Calibri"/>
              </a:rPr>
              <a:t>etc.</a:t>
            </a:r>
            <a:endParaRPr sz="3200">
              <a:latin typeface="Calibri"/>
              <a:cs typeface="Calibri"/>
            </a:endParaRPr>
          </a:p>
          <a:p>
            <a:pPr marL="469900" indent="-457200" algn="just">
              <a:lnSpc>
                <a:spcPct val="100000"/>
              </a:lnSpc>
              <a:spcBef>
                <a:spcPts val="5"/>
              </a:spcBef>
              <a:buFont typeface="Arial MT"/>
              <a:buChar char="•"/>
              <a:tabLst>
                <a:tab pos="469900" algn="l"/>
              </a:tabLst>
            </a:pPr>
            <a:r>
              <a:rPr sz="3200" spc="-15" dirty="0">
                <a:latin typeface="Calibri"/>
                <a:cs typeface="Calibri"/>
              </a:rPr>
              <a:t>For</a:t>
            </a:r>
            <a:r>
              <a:rPr sz="3200" spc="-5" dirty="0">
                <a:latin typeface="Calibri"/>
                <a:cs typeface="Calibri"/>
              </a:rPr>
              <a:t> </a:t>
            </a:r>
            <a:r>
              <a:rPr sz="3200" spc="-15" dirty="0">
                <a:latin typeface="Calibri"/>
                <a:cs typeface="Calibri"/>
              </a:rPr>
              <a:t>example,</a:t>
            </a:r>
            <a:r>
              <a:rPr sz="3200" spc="5" dirty="0">
                <a:latin typeface="Calibri"/>
                <a:cs typeface="Calibri"/>
              </a:rPr>
              <a:t> </a:t>
            </a:r>
            <a:r>
              <a:rPr sz="3200" spc="-15" dirty="0">
                <a:latin typeface="Calibri"/>
                <a:cs typeface="Calibri"/>
              </a:rPr>
              <a:t>Intel</a:t>
            </a:r>
            <a:r>
              <a:rPr sz="3200" spc="20" dirty="0">
                <a:latin typeface="Calibri"/>
                <a:cs typeface="Calibri"/>
              </a:rPr>
              <a:t> </a:t>
            </a:r>
            <a:r>
              <a:rPr sz="3200" spc="-5" dirty="0">
                <a:latin typeface="Calibri"/>
                <a:cs typeface="Calibri"/>
              </a:rPr>
              <a:t>8031</a:t>
            </a:r>
            <a:r>
              <a:rPr sz="3200" spc="20" dirty="0">
                <a:latin typeface="Calibri"/>
                <a:cs typeface="Calibri"/>
              </a:rPr>
              <a:t> </a:t>
            </a:r>
            <a:r>
              <a:rPr sz="3200" dirty="0">
                <a:latin typeface="Calibri"/>
                <a:cs typeface="Calibri"/>
              </a:rPr>
              <a:t>and</a:t>
            </a:r>
            <a:r>
              <a:rPr sz="3200" spc="20" dirty="0">
                <a:latin typeface="Calibri"/>
                <a:cs typeface="Calibri"/>
              </a:rPr>
              <a:t> </a:t>
            </a:r>
            <a:r>
              <a:rPr sz="3200" spc="-5" dirty="0">
                <a:latin typeface="Calibri"/>
                <a:cs typeface="Calibri"/>
              </a:rPr>
              <a:t>8051</a:t>
            </a:r>
            <a:r>
              <a:rPr sz="3200" spc="20" dirty="0">
                <a:latin typeface="Calibri"/>
                <a:cs typeface="Calibri"/>
              </a:rPr>
              <a:t> </a:t>
            </a:r>
            <a:r>
              <a:rPr sz="3200" spc="-15" dirty="0">
                <a:latin typeface="Calibri"/>
                <a:cs typeface="Calibri"/>
              </a:rPr>
              <a:t>are </a:t>
            </a:r>
            <a:r>
              <a:rPr sz="3200" dirty="0">
                <a:latin typeface="Calibri"/>
                <a:cs typeface="Calibri"/>
              </a:rPr>
              <a:t>8</a:t>
            </a:r>
            <a:r>
              <a:rPr sz="3200" spc="10" dirty="0">
                <a:latin typeface="Calibri"/>
                <a:cs typeface="Calibri"/>
              </a:rPr>
              <a:t> </a:t>
            </a:r>
            <a:r>
              <a:rPr sz="3200" spc="-5" dirty="0">
                <a:latin typeface="Calibri"/>
                <a:cs typeface="Calibri"/>
              </a:rPr>
              <a:t>bits</a:t>
            </a:r>
            <a:r>
              <a:rPr sz="3200" spc="25" dirty="0">
                <a:latin typeface="Calibri"/>
                <a:cs typeface="Calibri"/>
              </a:rPr>
              <a:t> </a:t>
            </a:r>
            <a:r>
              <a:rPr sz="3200" spc="-35" dirty="0">
                <a:latin typeface="Calibri"/>
                <a:cs typeface="Calibri"/>
              </a:rPr>
              <a:t>microcontroller.</a:t>
            </a:r>
            <a:endParaRPr sz="3200">
              <a:latin typeface="Calibri"/>
              <a:cs typeface="Calibri"/>
            </a:endParaRPr>
          </a:p>
        </p:txBody>
      </p:sp>
    </p:spTree>
    <p:extLst>
      <p:ext uri="{BB962C8B-B14F-4D97-AF65-F5344CB8AC3E}">
        <p14:creationId xmlns:p14="http://schemas.microsoft.com/office/powerpoint/2010/main" val="169490482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81000" y="12413"/>
            <a:ext cx="10820400" cy="984885"/>
          </a:xfrm>
        </p:spPr>
        <p:txBody>
          <a:bodyPr/>
          <a:lstStyle/>
          <a:p>
            <a:pPr algn="ctr"/>
            <a:r>
              <a:rPr lang="en-IN" sz="3200" b="1" dirty="0" smtClean="0"/>
              <a:t>SERIAL COMMUNICATION in 8051-Asynchronous- </a:t>
            </a:r>
            <a:br>
              <a:rPr lang="en-IN" sz="3200" b="1" dirty="0" smtClean="0"/>
            </a:br>
            <a:r>
              <a:rPr lang="en-IN" sz="3200" b="1" dirty="0" smtClean="0"/>
              <a:t>How to select required Baud rate</a:t>
            </a:r>
            <a:endParaRPr lang="en-IN" sz="3200" b="1" dirty="0"/>
          </a:p>
        </p:txBody>
      </p:sp>
      <p:sp>
        <p:nvSpPr>
          <p:cNvPr id="2" name="Rectangle 1"/>
          <p:cNvSpPr/>
          <p:nvPr/>
        </p:nvSpPr>
        <p:spPr>
          <a:xfrm>
            <a:off x="266700" y="914400"/>
            <a:ext cx="11734800" cy="461665"/>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The list of supported baud rates by 8051 microcontroller is given bellow. </a:t>
            </a:r>
            <a:endParaRPr lang="en-US" sz="24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704131939"/>
              </p:ext>
            </p:extLst>
          </p:nvPr>
        </p:nvGraphicFramePr>
        <p:xfrm>
          <a:off x="266700" y="1371600"/>
          <a:ext cx="1562100" cy="2133600"/>
        </p:xfrm>
        <a:graphic>
          <a:graphicData uri="http://schemas.openxmlformats.org/drawingml/2006/table">
            <a:tbl>
              <a:tblPr firstRow="1" bandRow="1">
                <a:tableStyleId>{5C22544A-7EE6-4342-B048-85BDC9FD1C3A}</a:tableStyleId>
              </a:tblPr>
              <a:tblGrid>
                <a:gridCol w="1562100"/>
              </a:tblGrid>
              <a:tr h="370840">
                <a:tc>
                  <a:txBody>
                    <a:bodyPr/>
                    <a:lstStyle/>
                    <a:p>
                      <a:pPr algn="ctr"/>
                      <a:r>
                        <a:rPr lang="en-IN" sz="2200" b="1" dirty="0" smtClean="0">
                          <a:latin typeface="Times New Roman" panose="02020603050405020304" pitchFamily="18" charset="0"/>
                          <a:cs typeface="Times New Roman" panose="02020603050405020304" pitchFamily="18" charset="0"/>
                        </a:rPr>
                        <a:t>Baud rate</a:t>
                      </a:r>
                      <a:endParaRPr lang="en-IN" sz="2200" b="1"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200" b="1" dirty="0" smtClean="0">
                          <a:latin typeface="Times New Roman" panose="02020603050405020304" pitchFamily="18" charset="0"/>
                          <a:cs typeface="Times New Roman" panose="02020603050405020304" pitchFamily="18" charset="0"/>
                        </a:rPr>
                        <a:t>9600</a:t>
                      </a:r>
                      <a:endParaRPr lang="en-IN" sz="2200" b="1"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200" b="1" dirty="0" smtClean="0">
                          <a:latin typeface="Times New Roman" panose="02020603050405020304" pitchFamily="18" charset="0"/>
                          <a:cs typeface="Times New Roman" panose="02020603050405020304" pitchFamily="18" charset="0"/>
                        </a:rPr>
                        <a:t>4800</a:t>
                      </a:r>
                      <a:endParaRPr lang="en-IN" sz="2200" b="1"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200" b="1" dirty="0" smtClean="0">
                          <a:latin typeface="Times New Roman" panose="02020603050405020304" pitchFamily="18" charset="0"/>
                          <a:cs typeface="Times New Roman" panose="02020603050405020304" pitchFamily="18" charset="0"/>
                        </a:rPr>
                        <a:t>2400</a:t>
                      </a:r>
                      <a:endParaRPr lang="en-IN" sz="2200" b="1"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200" b="1" dirty="0" smtClean="0">
                          <a:latin typeface="Times New Roman" panose="02020603050405020304" pitchFamily="18" charset="0"/>
                          <a:cs typeface="Times New Roman" panose="02020603050405020304" pitchFamily="18" charset="0"/>
                        </a:rPr>
                        <a:t>1200</a:t>
                      </a:r>
                      <a:endParaRPr lang="en-IN" sz="2200" b="1" dirty="0">
                        <a:latin typeface="Times New Roman" panose="02020603050405020304" pitchFamily="18" charset="0"/>
                        <a:cs typeface="Times New Roman" panose="02020603050405020304" pitchFamily="18" charset="0"/>
                      </a:endParaRPr>
                    </a:p>
                  </a:txBody>
                  <a:tcPr/>
                </a:tc>
              </a:tr>
            </a:tbl>
          </a:graphicData>
        </a:graphic>
      </p:graphicFrame>
      <p:sp>
        <p:nvSpPr>
          <p:cNvPr id="7" name="Rectangle 6"/>
          <p:cNvSpPr/>
          <p:nvPr/>
        </p:nvSpPr>
        <p:spPr>
          <a:xfrm>
            <a:off x="76200" y="3505200"/>
            <a:ext cx="12001500" cy="2308324"/>
          </a:xfrm>
          <a:prstGeom prst="rect">
            <a:avLst/>
          </a:prstGeom>
        </p:spPr>
        <p:txBody>
          <a:bodyPr wrap="square">
            <a:spAutoFit/>
          </a:bodyPr>
          <a:lstStyle/>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These baud rates can be derived from the default serial communication frequency of 8051.</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default serial communication frequency is the (1/32) of machine cycle frequency (which is 1/12 of XTAL frequency). </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smtClean="0">
                <a:solidFill>
                  <a:srgbClr val="FF0000"/>
                </a:solidFill>
                <a:latin typeface="Times New Roman" panose="02020603050405020304" pitchFamily="18" charset="0"/>
                <a:cs typeface="Times New Roman" panose="02020603050405020304" pitchFamily="18" charset="0"/>
              </a:rPr>
              <a:t>default serial communication frequency (</a:t>
            </a:r>
            <a:r>
              <a:rPr lang="en-US" sz="2400" dirty="0">
                <a:latin typeface="Times New Roman" panose="02020603050405020304" pitchFamily="18" charset="0"/>
                <a:cs typeface="Times New Roman" panose="02020603050405020304" pitchFamily="18" charset="0"/>
              </a:rPr>
              <a:t>28800 </a:t>
            </a:r>
            <a:r>
              <a:rPr lang="en-US" sz="2400" dirty="0" smtClean="0">
                <a:latin typeface="Times New Roman" panose="02020603050405020304" pitchFamily="18" charset="0"/>
                <a:cs typeface="Times New Roman" panose="02020603050405020304" pitchFamily="18" charset="0"/>
              </a:rPr>
              <a:t>Hz here</a:t>
            </a:r>
            <a:r>
              <a:rPr lang="en-US" sz="2400" dirty="0" smtClean="0">
                <a:solidFill>
                  <a:srgbClr val="FF0000"/>
                </a:solidFill>
                <a:latin typeface="Times New Roman" panose="02020603050405020304" pitchFamily="18" charset="0"/>
                <a:cs typeface="Times New Roman" panose="02020603050405020304" pitchFamily="18" charset="0"/>
              </a:rPr>
              <a:t>) will be divided with a factor to get the required baud rate</a:t>
            </a:r>
            <a:r>
              <a:rPr lang="en-US" sz="2400" dirty="0" smtClean="0">
                <a:latin typeface="Times New Roman" panose="02020603050405020304" pitchFamily="18" charset="0"/>
                <a:cs typeface="Times New Roman" panose="02020603050405020304" pitchFamily="18" charset="0"/>
              </a:rPr>
              <a:t>. The </a:t>
            </a:r>
            <a:r>
              <a:rPr lang="en-US" sz="2400" dirty="0" smtClean="0">
                <a:solidFill>
                  <a:srgbClr val="0070C0"/>
                </a:solidFill>
                <a:latin typeface="Times New Roman" panose="02020603050405020304" pitchFamily="18" charset="0"/>
                <a:cs typeface="Times New Roman" panose="02020603050405020304" pitchFamily="18" charset="0"/>
              </a:rPr>
              <a:t>2’s complement of division factor will be loaded in to </a:t>
            </a:r>
            <a:r>
              <a:rPr lang="en-US" sz="2400" dirty="0">
                <a:solidFill>
                  <a:srgbClr val="0070C0"/>
                </a:solidFill>
                <a:latin typeface="Times New Roman" panose="02020603050405020304" pitchFamily="18" charset="0"/>
                <a:cs typeface="Times New Roman" panose="02020603050405020304" pitchFamily="18" charset="0"/>
              </a:rPr>
              <a:t>Timer-1 in </a:t>
            </a:r>
            <a:r>
              <a:rPr lang="en-US" sz="2400" dirty="0" smtClean="0">
                <a:solidFill>
                  <a:srgbClr val="0070C0"/>
                </a:solidFill>
                <a:latin typeface="Times New Roman" panose="02020603050405020304" pitchFamily="18" charset="0"/>
                <a:cs typeface="Times New Roman" panose="02020603050405020304" pitchFamily="18" charset="0"/>
              </a:rPr>
              <a:t>Mode-2. </a:t>
            </a:r>
          </a:p>
        </p:txBody>
      </p:sp>
      <p:graphicFrame>
        <p:nvGraphicFramePr>
          <p:cNvPr id="8" name="Table 7"/>
          <p:cNvGraphicFramePr>
            <a:graphicFrameLocks noGrp="1"/>
          </p:cNvGraphicFramePr>
          <p:nvPr>
            <p:extLst>
              <p:ext uri="{D42A27DB-BD31-4B8C-83A1-F6EECF244321}">
                <p14:modId xmlns:p14="http://schemas.microsoft.com/office/powerpoint/2010/main" val="1047690263"/>
              </p:ext>
            </p:extLst>
          </p:nvPr>
        </p:nvGraphicFramePr>
        <p:xfrm>
          <a:off x="495299" y="5867400"/>
          <a:ext cx="11315701" cy="914400"/>
        </p:xfrm>
        <a:graphic>
          <a:graphicData uri="http://schemas.openxmlformats.org/drawingml/2006/table">
            <a:tbl>
              <a:tblPr firstRow="1" bandRow="1">
                <a:tableStyleId>{5C22544A-7EE6-4342-B048-85BDC9FD1C3A}</a:tableStyleId>
              </a:tblPr>
              <a:tblGrid>
                <a:gridCol w="2247901"/>
                <a:gridCol w="2133600"/>
                <a:gridCol w="2133600"/>
                <a:gridCol w="2362200"/>
                <a:gridCol w="2438400"/>
              </a:tblGrid>
              <a:tr h="370840">
                <a:tc>
                  <a:txBody>
                    <a:bodyPr/>
                    <a:lstStyle/>
                    <a:p>
                      <a:pPr algn="ctr"/>
                      <a:r>
                        <a:rPr lang="en-IN" sz="2400" b="1" dirty="0" smtClean="0">
                          <a:latin typeface="Times New Roman" panose="02020603050405020304" pitchFamily="18" charset="0"/>
                          <a:cs typeface="Times New Roman" panose="02020603050405020304" pitchFamily="18" charset="0"/>
                        </a:rPr>
                        <a:t>Baud rate</a:t>
                      </a:r>
                      <a:endParaRPr lang="en-IN" sz="2400" b="1"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IN" sz="2400" b="1" dirty="0" smtClean="0">
                          <a:latin typeface="Times New Roman" panose="02020603050405020304" pitchFamily="18" charset="0"/>
                          <a:cs typeface="Times New Roman" panose="02020603050405020304" pitchFamily="18" charset="0"/>
                        </a:rPr>
                        <a:t>9600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IN" sz="2400" b="1" dirty="0" smtClean="0">
                          <a:latin typeface="Times New Roman" panose="02020603050405020304" pitchFamily="18" charset="0"/>
                          <a:cs typeface="Times New Roman" panose="02020603050405020304" pitchFamily="18" charset="0"/>
                        </a:rPr>
                        <a:t>4800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IN" sz="2400" b="1" dirty="0" smtClean="0">
                          <a:latin typeface="Times New Roman" panose="02020603050405020304" pitchFamily="18" charset="0"/>
                          <a:cs typeface="Times New Roman" panose="02020603050405020304" pitchFamily="18" charset="0"/>
                        </a:rPr>
                        <a:t>2400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IN" sz="2400" b="1" dirty="0" smtClean="0">
                          <a:latin typeface="Times New Roman" panose="02020603050405020304" pitchFamily="18" charset="0"/>
                          <a:cs typeface="Times New Roman" panose="02020603050405020304" pitchFamily="18" charset="0"/>
                        </a:rPr>
                        <a:t>1200</a:t>
                      </a:r>
                    </a:p>
                  </a:txBody>
                  <a:tcPr/>
                </a:tc>
              </a:tr>
              <a:tr h="370840">
                <a:tc>
                  <a:txBody>
                    <a:bodyPr/>
                    <a:lstStyle/>
                    <a:p>
                      <a:pPr algn="ctr"/>
                      <a:r>
                        <a:rPr lang="en-IN" sz="2400" b="1" dirty="0" smtClean="0">
                          <a:solidFill>
                            <a:srgbClr val="FF0000"/>
                          </a:solidFill>
                          <a:latin typeface="Times New Roman" panose="02020603050405020304" pitchFamily="18" charset="0"/>
                          <a:cs typeface="Times New Roman" panose="02020603050405020304" pitchFamily="18" charset="0"/>
                        </a:rPr>
                        <a:t>Division factor</a:t>
                      </a:r>
                      <a:endParaRPr lang="en-IN" sz="2400"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IN" sz="2400" b="1" dirty="0" smtClean="0">
                          <a:solidFill>
                            <a:srgbClr val="FF0000"/>
                          </a:solidFill>
                          <a:latin typeface="Times New Roman" panose="02020603050405020304" pitchFamily="18" charset="0"/>
                          <a:cs typeface="Times New Roman" panose="02020603050405020304" pitchFamily="18" charset="0"/>
                        </a:rPr>
                        <a:t>3</a:t>
                      </a:r>
                      <a:r>
                        <a:rPr lang="en-IN" sz="2400" b="1" dirty="0" smtClean="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(28800/3=9600)</a:t>
                      </a:r>
                      <a:endParaRPr lang="en-IN" sz="2000" b="1"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IN" sz="2400" b="1" dirty="0" smtClean="0">
                          <a:solidFill>
                            <a:srgbClr val="FF0000"/>
                          </a:solidFill>
                          <a:latin typeface="Times New Roman" panose="02020603050405020304" pitchFamily="18" charset="0"/>
                          <a:cs typeface="Times New Roman" panose="02020603050405020304" pitchFamily="18" charset="0"/>
                        </a:rPr>
                        <a:t>6</a:t>
                      </a:r>
                      <a:r>
                        <a:rPr lang="en-IN" sz="2400" b="1" dirty="0" smtClean="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(28800/6=4800)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IN" sz="2400" b="1" dirty="0" smtClean="0">
                          <a:solidFill>
                            <a:srgbClr val="FF0000"/>
                          </a:solidFill>
                          <a:latin typeface="Times New Roman" panose="02020603050405020304" pitchFamily="18" charset="0"/>
                          <a:cs typeface="Times New Roman" panose="02020603050405020304" pitchFamily="18" charset="0"/>
                        </a:rPr>
                        <a:t>12</a:t>
                      </a:r>
                      <a:r>
                        <a:rPr lang="en-IN" sz="2400" b="1" baseline="0" dirty="0" smtClean="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(28800/12=2400)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IN" sz="2400" b="1" dirty="0" smtClean="0">
                          <a:solidFill>
                            <a:srgbClr val="FF0000"/>
                          </a:solidFill>
                          <a:latin typeface="Times New Roman" panose="02020603050405020304" pitchFamily="18" charset="0"/>
                          <a:cs typeface="Times New Roman" panose="02020603050405020304" pitchFamily="18" charset="0"/>
                        </a:rPr>
                        <a:t>24</a:t>
                      </a:r>
                      <a:r>
                        <a:rPr lang="en-IN" sz="2400" b="1" dirty="0" smtClean="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(28800/24=1200)</a:t>
                      </a:r>
                    </a:p>
                  </a:txBody>
                  <a:tcPr/>
                </a:tc>
              </a:tr>
            </a:tbl>
          </a:graphicData>
        </a:graphic>
      </p:graphicFrame>
      <p:pic>
        <p:nvPicPr>
          <p:cNvPr id="9" name="Picture 8"/>
          <p:cNvPicPr>
            <a:picLocks noChangeAspect="1"/>
          </p:cNvPicPr>
          <p:nvPr/>
        </p:nvPicPr>
        <p:blipFill rotWithShape="1">
          <a:blip r:embed="rId3"/>
          <a:srcRect b="59346"/>
          <a:stretch/>
        </p:blipFill>
        <p:spPr>
          <a:xfrm>
            <a:off x="2286000" y="1524000"/>
            <a:ext cx="9236952" cy="1566000"/>
          </a:xfrm>
          <a:prstGeom prst="rect">
            <a:avLst/>
          </a:prstGeom>
        </p:spPr>
      </p:pic>
      <p:sp>
        <p:nvSpPr>
          <p:cNvPr id="10" name="TextBox 9"/>
          <p:cNvSpPr txBox="1"/>
          <p:nvPr/>
        </p:nvSpPr>
        <p:spPr>
          <a:xfrm>
            <a:off x="10058400" y="2565737"/>
            <a:ext cx="1866900" cy="1015663"/>
          </a:xfrm>
          <a:prstGeom prst="rect">
            <a:avLst/>
          </a:prstGeom>
          <a:solidFill>
            <a:schemeClr val="bg1"/>
          </a:solidFill>
          <a:ln>
            <a:solidFill>
              <a:srgbClr val="FF0000"/>
            </a:solidFill>
          </a:ln>
        </p:spPr>
        <p:txBody>
          <a:bodyPr wrap="square" rtlCol="0">
            <a:spAutoFit/>
          </a:bodyPr>
          <a:lstStyle/>
          <a:p>
            <a:r>
              <a:rPr lang="en-IN" sz="2000" dirty="0" smtClean="0"/>
              <a:t>Timer-1 Mode-2 to set the Baud rate</a:t>
            </a:r>
            <a:endParaRPr lang="en-IN" sz="2000" dirty="0"/>
          </a:p>
        </p:txBody>
      </p:sp>
      <p:sp>
        <p:nvSpPr>
          <p:cNvPr id="11" name="TextBox 10"/>
          <p:cNvSpPr txBox="1"/>
          <p:nvPr/>
        </p:nvSpPr>
        <p:spPr>
          <a:xfrm>
            <a:off x="10058400" y="1905000"/>
            <a:ext cx="1295400" cy="369332"/>
          </a:xfrm>
          <a:prstGeom prst="rect">
            <a:avLst/>
          </a:prstGeom>
          <a:noFill/>
          <a:ln>
            <a:solidFill>
              <a:srgbClr val="FF0000"/>
            </a:solidFill>
          </a:ln>
        </p:spPr>
        <p:txBody>
          <a:bodyPr wrap="square" rtlCol="0">
            <a:spAutoFit/>
          </a:bodyPr>
          <a:lstStyle/>
          <a:p>
            <a:endParaRPr lang="en-IN" dirty="0"/>
          </a:p>
        </p:txBody>
      </p:sp>
      <p:sp>
        <p:nvSpPr>
          <p:cNvPr id="12" name="TextBox 11"/>
          <p:cNvSpPr txBox="1"/>
          <p:nvPr/>
        </p:nvSpPr>
        <p:spPr>
          <a:xfrm>
            <a:off x="9486900" y="914400"/>
            <a:ext cx="2628900" cy="923330"/>
          </a:xfrm>
          <a:prstGeom prst="rect">
            <a:avLst/>
          </a:prstGeom>
          <a:noFill/>
        </p:spPr>
        <p:txBody>
          <a:bodyPr wrap="square" rtlCol="0">
            <a:spAutoFit/>
          </a:bodyPr>
          <a:lstStyle/>
          <a:p>
            <a:r>
              <a:rPr lang="en-IN" dirty="0" smtClean="0">
                <a:solidFill>
                  <a:srgbClr val="0070C0"/>
                </a:solidFill>
              </a:rPr>
              <a:t>Default frequency of</a:t>
            </a:r>
          </a:p>
          <a:p>
            <a:r>
              <a:rPr lang="en-IN" dirty="0" smtClean="0">
                <a:solidFill>
                  <a:srgbClr val="0070C0"/>
                </a:solidFill>
              </a:rPr>
              <a:t> serial communication. (upon RESET)</a:t>
            </a:r>
            <a:endParaRPr lang="en-IN" dirty="0">
              <a:solidFill>
                <a:srgbClr val="0070C0"/>
              </a:solidFill>
            </a:endParaRPr>
          </a:p>
        </p:txBody>
      </p:sp>
      <p:cxnSp>
        <p:nvCxnSpPr>
          <p:cNvPr id="14" name="Straight Arrow Connector 13"/>
          <p:cNvCxnSpPr/>
          <p:nvPr/>
        </p:nvCxnSpPr>
        <p:spPr>
          <a:xfrm flipH="1">
            <a:off x="10780002" y="1676400"/>
            <a:ext cx="116598" cy="159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057400" y="5467290"/>
            <a:ext cx="9220200"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For the considered XTAL frequency of </a:t>
            </a:r>
            <a:r>
              <a:rPr lang="en-US" sz="2000" dirty="0" smtClean="0">
                <a:latin typeface="Times New Roman" panose="02020603050405020304" pitchFamily="18" charset="0"/>
                <a:cs typeface="Times New Roman" panose="02020603050405020304" pitchFamily="18" charset="0"/>
              </a:rPr>
              <a:t>11.0592MHz, </a:t>
            </a:r>
            <a:r>
              <a:rPr lang="en-US" sz="2000" dirty="0">
                <a:latin typeface="Times New Roman" panose="02020603050405020304" pitchFamily="18" charset="0"/>
                <a:cs typeface="Times New Roman" panose="02020603050405020304" pitchFamily="18" charset="0"/>
              </a:rPr>
              <a:t>default frequency is 28800 Hz.</a:t>
            </a:r>
          </a:p>
        </p:txBody>
      </p:sp>
    </p:spTree>
    <p:extLst>
      <p:ext uri="{BB962C8B-B14F-4D97-AF65-F5344CB8AC3E}">
        <p14:creationId xmlns:p14="http://schemas.microsoft.com/office/powerpoint/2010/main" val="19932233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95400" y="0"/>
            <a:ext cx="9677400" cy="1107996"/>
          </a:xfrm>
        </p:spPr>
        <p:txBody>
          <a:bodyPr/>
          <a:lstStyle/>
          <a:p>
            <a:pPr algn="ctr"/>
            <a:r>
              <a:rPr lang="en-IN" sz="3600" b="1" dirty="0" smtClean="0"/>
              <a:t>SERIAL COMMUNICATION in 8051-Asynchronous – Baud rate selection with Timer-1 Mode-2</a:t>
            </a:r>
            <a:endParaRPr lang="en-IN" sz="3600" b="1" dirty="0"/>
          </a:p>
        </p:txBody>
      </p:sp>
      <p:pic>
        <p:nvPicPr>
          <p:cNvPr id="2" name="Picture 1"/>
          <p:cNvPicPr>
            <a:picLocks noChangeAspect="1"/>
          </p:cNvPicPr>
          <p:nvPr/>
        </p:nvPicPr>
        <p:blipFill rotWithShape="1">
          <a:blip r:embed="rId3"/>
          <a:srcRect t="40654" r="24527"/>
          <a:stretch/>
        </p:blipFill>
        <p:spPr>
          <a:xfrm>
            <a:off x="3544176" y="4572000"/>
            <a:ext cx="6971424" cy="2286000"/>
          </a:xfrm>
          <a:prstGeom prst="rect">
            <a:avLst/>
          </a:prstGeom>
        </p:spPr>
      </p:pic>
      <p:pic>
        <p:nvPicPr>
          <p:cNvPr id="5" name="Picture 4"/>
          <p:cNvPicPr>
            <a:picLocks noChangeAspect="1"/>
          </p:cNvPicPr>
          <p:nvPr/>
        </p:nvPicPr>
        <p:blipFill>
          <a:blip r:embed="rId4"/>
          <a:stretch>
            <a:fillRect/>
          </a:stretch>
        </p:blipFill>
        <p:spPr>
          <a:xfrm>
            <a:off x="838200" y="5257800"/>
            <a:ext cx="3780000" cy="1451833"/>
          </a:xfrm>
          <a:prstGeom prst="rect">
            <a:avLst/>
          </a:prstGeom>
        </p:spPr>
      </p:pic>
      <p:sp>
        <p:nvSpPr>
          <p:cNvPr id="6" name="Rectangle 5"/>
          <p:cNvSpPr/>
          <p:nvPr/>
        </p:nvSpPr>
        <p:spPr>
          <a:xfrm>
            <a:off x="342900" y="1066800"/>
            <a:ext cx="11582400" cy="3631763"/>
          </a:xfrm>
          <a:prstGeom prst="rect">
            <a:avLst/>
          </a:prstGeom>
        </p:spPr>
        <p:txBody>
          <a:bodyPr wrap="square">
            <a:spAutoFit/>
          </a:bodyPr>
          <a:lstStyle/>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bellow table shows the 2’s complement representations of division factors for respective baud rates. </a:t>
            </a:r>
          </a:p>
          <a:p>
            <a:pPr marL="342900" indent="-342900" algn="just">
              <a:buFont typeface="Arial" panose="020B0604020202020204" pitchFamily="34" charset="0"/>
              <a:buChar char="•"/>
            </a:pPr>
            <a:r>
              <a:rPr lang="en-US" sz="2400" dirty="0" smtClean="0">
                <a:solidFill>
                  <a:srgbClr val="FF0000"/>
                </a:solidFill>
                <a:latin typeface="Times New Roman" panose="02020603050405020304" pitchFamily="18" charset="0"/>
                <a:cs typeface="Times New Roman" panose="02020603050405020304" pitchFamily="18" charset="0"/>
              </a:rPr>
              <a:t>The 2’s complement values will be loaded in to TH1 of Timer-1 since it is in Mode-2 (8-bit auto reload mode.) </a:t>
            </a:r>
          </a:p>
          <a:p>
            <a:pPr marL="342900" indent="-342900" algn="just">
              <a:buFont typeface="Arial" panose="020B0604020202020204" pitchFamily="34" charset="0"/>
              <a:buChar char="•"/>
            </a:pPr>
            <a:r>
              <a:rPr lang="en-US" sz="2400" dirty="0" smtClean="0">
                <a:solidFill>
                  <a:srgbClr val="FF0000"/>
                </a:solidFill>
                <a:latin typeface="Times New Roman" panose="02020603050405020304" pitchFamily="18" charset="0"/>
                <a:cs typeface="Times New Roman" panose="02020603050405020304" pitchFamily="18" charset="0"/>
              </a:rPr>
              <a:t>Then the timer divides the default serial communication frequency with loaded factor and generate the required baud rate.</a:t>
            </a:r>
          </a:p>
          <a:p>
            <a:pPr marL="342900" indent="-342900" algn="just">
              <a:buFont typeface="Arial" panose="020B0604020202020204" pitchFamily="34" charset="0"/>
              <a:buChar char="•"/>
            </a:pPr>
            <a:endParaRPr lang="en-US" sz="2400" dirty="0" smtClean="0">
              <a:solidFill>
                <a:srgbClr val="FF0000"/>
              </a:solidFill>
              <a:latin typeface="Times New Roman" panose="02020603050405020304" pitchFamily="18" charset="0"/>
              <a:cs typeface="Times New Roman" panose="02020603050405020304" pitchFamily="18" charset="0"/>
            </a:endParaRPr>
          </a:p>
          <a:p>
            <a:pPr algn="just"/>
            <a:endParaRPr lang="en-US" sz="11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Mode-2. higher byte of timer will be loaded with initial value, which will be then auto loaded in to TL1 (lower byte). Now, TL1 start acting as the timer.</a:t>
            </a:r>
            <a:endParaRPr lang="en-US" sz="2400" dirty="0">
              <a:latin typeface="Times New Roman" panose="02020603050405020304" pitchFamily="18" charset="0"/>
              <a:cs typeface="Times New Roman" panose="02020603050405020304" pitchFamily="18" charset="0"/>
            </a:endParaRPr>
          </a:p>
        </p:txBody>
      </p:sp>
      <p:sp>
        <p:nvSpPr>
          <p:cNvPr id="7" name="Rectangle 6"/>
          <p:cNvSpPr/>
          <p:nvPr/>
        </p:nvSpPr>
        <p:spPr>
          <a:xfrm>
            <a:off x="457200" y="3352800"/>
            <a:ext cx="11544300" cy="400110"/>
          </a:xfrm>
          <a:prstGeom prst="rect">
            <a:avLst/>
          </a:prstGeom>
          <a:ln>
            <a:solidFill>
              <a:srgbClr val="FF0000"/>
            </a:solidFill>
          </a:ln>
        </p:spPr>
        <p:txBody>
          <a:bodyPr wrap="square">
            <a:spAutoFit/>
          </a:bodyPr>
          <a:lstStyle/>
          <a:p>
            <a:pPr algn="ctr"/>
            <a:r>
              <a:rPr lang="en-US" sz="2000" dirty="0">
                <a:latin typeface="Times New Roman" panose="02020603050405020304" pitchFamily="18" charset="0"/>
                <a:cs typeface="Times New Roman" panose="02020603050405020304" pitchFamily="18" charset="0"/>
              </a:rPr>
              <a:t>For the considered XTAL frequency of </a:t>
            </a:r>
            <a:r>
              <a:rPr lang="en-US" sz="2000" dirty="0" smtClean="0">
                <a:latin typeface="Times New Roman" panose="02020603050405020304" pitchFamily="18" charset="0"/>
                <a:cs typeface="Times New Roman" panose="02020603050405020304" pitchFamily="18" charset="0"/>
              </a:rPr>
              <a:t>11.0592MHz, default serial communication frequency </a:t>
            </a:r>
            <a:r>
              <a:rPr lang="en-US" sz="2000" dirty="0">
                <a:latin typeface="Times New Roman" panose="02020603050405020304" pitchFamily="18" charset="0"/>
                <a:cs typeface="Times New Roman" panose="02020603050405020304" pitchFamily="18" charset="0"/>
              </a:rPr>
              <a:t>is 28800 Hz.</a:t>
            </a:r>
          </a:p>
        </p:txBody>
      </p:sp>
    </p:spTree>
    <p:extLst>
      <p:ext uri="{BB962C8B-B14F-4D97-AF65-F5344CB8AC3E}">
        <p14:creationId xmlns:p14="http://schemas.microsoft.com/office/powerpoint/2010/main" val="39317417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95400" y="0"/>
            <a:ext cx="9677400" cy="1107996"/>
          </a:xfrm>
        </p:spPr>
        <p:txBody>
          <a:bodyPr/>
          <a:lstStyle/>
          <a:p>
            <a:pPr algn="ctr"/>
            <a:r>
              <a:rPr lang="en-IN" sz="3600" b="1" dirty="0" smtClean="0"/>
              <a:t>SERIAL COMMUNICATION in </a:t>
            </a:r>
            <a:r>
              <a:rPr lang="en-IN" sz="3600" b="1" dirty="0"/>
              <a:t>8051-Asynchronous-Baud rate </a:t>
            </a:r>
            <a:r>
              <a:rPr lang="en-IN" sz="3600" b="1" dirty="0" smtClean="0"/>
              <a:t>selection with Timer-1 Mode-2</a:t>
            </a:r>
            <a:endParaRPr lang="en-IN" sz="3600" b="1" dirty="0"/>
          </a:p>
        </p:txBody>
      </p:sp>
      <p:pic>
        <p:nvPicPr>
          <p:cNvPr id="4" name="Picture 3"/>
          <p:cNvPicPr>
            <a:picLocks noChangeAspect="1"/>
          </p:cNvPicPr>
          <p:nvPr/>
        </p:nvPicPr>
        <p:blipFill>
          <a:blip r:embed="rId3"/>
          <a:stretch>
            <a:fillRect/>
          </a:stretch>
        </p:blipFill>
        <p:spPr>
          <a:xfrm>
            <a:off x="0" y="1143000"/>
            <a:ext cx="10318455" cy="5436000"/>
          </a:xfrm>
          <a:prstGeom prst="rect">
            <a:avLst/>
          </a:prstGeom>
        </p:spPr>
      </p:pic>
      <p:sp>
        <p:nvSpPr>
          <p:cNvPr id="5" name="TextBox 4"/>
          <p:cNvSpPr txBox="1"/>
          <p:nvPr/>
        </p:nvSpPr>
        <p:spPr>
          <a:xfrm>
            <a:off x="10111854" y="1371600"/>
            <a:ext cx="2080146" cy="4247317"/>
          </a:xfrm>
          <a:prstGeom prst="rect">
            <a:avLst/>
          </a:prstGeom>
          <a:noFill/>
          <a:ln>
            <a:solidFill>
              <a:schemeClr val="tx1"/>
            </a:solidFill>
          </a:ln>
        </p:spPr>
        <p:txBody>
          <a:bodyPr wrap="square" rtlCol="0">
            <a:spAutoFit/>
          </a:bodyPr>
          <a:lstStyle/>
          <a:p>
            <a:r>
              <a:rPr lang="en-IN" b="1" dirty="0" smtClean="0">
                <a:solidFill>
                  <a:srgbClr val="FF0000"/>
                </a:solidFill>
                <a:latin typeface="Times New Roman" panose="02020603050405020304" pitchFamily="18" charset="0"/>
                <a:cs typeface="Times New Roman" panose="02020603050405020304" pitchFamily="18" charset="0"/>
              </a:rPr>
              <a:t>Why loading 2’s complement: </a:t>
            </a:r>
            <a:r>
              <a:rPr lang="en-IN" dirty="0" smtClean="0">
                <a:solidFill>
                  <a:srgbClr val="FF0000"/>
                </a:solidFill>
                <a:latin typeface="Times New Roman" panose="02020603050405020304" pitchFamily="18" charset="0"/>
                <a:cs typeface="Times New Roman" panose="02020603050405020304" pitchFamily="18" charset="0"/>
              </a:rPr>
              <a:t>For </a:t>
            </a:r>
            <a:r>
              <a:rPr lang="en-IN" dirty="0">
                <a:solidFill>
                  <a:srgbClr val="FF0000"/>
                </a:solidFill>
                <a:latin typeface="Times New Roman" panose="02020603050405020304" pitchFamily="18" charset="0"/>
                <a:cs typeface="Times New Roman" panose="02020603050405020304" pitchFamily="18" charset="0"/>
              </a:rPr>
              <a:t>example, </a:t>
            </a:r>
            <a:r>
              <a:rPr lang="en-IN" dirty="0" smtClean="0">
                <a:solidFill>
                  <a:srgbClr val="FF0000"/>
                </a:solidFill>
                <a:latin typeface="Times New Roman" panose="02020603050405020304" pitchFamily="18" charset="0"/>
                <a:cs typeface="Times New Roman" panose="02020603050405020304" pitchFamily="18" charset="0"/>
              </a:rPr>
              <a:t>when timer is loaded with 2’s complement of the </a:t>
            </a:r>
            <a:r>
              <a:rPr lang="en-IN" b="1" dirty="0" smtClean="0">
                <a:solidFill>
                  <a:srgbClr val="FF0000"/>
                </a:solidFill>
                <a:latin typeface="Times New Roman" panose="02020603050405020304" pitchFamily="18" charset="0"/>
                <a:cs typeface="Times New Roman" panose="02020603050405020304" pitchFamily="18" charset="0"/>
              </a:rPr>
              <a:t>factor 3</a:t>
            </a:r>
            <a:r>
              <a:rPr lang="en-IN" dirty="0" smtClean="0">
                <a:solidFill>
                  <a:srgbClr val="FF0000"/>
                </a:solidFill>
                <a:latin typeface="Times New Roman" panose="02020603050405020304" pitchFamily="18" charset="0"/>
                <a:cs typeface="Times New Roman" panose="02020603050405020304" pitchFamily="18" charset="0"/>
              </a:rPr>
              <a:t> i.e. FD H, it </a:t>
            </a:r>
            <a:r>
              <a:rPr lang="en-IN" dirty="0">
                <a:solidFill>
                  <a:srgbClr val="FF0000"/>
                </a:solidFill>
                <a:latin typeface="Times New Roman" panose="02020603050405020304" pitchFamily="18" charset="0"/>
                <a:cs typeface="Times New Roman" panose="02020603050405020304" pitchFamily="18" charset="0"/>
              </a:rPr>
              <a:t>will </a:t>
            </a:r>
            <a:r>
              <a:rPr lang="en-IN" dirty="0" smtClean="0">
                <a:solidFill>
                  <a:srgbClr val="FF0000"/>
                </a:solidFill>
                <a:latin typeface="Times New Roman" panose="02020603050405020304" pitchFamily="18" charset="0"/>
                <a:cs typeface="Times New Roman" panose="02020603050405020304" pitchFamily="18" charset="0"/>
              </a:rPr>
              <a:t>take exactly </a:t>
            </a:r>
            <a:r>
              <a:rPr lang="en-IN" b="1" dirty="0">
                <a:solidFill>
                  <a:srgbClr val="FF0000"/>
                </a:solidFill>
                <a:latin typeface="Times New Roman" panose="02020603050405020304" pitchFamily="18" charset="0"/>
                <a:cs typeface="Times New Roman" panose="02020603050405020304" pitchFamily="18" charset="0"/>
              </a:rPr>
              <a:t>3 steps </a:t>
            </a:r>
            <a:r>
              <a:rPr lang="en-IN" dirty="0">
                <a:solidFill>
                  <a:srgbClr val="FF0000"/>
                </a:solidFill>
                <a:latin typeface="Times New Roman" panose="02020603050405020304" pitchFamily="18" charset="0"/>
                <a:cs typeface="Times New Roman" panose="02020603050405020304" pitchFamily="18" charset="0"/>
              </a:rPr>
              <a:t>to reach overflow (roll over</a:t>
            </a:r>
            <a:r>
              <a:rPr lang="en-IN" dirty="0" smtClean="0">
                <a:solidFill>
                  <a:srgbClr val="FF0000"/>
                </a:solidFill>
                <a:latin typeface="Times New Roman" panose="02020603050405020304" pitchFamily="18" charset="0"/>
                <a:cs typeface="Times New Roman" panose="02020603050405020304" pitchFamily="18" charset="0"/>
              </a:rPr>
              <a:t>). After overflow, timer will divide the default frequency i.e. 28800 with 3 to get 9600 baud.</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029100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33400" y="67270"/>
            <a:ext cx="11430000" cy="553998"/>
          </a:xfrm>
        </p:spPr>
        <p:txBody>
          <a:bodyPr/>
          <a:lstStyle/>
          <a:p>
            <a:r>
              <a:rPr lang="en-IN" sz="3600" b="1" dirty="0" smtClean="0"/>
              <a:t>SERIAL COMMUNICATION in 8051- SCON Register format</a:t>
            </a:r>
            <a:endParaRPr lang="en-IN" sz="3600" b="1" dirty="0"/>
          </a:p>
        </p:txBody>
      </p:sp>
      <p:pic>
        <p:nvPicPr>
          <p:cNvPr id="2" name="Picture 1"/>
          <p:cNvPicPr>
            <a:picLocks noChangeAspect="1"/>
          </p:cNvPicPr>
          <p:nvPr/>
        </p:nvPicPr>
        <p:blipFill>
          <a:blip r:embed="rId3"/>
          <a:stretch>
            <a:fillRect/>
          </a:stretch>
        </p:blipFill>
        <p:spPr>
          <a:xfrm>
            <a:off x="152400" y="609600"/>
            <a:ext cx="7978594" cy="4536000"/>
          </a:xfrm>
          <a:prstGeom prst="rect">
            <a:avLst/>
          </a:prstGeom>
        </p:spPr>
      </p:pic>
      <p:pic>
        <p:nvPicPr>
          <p:cNvPr id="4" name="Picture 3"/>
          <p:cNvPicPr>
            <a:picLocks noChangeAspect="1"/>
          </p:cNvPicPr>
          <p:nvPr/>
        </p:nvPicPr>
        <p:blipFill>
          <a:blip r:embed="rId4"/>
          <a:stretch>
            <a:fillRect/>
          </a:stretch>
        </p:blipFill>
        <p:spPr>
          <a:xfrm>
            <a:off x="5867400" y="4572000"/>
            <a:ext cx="5095875" cy="2009775"/>
          </a:xfrm>
          <a:prstGeom prst="rect">
            <a:avLst/>
          </a:prstGeom>
        </p:spPr>
      </p:pic>
      <p:pic>
        <p:nvPicPr>
          <p:cNvPr id="5" name="Picture 4"/>
          <p:cNvPicPr>
            <a:picLocks noChangeAspect="1"/>
          </p:cNvPicPr>
          <p:nvPr/>
        </p:nvPicPr>
        <p:blipFill>
          <a:blip r:embed="rId5"/>
          <a:stretch>
            <a:fillRect/>
          </a:stretch>
        </p:blipFill>
        <p:spPr>
          <a:xfrm>
            <a:off x="10134600" y="5917688"/>
            <a:ext cx="2000250" cy="885825"/>
          </a:xfrm>
          <a:prstGeom prst="rect">
            <a:avLst/>
          </a:prstGeom>
        </p:spPr>
      </p:pic>
      <p:sp>
        <p:nvSpPr>
          <p:cNvPr id="6" name="Rectangle 5"/>
          <p:cNvSpPr/>
          <p:nvPr/>
        </p:nvSpPr>
        <p:spPr>
          <a:xfrm>
            <a:off x="7943850" y="1372612"/>
            <a:ext cx="4019550" cy="3046988"/>
          </a:xfrm>
          <a:prstGeom prst="rect">
            <a:avLst/>
          </a:prstGeom>
          <a:ln>
            <a:solidFill>
              <a:schemeClr val="tx1"/>
            </a:solidFill>
          </a:ln>
        </p:spPr>
        <p:txBody>
          <a:bodyPr wrap="square">
            <a:spAutoFit/>
          </a:bodyPr>
          <a:lstStyle/>
          <a:p>
            <a:r>
              <a:rPr lang="en-US" sz="2000" dirty="0" smtClean="0">
                <a:latin typeface="Times New Roman" panose="02020603050405020304" pitchFamily="18" charset="0"/>
                <a:cs typeface="Times New Roman" panose="02020603050405020304" pitchFamily="18" charset="0"/>
              </a:rPr>
              <a:t>SM0 SM1</a:t>
            </a:r>
          </a:p>
          <a:p>
            <a:r>
              <a:rPr lang="en-US" sz="2000" dirty="0" smtClean="0">
                <a:latin typeface="Times New Roman" panose="02020603050405020304" pitchFamily="18" charset="0"/>
                <a:cs typeface="Times New Roman" panose="02020603050405020304" pitchFamily="18" charset="0"/>
              </a:rPr>
              <a:t>   1      0     Mode-2</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mode send/receive data between </a:t>
            </a:r>
            <a:r>
              <a:rPr lang="en-US" sz="2000" dirty="0" smtClean="0">
                <a:solidFill>
                  <a:srgbClr val="FF0000"/>
                </a:solidFill>
                <a:latin typeface="Times New Roman" panose="02020603050405020304" pitchFamily="18" charset="0"/>
                <a:cs typeface="Times New Roman" panose="02020603050405020304" pitchFamily="18" charset="0"/>
              </a:rPr>
              <a:t>multiprocessors.</a:t>
            </a:r>
            <a:r>
              <a:rPr lang="en-US" sz="2000" dirty="0" smtClean="0">
                <a:latin typeface="Times New Roman" panose="02020603050405020304" pitchFamily="18" charset="0"/>
                <a:cs typeface="Times New Roman" panose="02020603050405020304" pitchFamily="18" charset="0"/>
              </a:rPr>
              <a:t> (environment where communication between multiple 8051 processors is required.) </a:t>
            </a:r>
          </a:p>
          <a:p>
            <a:endParaRPr lang="en-US" sz="12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Mode-0 and 3 are used to choose frame length with 9-data bits (old method). </a:t>
            </a:r>
            <a:endParaRPr lang="en-IN" sz="20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8145281" y="812274"/>
            <a:ext cx="4148138" cy="369332"/>
          </a:xfrm>
          <a:prstGeom prst="rect">
            <a:avLst/>
          </a:prstGeom>
        </p:spPr>
        <p:txBody>
          <a:bodyPr wrap="square" lIns="0" tIns="0" rIns="0" bIns="0">
            <a:spAutoFit/>
          </a:bodyPr>
          <a:lstStyle>
            <a:lvl1pPr>
              <a:defRPr sz="4400" b="0" i="0">
                <a:solidFill>
                  <a:srgbClr val="FF0000"/>
                </a:solidFill>
                <a:latin typeface="Calibri"/>
                <a:ea typeface="+mj-ea"/>
                <a:cs typeface="Calibri"/>
              </a:defRPr>
            </a:lvl1pPr>
          </a:lstStyle>
          <a:p>
            <a:r>
              <a:rPr lang="en-IN" sz="2400" b="1" kern="0" dirty="0" smtClean="0"/>
              <a:t>Serial Control </a:t>
            </a:r>
            <a:r>
              <a:rPr lang="en-IN" sz="2400" b="1" kern="0" dirty="0"/>
              <a:t>(SCON) </a:t>
            </a:r>
            <a:r>
              <a:rPr lang="en-IN" sz="2400" b="1" kern="0" dirty="0" smtClean="0"/>
              <a:t>Register</a:t>
            </a:r>
            <a:endParaRPr lang="en-IN" sz="2400" b="1" kern="0" dirty="0"/>
          </a:p>
        </p:txBody>
      </p:sp>
    </p:spTree>
    <p:extLst>
      <p:ext uri="{BB962C8B-B14F-4D97-AF65-F5344CB8AC3E}">
        <p14:creationId xmlns:p14="http://schemas.microsoft.com/office/powerpoint/2010/main" val="17267607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28600" y="228600"/>
            <a:ext cx="11963400" cy="1107996"/>
          </a:xfrm>
        </p:spPr>
        <p:txBody>
          <a:bodyPr/>
          <a:lstStyle/>
          <a:p>
            <a:pPr algn="ctr"/>
            <a:r>
              <a:rPr lang="en-IN" sz="3600" b="1" dirty="0" smtClean="0"/>
              <a:t>SERIAL COMMUNICATION in 8051-Asynchronous – </a:t>
            </a:r>
            <a:br>
              <a:rPr lang="en-IN" sz="3600" b="1" dirty="0" smtClean="0"/>
            </a:br>
            <a:r>
              <a:rPr lang="en-IN" sz="3600" b="1" dirty="0" smtClean="0"/>
              <a:t>Serial Transmission -example program 1</a:t>
            </a:r>
            <a:endParaRPr lang="en-IN" sz="3600" b="1" dirty="0"/>
          </a:p>
        </p:txBody>
      </p:sp>
      <p:sp>
        <p:nvSpPr>
          <p:cNvPr id="2" name="Rectangle 1"/>
          <p:cNvSpPr/>
          <p:nvPr/>
        </p:nvSpPr>
        <p:spPr>
          <a:xfrm>
            <a:off x="533400" y="1447800"/>
            <a:ext cx="10744200" cy="4955203"/>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Write a program for the 8051 to transfer letter </a:t>
            </a: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serially at 4800 baud, continuously.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r>
              <a:rPr lang="en-IN" sz="2400" dirty="0" smtClean="0">
                <a:solidFill>
                  <a:srgbClr val="FF0000"/>
                </a:solidFill>
                <a:latin typeface="Times New Roman" panose="02020603050405020304" pitchFamily="18" charset="0"/>
                <a:cs typeface="Times New Roman" panose="02020603050405020304" pitchFamily="18" charset="0"/>
              </a:rPr>
              <a:t>Solution:</a:t>
            </a:r>
          </a:p>
          <a:p>
            <a:r>
              <a:rPr lang="en-IN" sz="2400" dirty="0" smtClean="0">
                <a:latin typeface="Times New Roman" panose="02020603050405020304" pitchFamily="18" charset="0"/>
                <a:cs typeface="Times New Roman" panose="02020603050405020304" pitchFamily="18" charset="0"/>
              </a:rPr>
              <a:t>MOV </a:t>
            </a:r>
            <a:r>
              <a:rPr lang="en-IN" sz="2400" dirty="0">
                <a:latin typeface="Times New Roman" panose="02020603050405020304" pitchFamily="18" charset="0"/>
                <a:cs typeface="Times New Roman" panose="02020603050405020304" pitchFamily="18" charset="0"/>
              </a:rPr>
              <a:t>TMOD,#20H 			;timer 1,mode 2(auto reload)</a:t>
            </a:r>
          </a:p>
          <a:p>
            <a:r>
              <a:rPr lang="en-IN" sz="2400" dirty="0">
                <a:latin typeface="Times New Roman" panose="02020603050405020304" pitchFamily="18" charset="0"/>
                <a:cs typeface="Times New Roman" panose="02020603050405020304" pitchFamily="18" charset="0"/>
              </a:rPr>
              <a:t>MOV TH1,#</a:t>
            </a:r>
            <a:r>
              <a:rPr lang="en-IN" sz="2800" b="1" dirty="0">
                <a:solidFill>
                  <a:srgbClr val="FF0000"/>
                </a:solidFill>
                <a:latin typeface="Times New Roman" panose="02020603050405020304" pitchFamily="18" charset="0"/>
                <a:cs typeface="Times New Roman" panose="02020603050405020304" pitchFamily="18" charset="0"/>
              </a:rPr>
              <a:t>-</a:t>
            </a:r>
            <a:r>
              <a:rPr lang="en-IN" sz="2400" b="1" dirty="0">
                <a:solidFill>
                  <a:srgbClr val="FF0000"/>
                </a:solidFill>
                <a:latin typeface="Times New Roman" panose="02020603050405020304" pitchFamily="18" charset="0"/>
                <a:cs typeface="Times New Roman" panose="02020603050405020304" pitchFamily="18" charset="0"/>
              </a:rPr>
              <a:t>6</a:t>
            </a:r>
            <a:r>
              <a:rPr lang="en-IN" sz="2400" dirty="0">
                <a:latin typeface="Times New Roman" panose="02020603050405020304" pitchFamily="18" charset="0"/>
                <a:cs typeface="Times New Roman" panose="02020603050405020304" pitchFamily="18" charset="0"/>
              </a:rPr>
              <a:t> 			;4800 baud rate</a:t>
            </a:r>
          </a:p>
          <a:p>
            <a:r>
              <a:rPr lang="en-IN" sz="2400" dirty="0">
                <a:latin typeface="Times New Roman" panose="02020603050405020304" pitchFamily="18" charset="0"/>
                <a:cs typeface="Times New Roman" panose="02020603050405020304" pitchFamily="18" charset="0"/>
              </a:rPr>
              <a:t>CLR </a:t>
            </a:r>
            <a:r>
              <a:rPr lang="en-IN" sz="2400" dirty="0" smtClean="0">
                <a:latin typeface="Times New Roman" panose="02020603050405020304" pitchFamily="18" charset="0"/>
                <a:cs typeface="Times New Roman" panose="02020603050405020304" pitchFamily="18" charset="0"/>
              </a:rPr>
              <a:t>P3.1				; making TXD pin as output port</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MOV SCON,#50H 			;8-bit, 1 stop, REN enabled</a:t>
            </a:r>
          </a:p>
          <a:p>
            <a:r>
              <a:rPr lang="en-IN" sz="2400" dirty="0">
                <a:latin typeface="Times New Roman" panose="02020603050405020304" pitchFamily="18" charset="0"/>
                <a:cs typeface="Times New Roman" panose="02020603050405020304" pitchFamily="18" charset="0"/>
              </a:rPr>
              <a:t>SETB TR1 				;start timer 1</a:t>
            </a:r>
          </a:p>
          <a:p>
            <a:r>
              <a:rPr lang="en-IN" sz="2400" dirty="0">
                <a:latin typeface="Times New Roman" panose="02020603050405020304" pitchFamily="18" charset="0"/>
                <a:cs typeface="Times New Roman" panose="02020603050405020304" pitchFamily="18" charset="0"/>
              </a:rPr>
              <a:t>AGAIN: MOV SBUF,#'A'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letter </a:t>
            </a:r>
            <a:r>
              <a:rPr lang="en-IN" sz="2400" dirty="0" smtClean="0">
                <a:latin typeface="Times New Roman" panose="02020603050405020304" pitchFamily="18" charset="0"/>
                <a:cs typeface="Times New Roman" panose="02020603050405020304" pitchFamily="18" charset="0"/>
              </a:rPr>
              <a:t>‘A’ </a:t>
            </a:r>
            <a:r>
              <a:rPr lang="en-IN" sz="2400" dirty="0">
                <a:latin typeface="Times New Roman" panose="02020603050405020304" pitchFamily="18" charset="0"/>
                <a:cs typeface="Times New Roman" panose="02020603050405020304" pitchFamily="18" charset="0"/>
              </a:rPr>
              <a:t>to transfer</a:t>
            </a:r>
          </a:p>
          <a:p>
            <a:r>
              <a:rPr lang="en-IN" sz="2400" dirty="0">
                <a:latin typeface="Times New Roman" panose="02020603050405020304" pitchFamily="18" charset="0"/>
                <a:cs typeface="Times New Roman" panose="02020603050405020304" pitchFamily="18" charset="0"/>
              </a:rPr>
              <a:t>HERE: JNB TI,HERE 		;wait for the last bit</a:t>
            </a:r>
          </a:p>
          <a:p>
            <a:r>
              <a:rPr lang="en-IN" sz="2400" dirty="0">
                <a:latin typeface="Times New Roman" panose="02020603050405020304" pitchFamily="18" charset="0"/>
                <a:cs typeface="Times New Roman" panose="02020603050405020304" pitchFamily="18" charset="0"/>
              </a:rPr>
              <a:t>CLR TI 				</a:t>
            </a:r>
            <a:r>
              <a:rPr lang="en-IN" sz="2400" dirty="0" smtClean="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clear TI for </a:t>
            </a:r>
            <a:r>
              <a:rPr lang="en-IN" sz="2400" dirty="0" smtClean="0">
                <a:latin typeface="Times New Roman" panose="02020603050405020304" pitchFamily="18" charset="0"/>
                <a:cs typeface="Times New Roman" panose="02020603050405020304" pitchFamily="18" charset="0"/>
              </a:rPr>
              <a:t>sending next byte</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SJMP AGAIN 			</a:t>
            </a:r>
            <a:r>
              <a:rPr lang="en-IN" sz="2400" dirty="0" smtClean="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keep sending A</a:t>
            </a:r>
          </a:p>
          <a:p>
            <a:r>
              <a:rPr lang="en-IN" sz="2400" dirty="0">
                <a:latin typeface="Times New Roman" panose="02020603050405020304" pitchFamily="18" charset="0"/>
                <a:cs typeface="Times New Roman" panose="02020603050405020304" pitchFamily="18" charset="0"/>
              </a:rPr>
              <a:t>END</a:t>
            </a:r>
          </a:p>
        </p:txBody>
      </p:sp>
      <p:sp>
        <p:nvSpPr>
          <p:cNvPr id="4" name="TextBox 3"/>
          <p:cNvSpPr txBox="1"/>
          <p:nvPr/>
        </p:nvSpPr>
        <p:spPr>
          <a:xfrm>
            <a:off x="4114800" y="1828800"/>
            <a:ext cx="8077200" cy="830997"/>
          </a:xfrm>
          <a:prstGeom prst="rect">
            <a:avLst/>
          </a:prstGeom>
          <a:noFill/>
        </p:spPr>
        <p:txBody>
          <a:bodyPr wrap="square" rtlCol="0">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{2’s </a:t>
            </a:r>
            <a:r>
              <a:rPr lang="en-IN" sz="2400" dirty="0">
                <a:solidFill>
                  <a:srgbClr val="FF0000"/>
                </a:solidFill>
                <a:latin typeface="Times New Roman" panose="02020603050405020304" pitchFamily="18" charset="0"/>
                <a:cs typeface="Times New Roman" panose="02020603050405020304" pitchFamily="18" charset="0"/>
              </a:rPr>
              <a:t>complement of </a:t>
            </a:r>
            <a:r>
              <a:rPr lang="en-IN" sz="2400" dirty="0" smtClean="0">
                <a:solidFill>
                  <a:srgbClr val="FF0000"/>
                </a:solidFill>
                <a:latin typeface="Times New Roman" panose="02020603050405020304" pitchFamily="18" charset="0"/>
                <a:cs typeface="Times New Roman" panose="02020603050405020304" pitchFamily="18" charset="0"/>
              </a:rPr>
              <a:t>-6 </a:t>
            </a:r>
            <a:r>
              <a:rPr lang="en-IN" sz="2400" dirty="0">
                <a:solidFill>
                  <a:srgbClr val="FF0000"/>
                </a:solidFill>
                <a:latin typeface="Times New Roman" panose="02020603050405020304" pitchFamily="18" charset="0"/>
                <a:cs typeface="Times New Roman" panose="02020603050405020304" pitchFamily="18" charset="0"/>
              </a:rPr>
              <a:t>that is </a:t>
            </a:r>
            <a:r>
              <a:rPr lang="en-IN" sz="2400" dirty="0" smtClean="0">
                <a:solidFill>
                  <a:srgbClr val="FF0000"/>
                </a:solidFill>
                <a:latin typeface="Times New Roman" panose="02020603050405020304" pitchFamily="18" charset="0"/>
                <a:cs typeface="Times New Roman" panose="02020603050405020304" pitchFamily="18" charset="0"/>
              </a:rPr>
              <a:t>FA </a:t>
            </a:r>
            <a:r>
              <a:rPr lang="en-IN" sz="2400" dirty="0">
                <a:solidFill>
                  <a:srgbClr val="FF0000"/>
                </a:solidFill>
                <a:latin typeface="Times New Roman" panose="02020603050405020304" pitchFamily="18" charset="0"/>
                <a:cs typeface="Times New Roman" panose="02020603050405020304" pitchFamily="18" charset="0"/>
              </a:rPr>
              <a:t>H will be loaded </a:t>
            </a:r>
            <a:r>
              <a:rPr lang="en-IN" sz="2400" dirty="0" smtClean="0">
                <a:solidFill>
                  <a:srgbClr val="FF0000"/>
                </a:solidFill>
                <a:latin typeface="Times New Roman" panose="02020603050405020304" pitchFamily="18" charset="0"/>
                <a:cs typeface="Times New Roman" panose="02020603050405020304" pitchFamily="18" charset="0"/>
              </a:rPr>
              <a:t>in to TH1 as </a:t>
            </a:r>
            <a:r>
              <a:rPr lang="en-IN" sz="2400" dirty="0">
                <a:solidFill>
                  <a:srgbClr val="FF0000"/>
                </a:solidFill>
                <a:latin typeface="Times New Roman" panose="02020603050405020304" pitchFamily="18" charset="0"/>
                <a:cs typeface="Times New Roman" panose="02020603050405020304" pitchFamily="18" charset="0"/>
              </a:rPr>
              <a:t>a division </a:t>
            </a:r>
            <a:r>
              <a:rPr lang="en-IN" sz="2400" dirty="0" smtClean="0">
                <a:solidFill>
                  <a:srgbClr val="FF0000"/>
                </a:solidFill>
                <a:latin typeface="Times New Roman" panose="02020603050405020304" pitchFamily="18" charset="0"/>
                <a:cs typeface="Times New Roman" panose="02020603050405020304" pitchFamily="18" charset="0"/>
              </a:rPr>
              <a:t>factor to get 4800 baud rate (28800/6=4800).}</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8915400" y="4239220"/>
            <a:ext cx="3276600" cy="2308324"/>
          </a:xfrm>
          <a:prstGeom prst="rect">
            <a:avLst/>
          </a:prstGeom>
          <a:noFill/>
          <a:ln>
            <a:solidFill>
              <a:schemeClr val="tx1"/>
            </a:solidFill>
          </a:ln>
        </p:spPr>
        <p:txBody>
          <a:bodyPr wrap="square" rtlCol="0">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From FA H, timer will take 6 steps to reach overflow (roll over). Then it will divide the default value i.e. 28800 with 6 to get 4800 baud.</a:t>
            </a:r>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1116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28600" y="0"/>
            <a:ext cx="11963400" cy="984885"/>
          </a:xfrm>
        </p:spPr>
        <p:txBody>
          <a:bodyPr/>
          <a:lstStyle/>
          <a:p>
            <a:pPr algn="ctr"/>
            <a:r>
              <a:rPr lang="en-IN" sz="3200" b="1" dirty="0" smtClean="0"/>
              <a:t>SERIAL COMMUNICATION in 8051-Asynchronous – </a:t>
            </a:r>
            <a:br>
              <a:rPr lang="en-IN" sz="3200" b="1" dirty="0" smtClean="0"/>
            </a:br>
            <a:r>
              <a:rPr lang="en-IN" sz="3200" b="1" dirty="0" smtClean="0"/>
              <a:t>Serial Transmission -example program 2</a:t>
            </a:r>
            <a:endParaRPr lang="en-IN" sz="3200" b="1" dirty="0"/>
          </a:p>
        </p:txBody>
      </p:sp>
      <p:sp>
        <p:nvSpPr>
          <p:cNvPr id="2" name="Rectangle 1"/>
          <p:cNvSpPr/>
          <p:nvPr/>
        </p:nvSpPr>
        <p:spPr>
          <a:xfrm>
            <a:off x="228600" y="990600"/>
            <a:ext cx="11963400" cy="6001643"/>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Write a program for the 8051 to transfer “YES” serially at </a:t>
            </a:r>
            <a:r>
              <a:rPr lang="en-US" sz="2000" dirty="0" smtClean="0">
                <a:latin typeface="Times New Roman" panose="02020603050405020304" pitchFamily="18" charset="0"/>
                <a:cs typeface="Times New Roman" panose="02020603050405020304" pitchFamily="18" charset="0"/>
              </a:rPr>
              <a:t>9600 baud</a:t>
            </a:r>
            <a:r>
              <a:rPr lang="en-US" sz="2000" dirty="0">
                <a:latin typeface="Times New Roman" panose="02020603050405020304" pitchFamily="18" charset="0"/>
                <a:cs typeface="Times New Roman" panose="02020603050405020304" pitchFamily="18" charset="0"/>
              </a:rPr>
              <a:t>, 8-bit data, 1 stop bit, do this </a:t>
            </a:r>
            <a:r>
              <a:rPr lang="en-US" sz="2000" dirty="0" smtClean="0">
                <a:latin typeface="Times New Roman" panose="02020603050405020304" pitchFamily="18" charset="0"/>
                <a:cs typeface="Times New Roman" panose="02020603050405020304" pitchFamily="18" charset="0"/>
              </a:rPr>
              <a:t>continuously</a:t>
            </a:r>
            <a:endParaRPr lang="en-US" sz="2000" dirty="0">
              <a:latin typeface="Times New Roman" panose="02020603050405020304" pitchFamily="18" charset="0"/>
              <a:cs typeface="Times New Roman" panose="02020603050405020304" pitchFamily="18" charset="0"/>
            </a:endParaRPr>
          </a:p>
          <a:p>
            <a:endParaRPr lang="en-IN" sz="1400" dirty="0" smtClean="0">
              <a:solidFill>
                <a:srgbClr val="FF0000"/>
              </a:solidFill>
              <a:latin typeface="Times New Roman" panose="02020603050405020304" pitchFamily="18" charset="0"/>
              <a:cs typeface="Times New Roman" panose="02020603050405020304" pitchFamily="18" charset="0"/>
            </a:endParaRPr>
          </a:p>
          <a:p>
            <a:r>
              <a:rPr lang="en-IN" sz="2000" dirty="0" smtClean="0">
                <a:solidFill>
                  <a:srgbClr val="FF0000"/>
                </a:solidFill>
                <a:latin typeface="Times New Roman" panose="02020603050405020304" pitchFamily="18" charset="0"/>
                <a:cs typeface="Times New Roman" panose="02020603050405020304" pitchFamily="18" charset="0"/>
              </a:rPr>
              <a:t>Solution:</a:t>
            </a:r>
          </a:p>
          <a:p>
            <a:r>
              <a:rPr lang="en-IN" sz="2000" dirty="0">
                <a:latin typeface="Times New Roman" panose="02020603050405020304" pitchFamily="18" charset="0"/>
                <a:cs typeface="Times New Roman" panose="02020603050405020304" pitchFamily="18" charset="0"/>
              </a:rPr>
              <a:t>MOV TMOD,#20H 		;timer 1,mode 2(auto reload)</a:t>
            </a:r>
          </a:p>
          <a:p>
            <a:r>
              <a:rPr lang="en-IN" sz="2000" dirty="0">
                <a:latin typeface="Times New Roman" panose="02020603050405020304" pitchFamily="18" charset="0"/>
                <a:cs typeface="Times New Roman" panose="02020603050405020304" pitchFamily="18" charset="0"/>
              </a:rPr>
              <a:t>MOV TH1,#</a:t>
            </a:r>
            <a:r>
              <a:rPr lang="en-IN" sz="2400" b="1" dirty="0">
                <a:solidFill>
                  <a:srgbClr val="FF0000"/>
                </a:solidFill>
                <a:latin typeface="Times New Roman" panose="02020603050405020304" pitchFamily="18" charset="0"/>
                <a:cs typeface="Times New Roman" panose="02020603050405020304" pitchFamily="18" charset="0"/>
              </a:rPr>
              <a:t>-</a:t>
            </a:r>
            <a:r>
              <a:rPr lang="en-IN" sz="2000" b="1" dirty="0">
                <a:solidFill>
                  <a:srgbClr val="FF0000"/>
                </a:solidFill>
                <a:latin typeface="Times New Roman" panose="02020603050405020304" pitchFamily="18" charset="0"/>
                <a:cs typeface="Times New Roman" panose="02020603050405020304" pitchFamily="18" charset="0"/>
              </a:rPr>
              <a:t>3</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9600 baud </a:t>
            </a:r>
            <a:r>
              <a:rPr lang="en-IN" sz="2000" dirty="0" smtClean="0">
                <a:latin typeface="Times New Roman" panose="02020603050405020304" pitchFamily="18" charset="0"/>
                <a:cs typeface="Times New Roman" panose="02020603050405020304" pitchFamily="18" charset="0"/>
              </a:rPr>
              <a:t>rate </a:t>
            </a:r>
          </a:p>
          <a:p>
            <a:r>
              <a:rPr lang="en-IN" sz="2000" dirty="0" smtClean="0">
                <a:latin typeface="Times New Roman" panose="02020603050405020304" pitchFamily="18" charset="0"/>
                <a:cs typeface="Times New Roman" panose="02020603050405020304" pitchFamily="18" charset="0"/>
              </a:rPr>
              <a:t>MOV </a:t>
            </a:r>
            <a:r>
              <a:rPr lang="en-IN" sz="2000" dirty="0">
                <a:latin typeface="Times New Roman" panose="02020603050405020304" pitchFamily="18" charset="0"/>
                <a:cs typeface="Times New Roman" panose="02020603050405020304" pitchFamily="18" charset="0"/>
              </a:rPr>
              <a:t>SCON,#50H 		;Mode-1 (8-bit, 1 stop), REN enabled</a:t>
            </a:r>
          </a:p>
          <a:p>
            <a:r>
              <a:rPr lang="en-IN" sz="2000" dirty="0">
                <a:latin typeface="Times New Roman" panose="02020603050405020304" pitchFamily="18" charset="0"/>
                <a:cs typeface="Times New Roman" panose="02020603050405020304" pitchFamily="18" charset="0"/>
              </a:rPr>
              <a:t>SETB TR1 			;start timer 1</a:t>
            </a:r>
          </a:p>
          <a:p>
            <a:r>
              <a:rPr lang="en-IN" sz="2000" dirty="0">
                <a:latin typeface="Times New Roman" panose="02020603050405020304" pitchFamily="18" charset="0"/>
                <a:cs typeface="Times New Roman" panose="02020603050405020304" pitchFamily="18" charset="0"/>
              </a:rPr>
              <a:t>AGAIN: MOV A,#'Y'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transfer 'Y'</a:t>
            </a:r>
          </a:p>
          <a:p>
            <a:r>
              <a:rPr lang="en-IN" sz="2000" dirty="0">
                <a:latin typeface="Times New Roman" panose="02020603050405020304" pitchFamily="18" charset="0"/>
                <a:cs typeface="Times New Roman" panose="02020603050405020304" pitchFamily="18" charset="0"/>
              </a:rPr>
              <a:t>ACALL </a:t>
            </a:r>
            <a:r>
              <a:rPr lang="en-IN" sz="2000" dirty="0">
                <a:solidFill>
                  <a:srgbClr val="0070C0"/>
                </a:solidFill>
                <a:latin typeface="Times New Roman" panose="02020603050405020304" pitchFamily="18" charset="0"/>
                <a:cs typeface="Times New Roman" panose="02020603050405020304" pitchFamily="18" charset="0"/>
              </a:rPr>
              <a:t>TRANS</a:t>
            </a:r>
          </a:p>
          <a:p>
            <a:r>
              <a:rPr lang="en-IN" sz="2000" dirty="0">
                <a:latin typeface="Times New Roman" panose="02020603050405020304" pitchFamily="18" charset="0"/>
                <a:cs typeface="Times New Roman" panose="02020603050405020304" pitchFamily="18" charset="0"/>
              </a:rPr>
              <a:t>MOV A,#'E' 			;transfer 'E'</a:t>
            </a:r>
          </a:p>
          <a:p>
            <a:r>
              <a:rPr lang="en-IN" sz="2000" dirty="0">
                <a:latin typeface="Times New Roman" panose="02020603050405020304" pitchFamily="18" charset="0"/>
                <a:cs typeface="Times New Roman" panose="02020603050405020304" pitchFamily="18" charset="0"/>
              </a:rPr>
              <a:t>ACALL </a:t>
            </a:r>
            <a:r>
              <a:rPr lang="en-IN" sz="2000" dirty="0">
                <a:solidFill>
                  <a:srgbClr val="0070C0"/>
                </a:solidFill>
                <a:latin typeface="Times New Roman" panose="02020603050405020304" pitchFamily="18" charset="0"/>
                <a:cs typeface="Times New Roman" panose="02020603050405020304" pitchFamily="18" charset="0"/>
              </a:rPr>
              <a:t>TRANS</a:t>
            </a:r>
          </a:p>
          <a:p>
            <a:r>
              <a:rPr lang="en-IN" sz="2000" dirty="0">
                <a:latin typeface="Times New Roman" panose="02020603050405020304" pitchFamily="18" charset="0"/>
                <a:cs typeface="Times New Roman" panose="02020603050405020304" pitchFamily="18" charset="0"/>
              </a:rPr>
              <a:t>MOV A,#'S' 			;transfer 'S'</a:t>
            </a:r>
          </a:p>
          <a:p>
            <a:r>
              <a:rPr lang="en-IN" sz="2000" dirty="0">
                <a:latin typeface="Times New Roman" panose="02020603050405020304" pitchFamily="18" charset="0"/>
                <a:cs typeface="Times New Roman" panose="02020603050405020304" pitchFamily="18" charset="0"/>
              </a:rPr>
              <a:t>ACALL </a:t>
            </a:r>
            <a:r>
              <a:rPr lang="en-IN" sz="2000" dirty="0">
                <a:solidFill>
                  <a:srgbClr val="0070C0"/>
                </a:solidFill>
                <a:latin typeface="Times New Roman" panose="02020603050405020304" pitchFamily="18" charset="0"/>
                <a:cs typeface="Times New Roman" panose="02020603050405020304" pitchFamily="18" charset="0"/>
              </a:rPr>
              <a:t>TRANS</a:t>
            </a:r>
          </a:p>
          <a:p>
            <a:r>
              <a:rPr lang="en-IN" sz="2000" dirty="0">
                <a:latin typeface="Times New Roman" panose="02020603050405020304" pitchFamily="18" charset="0"/>
                <a:cs typeface="Times New Roman" panose="02020603050405020304" pitchFamily="18" charset="0"/>
              </a:rPr>
              <a:t>SJMP AGAIN 			;keep doing it</a:t>
            </a:r>
          </a:p>
          <a:p>
            <a:r>
              <a:rPr lang="en-IN" sz="2000" dirty="0" smtClean="0">
                <a:solidFill>
                  <a:srgbClr val="FF0000"/>
                </a:solidFill>
                <a:latin typeface="Times New Roman" panose="02020603050405020304" pitchFamily="18" charset="0"/>
                <a:cs typeface="Times New Roman" panose="02020603050405020304" pitchFamily="18" charset="0"/>
              </a:rPr>
              <a:t>	;</a:t>
            </a:r>
            <a:r>
              <a:rPr lang="en-IN" sz="2000" dirty="0">
                <a:solidFill>
                  <a:srgbClr val="FF0000"/>
                </a:solidFill>
                <a:latin typeface="Times New Roman" panose="02020603050405020304" pitchFamily="18" charset="0"/>
                <a:cs typeface="Times New Roman" panose="02020603050405020304" pitchFamily="18" charset="0"/>
              </a:rPr>
              <a:t>serial data transfer </a:t>
            </a:r>
            <a:r>
              <a:rPr lang="en-IN" sz="2000" dirty="0" smtClean="0">
                <a:solidFill>
                  <a:srgbClr val="FF0000"/>
                </a:solidFill>
                <a:latin typeface="Times New Roman" panose="02020603050405020304" pitchFamily="18" charset="0"/>
                <a:cs typeface="Times New Roman" panose="02020603050405020304" pitchFamily="18" charset="0"/>
              </a:rPr>
              <a:t>subroutine (sub program, will be called from the main program when ever required)</a:t>
            </a:r>
            <a:endParaRPr lang="en-IN" sz="2000" dirty="0">
              <a:solidFill>
                <a:srgbClr val="FF0000"/>
              </a:solidFill>
              <a:latin typeface="Times New Roman" panose="02020603050405020304" pitchFamily="18" charset="0"/>
              <a:cs typeface="Times New Roman" panose="02020603050405020304" pitchFamily="18" charset="0"/>
            </a:endParaRPr>
          </a:p>
          <a:p>
            <a:r>
              <a:rPr lang="en-IN" sz="2000" dirty="0">
                <a:solidFill>
                  <a:srgbClr val="0070C0"/>
                </a:solidFill>
                <a:latin typeface="Times New Roman" panose="02020603050405020304" pitchFamily="18" charset="0"/>
                <a:cs typeface="Times New Roman" panose="02020603050405020304" pitchFamily="18" charset="0"/>
              </a:rPr>
              <a:t>TRANS:</a:t>
            </a:r>
            <a:r>
              <a:rPr lang="en-IN" sz="2000" dirty="0">
                <a:latin typeface="Times New Roman" panose="02020603050405020304" pitchFamily="18" charset="0"/>
                <a:cs typeface="Times New Roman" panose="02020603050405020304" pitchFamily="18" charset="0"/>
              </a:rPr>
              <a:t> MOV SBUF,A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load SBUF</a:t>
            </a:r>
          </a:p>
          <a:p>
            <a:r>
              <a:rPr lang="en-IN" sz="2000" dirty="0">
                <a:latin typeface="Times New Roman" panose="02020603050405020304" pitchFamily="18" charset="0"/>
                <a:cs typeface="Times New Roman" panose="02020603050405020304" pitchFamily="18" charset="0"/>
              </a:rPr>
              <a:t>HERE: JNB TI,HERE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wait for the last bit transmission (transmit interrupt TI=1)</a:t>
            </a:r>
          </a:p>
          <a:p>
            <a:r>
              <a:rPr lang="en-IN" sz="2000" dirty="0">
                <a:latin typeface="Times New Roman" panose="02020603050405020304" pitchFamily="18" charset="0"/>
                <a:cs typeface="Times New Roman" panose="02020603050405020304" pitchFamily="18" charset="0"/>
              </a:rPr>
              <a:t>CLR TI 				;get ready for </a:t>
            </a:r>
            <a:r>
              <a:rPr lang="en-IN" sz="2000" dirty="0" smtClean="0">
                <a:latin typeface="Times New Roman" panose="02020603050405020304" pitchFamily="18" charset="0"/>
                <a:cs typeface="Times New Roman" panose="02020603050405020304" pitchFamily="18" charset="0"/>
              </a:rPr>
              <a:t>sending next </a:t>
            </a:r>
            <a:r>
              <a:rPr lang="en-IN" sz="2000" dirty="0">
                <a:latin typeface="Times New Roman" panose="02020603050405020304" pitchFamily="18" charset="0"/>
                <a:cs typeface="Times New Roman" panose="02020603050405020304" pitchFamily="18" charset="0"/>
              </a:rPr>
              <a:t>byte after clearing TI</a:t>
            </a:r>
          </a:p>
          <a:p>
            <a:r>
              <a:rPr lang="en-IN" sz="2000" dirty="0">
                <a:latin typeface="Times New Roman" panose="02020603050405020304" pitchFamily="18" charset="0"/>
                <a:cs typeface="Times New Roman" panose="02020603050405020304" pitchFamily="18" charset="0"/>
              </a:rPr>
              <a:t>RET</a:t>
            </a:r>
          </a:p>
        </p:txBody>
      </p:sp>
      <p:sp>
        <p:nvSpPr>
          <p:cNvPr id="4" name="TextBox 3"/>
          <p:cNvSpPr txBox="1"/>
          <p:nvPr/>
        </p:nvSpPr>
        <p:spPr>
          <a:xfrm>
            <a:off x="2514600" y="1273314"/>
            <a:ext cx="9220200" cy="707886"/>
          </a:xfrm>
          <a:prstGeom prst="rect">
            <a:avLst/>
          </a:prstGeom>
          <a:noFill/>
        </p:spPr>
        <p:txBody>
          <a:bodyPr wrap="squar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{2’s </a:t>
            </a:r>
            <a:r>
              <a:rPr lang="en-IN" sz="2000" dirty="0">
                <a:solidFill>
                  <a:srgbClr val="FF0000"/>
                </a:solidFill>
                <a:latin typeface="Times New Roman" panose="02020603050405020304" pitchFamily="18" charset="0"/>
                <a:cs typeface="Times New Roman" panose="02020603050405020304" pitchFamily="18" charset="0"/>
              </a:rPr>
              <a:t>complement of -3 that is FD H will be loaded </a:t>
            </a:r>
            <a:r>
              <a:rPr lang="en-IN" sz="2000" dirty="0" smtClean="0">
                <a:solidFill>
                  <a:srgbClr val="FF0000"/>
                </a:solidFill>
                <a:latin typeface="Times New Roman" panose="02020603050405020304" pitchFamily="18" charset="0"/>
                <a:cs typeface="Times New Roman" panose="02020603050405020304" pitchFamily="18" charset="0"/>
              </a:rPr>
              <a:t>in to TH1 as </a:t>
            </a:r>
            <a:r>
              <a:rPr lang="en-IN" sz="2000" dirty="0">
                <a:solidFill>
                  <a:srgbClr val="FF0000"/>
                </a:solidFill>
                <a:latin typeface="Times New Roman" panose="02020603050405020304" pitchFamily="18" charset="0"/>
                <a:cs typeface="Times New Roman" panose="02020603050405020304" pitchFamily="18" charset="0"/>
              </a:rPr>
              <a:t>a division </a:t>
            </a:r>
            <a:r>
              <a:rPr lang="en-IN" sz="2000" dirty="0" smtClean="0">
                <a:solidFill>
                  <a:srgbClr val="FF0000"/>
                </a:solidFill>
                <a:latin typeface="Times New Roman" panose="02020603050405020304" pitchFamily="18" charset="0"/>
                <a:cs typeface="Times New Roman" panose="02020603050405020304" pitchFamily="18" charset="0"/>
              </a:rPr>
              <a:t>factor to get 9600 baud rate (28800/3=9600).}</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8001000" y="1779925"/>
            <a:ext cx="3962400" cy="3477875"/>
          </a:xfrm>
          <a:prstGeom prst="rect">
            <a:avLst/>
          </a:prstGeom>
          <a:noFill/>
          <a:ln>
            <a:solidFill>
              <a:schemeClr val="tx1"/>
            </a:solidFill>
          </a:ln>
        </p:spPr>
        <p:txBody>
          <a:bodyPr wrap="square" rtlCol="0">
            <a:spAutoFit/>
          </a:bodyPr>
          <a:lstStyle/>
          <a:p>
            <a:pPr marL="342900" indent="-342900" algn="just">
              <a:buFont typeface="Arial" panose="020B0604020202020204" pitchFamily="34" charset="0"/>
              <a:buChar char="•"/>
            </a:pPr>
            <a:r>
              <a:rPr lang="en-IN" sz="2000" dirty="0" smtClean="0">
                <a:solidFill>
                  <a:srgbClr val="0070C0"/>
                </a:solidFill>
                <a:latin typeface="Times New Roman" panose="02020603050405020304" pitchFamily="18" charset="0"/>
                <a:cs typeface="Times New Roman" panose="02020603050405020304" pitchFamily="18" charset="0"/>
              </a:rPr>
              <a:t>Since SBUF is an 8-bit register, it can hold one character (8-bit ASCII) at a time. So, SBUF need to be loaded with first character and reload with another character after sending previous character.</a:t>
            </a:r>
          </a:p>
          <a:p>
            <a:pPr marL="342900" indent="-342900" algn="just">
              <a:buFont typeface="Arial" panose="020B0604020202020204" pitchFamily="34" charset="0"/>
              <a:buChar char="•"/>
            </a:pPr>
            <a:r>
              <a:rPr lang="en-IN" sz="2000" dirty="0" smtClean="0">
                <a:solidFill>
                  <a:srgbClr val="FF0000"/>
                </a:solidFill>
                <a:latin typeface="Times New Roman" panose="02020603050405020304" pitchFamily="18" charset="0"/>
                <a:cs typeface="Times New Roman" panose="02020603050405020304" pitchFamily="18" charset="0"/>
              </a:rPr>
              <a:t>From FD H, timer will take 3 steps to reach overflow (roll over). Then it will divide the default value i.e. 28800 with 3 to get 9600 baud.</a:t>
            </a: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5794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28600" y="0"/>
            <a:ext cx="11963400" cy="369332"/>
          </a:xfrm>
        </p:spPr>
        <p:txBody>
          <a:bodyPr/>
          <a:lstStyle/>
          <a:p>
            <a:pPr algn="ctr"/>
            <a:r>
              <a:rPr lang="en-IN" sz="2400" b="1" dirty="0" smtClean="0"/>
              <a:t>SERIAL COMMUNICATION in 8051-Asynchronous –  Serial Transmission -example program 3</a:t>
            </a:r>
            <a:endParaRPr lang="en-IN" sz="2400" b="1" dirty="0"/>
          </a:p>
        </p:txBody>
      </p:sp>
      <p:sp>
        <p:nvSpPr>
          <p:cNvPr id="2" name="Rectangle 1"/>
          <p:cNvSpPr/>
          <p:nvPr/>
        </p:nvSpPr>
        <p:spPr>
          <a:xfrm>
            <a:off x="228600" y="402669"/>
            <a:ext cx="11963400" cy="6555641"/>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Write an 8051 assembly program to transfer data serially at baud rate 9600 with 8 bit data, one stop bit and observe the transmitted data in the serial window of the simulator</a:t>
            </a:r>
            <a:r>
              <a:rPr lang="en-US" sz="2000" dirty="0" smtClean="0">
                <a:latin typeface="Times New Roman" panose="02020603050405020304" pitchFamily="18" charset="0"/>
                <a:cs typeface="Times New Roman" panose="02020603050405020304" pitchFamily="18" charset="0"/>
              </a:rPr>
              <a:t>.</a:t>
            </a:r>
          </a:p>
          <a:p>
            <a:r>
              <a:rPr lang="en-US" sz="2000" dirty="0" smtClean="0">
                <a:solidFill>
                  <a:srgbClr val="FF0000"/>
                </a:solidFill>
                <a:latin typeface="Times New Roman" panose="02020603050405020304" pitchFamily="18" charset="0"/>
                <a:cs typeface="Times New Roman" panose="02020603050405020304" pitchFamily="18" charset="0"/>
              </a:rPr>
              <a:t>Solution:</a:t>
            </a:r>
            <a:endParaRPr lang="en-US" sz="2000" dirty="0">
              <a:solidFill>
                <a:srgbClr val="FF0000"/>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ORG 0000H</a:t>
            </a:r>
          </a:p>
          <a:p>
            <a:r>
              <a:rPr lang="en-US" sz="2000" dirty="0">
                <a:solidFill>
                  <a:srgbClr val="7030A0"/>
                </a:solidFill>
                <a:latin typeface="Times New Roman" panose="02020603050405020304" pitchFamily="18" charset="0"/>
                <a:cs typeface="Times New Roman" panose="02020603050405020304" pitchFamily="18" charset="0"/>
              </a:rPr>
              <a:t>XX</a:t>
            </a:r>
            <a:r>
              <a:rPr lang="en-US" sz="2000" dirty="0">
                <a:latin typeface="Times New Roman" panose="02020603050405020304" pitchFamily="18" charset="0"/>
                <a:cs typeface="Times New Roman" panose="02020603050405020304" pitchFamily="18" charset="0"/>
              </a:rPr>
              <a:t>: MOV DPTR, #</a:t>
            </a:r>
            <a:r>
              <a:rPr lang="en-US" sz="2000" dirty="0">
                <a:solidFill>
                  <a:srgbClr val="7030A0"/>
                </a:solidFill>
                <a:latin typeface="Times New Roman" panose="02020603050405020304" pitchFamily="18" charset="0"/>
                <a:cs typeface="Times New Roman" panose="02020603050405020304" pitchFamily="18" charset="0"/>
              </a:rPr>
              <a:t>MYDATA</a:t>
            </a:r>
          </a:p>
          <a:p>
            <a:r>
              <a:rPr lang="en-US" sz="2000" dirty="0">
                <a:latin typeface="Times New Roman" panose="02020603050405020304" pitchFamily="18" charset="0"/>
                <a:cs typeface="Times New Roman" panose="02020603050405020304" pitchFamily="18" charset="0"/>
              </a:rPr>
              <a:t>MOV TMOD, #20H</a:t>
            </a:r>
          </a:p>
          <a:p>
            <a:r>
              <a:rPr lang="en-US" sz="2000" dirty="0">
                <a:latin typeface="Times New Roman" panose="02020603050405020304" pitchFamily="18" charset="0"/>
                <a:cs typeface="Times New Roman" panose="02020603050405020304" pitchFamily="18" charset="0"/>
              </a:rPr>
              <a:t>MOV TH1, #</a:t>
            </a:r>
            <a:r>
              <a:rPr lang="en-US" sz="2000" b="1" dirty="0">
                <a:solidFill>
                  <a:srgbClr val="FF0000"/>
                </a:solidFill>
                <a:latin typeface="Times New Roman" panose="02020603050405020304" pitchFamily="18" charset="0"/>
                <a:cs typeface="Times New Roman" panose="02020603050405020304" pitchFamily="18" charset="0"/>
              </a:rPr>
              <a:t>-3</a:t>
            </a:r>
          </a:p>
          <a:p>
            <a:r>
              <a:rPr lang="en-US" sz="2000" dirty="0">
                <a:latin typeface="Times New Roman" panose="02020603050405020304" pitchFamily="18" charset="0"/>
                <a:cs typeface="Times New Roman" panose="02020603050405020304" pitchFamily="18" charset="0"/>
              </a:rPr>
              <a:t>MOV SCON, #50H</a:t>
            </a:r>
          </a:p>
          <a:p>
            <a:r>
              <a:rPr lang="en-US" sz="2000" dirty="0">
                <a:latin typeface="Times New Roman" panose="02020603050405020304" pitchFamily="18" charset="0"/>
                <a:cs typeface="Times New Roman" panose="02020603050405020304" pitchFamily="18" charset="0"/>
              </a:rPr>
              <a:t>SETB TR1</a:t>
            </a:r>
          </a:p>
          <a:p>
            <a:r>
              <a:rPr lang="en-US" sz="2000" dirty="0">
                <a:latin typeface="Times New Roman" panose="02020603050405020304" pitchFamily="18" charset="0"/>
                <a:cs typeface="Times New Roman" panose="02020603050405020304" pitchFamily="18" charset="0"/>
              </a:rPr>
              <a:t>MOV R1, #14</a:t>
            </a:r>
          </a:p>
          <a:p>
            <a:r>
              <a:rPr lang="en-US" sz="2000" dirty="0">
                <a:solidFill>
                  <a:srgbClr val="7030A0"/>
                </a:solidFill>
                <a:latin typeface="Times New Roman" panose="02020603050405020304" pitchFamily="18" charset="0"/>
                <a:cs typeface="Times New Roman" panose="02020603050405020304" pitchFamily="18" charset="0"/>
              </a:rPr>
              <a:t>AGAIN</a:t>
            </a:r>
            <a:r>
              <a:rPr lang="en-US" sz="2000" dirty="0">
                <a:latin typeface="Times New Roman" panose="02020603050405020304" pitchFamily="18" charset="0"/>
                <a:cs typeface="Times New Roman" panose="02020603050405020304" pitchFamily="18" charset="0"/>
              </a:rPr>
              <a:t>: CLR A</a:t>
            </a:r>
          </a:p>
          <a:p>
            <a:r>
              <a:rPr lang="en-US" sz="2000" dirty="0">
                <a:latin typeface="Times New Roman" panose="02020603050405020304" pitchFamily="18" charset="0"/>
                <a:cs typeface="Times New Roman" panose="02020603050405020304" pitchFamily="18" charset="0"/>
              </a:rPr>
              <a:t>MOVC A,@A+DPTR</a:t>
            </a:r>
          </a:p>
          <a:p>
            <a:r>
              <a:rPr lang="en-US" sz="2000" dirty="0">
                <a:latin typeface="Times New Roman" panose="02020603050405020304" pitchFamily="18" charset="0"/>
                <a:cs typeface="Times New Roman" panose="02020603050405020304" pitchFamily="18" charset="0"/>
              </a:rPr>
              <a:t>MOV SBUF, A</a:t>
            </a:r>
          </a:p>
          <a:p>
            <a:r>
              <a:rPr lang="en-US" sz="2000" dirty="0">
                <a:latin typeface="Times New Roman" panose="02020603050405020304" pitchFamily="18" charset="0"/>
                <a:cs typeface="Times New Roman" panose="02020603050405020304" pitchFamily="18" charset="0"/>
              </a:rPr>
              <a:t>HERE: JNB TI, HERE</a:t>
            </a:r>
          </a:p>
          <a:p>
            <a:r>
              <a:rPr lang="en-US" sz="2000" dirty="0">
                <a:latin typeface="Times New Roman" panose="02020603050405020304" pitchFamily="18" charset="0"/>
                <a:cs typeface="Times New Roman" panose="02020603050405020304" pitchFamily="18" charset="0"/>
              </a:rPr>
              <a:t>CLR TI</a:t>
            </a:r>
          </a:p>
          <a:p>
            <a:r>
              <a:rPr lang="en-US" sz="2000" dirty="0">
                <a:latin typeface="Times New Roman" panose="02020603050405020304" pitchFamily="18" charset="0"/>
                <a:cs typeface="Times New Roman" panose="02020603050405020304" pitchFamily="18" charset="0"/>
              </a:rPr>
              <a:t>INC DPTR</a:t>
            </a:r>
          </a:p>
          <a:p>
            <a:r>
              <a:rPr lang="en-US" sz="2000" dirty="0">
                <a:latin typeface="Times New Roman" panose="02020603050405020304" pitchFamily="18" charset="0"/>
                <a:cs typeface="Times New Roman" panose="02020603050405020304" pitchFamily="18" charset="0"/>
              </a:rPr>
              <a:t>DJNZ R1, </a:t>
            </a:r>
            <a:r>
              <a:rPr lang="en-US" sz="2000" dirty="0">
                <a:solidFill>
                  <a:srgbClr val="7030A0"/>
                </a:solidFill>
                <a:latin typeface="Times New Roman" panose="02020603050405020304" pitchFamily="18" charset="0"/>
                <a:cs typeface="Times New Roman" panose="02020603050405020304" pitchFamily="18" charset="0"/>
              </a:rPr>
              <a:t>AGAIN</a:t>
            </a:r>
          </a:p>
          <a:p>
            <a:r>
              <a:rPr lang="en-US" sz="2000" dirty="0">
                <a:latin typeface="Times New Roman" panose="02020603050405020304" pitchFamily="18" charset="0"/>
                <a:cs typeface="Times New Roman" panose="02020603050405020304" pitchFamily="18" charset="0"/>
              </a:rPr>
              <a:t>SJMP </a:t>
            </a:r>
            <a:r>
              <a:rPr lang="en-US" sz="2000" dirty="0" smtClean="0">
                <a:solidFill>
                  <a:srgbClr val="7030A0"/>
                </a:solidFill>
                <a:latin typeface="Times New Roman" panose="02020603050405020304" pitchFamily="18" charset="0"/>
                <a:cs typeface="Times New Roman" panose="02020603050405020304" pitchFamily="18" charset="0"/>
              </a:rPr>
              <a:t>XX</a:t>
            </a:r>
          </a:p>
          <a:p>
            <a:r>
              <a:rPr lang="en-US" sz="2000" dirty="0" smtClean="0">
                <a:latin typeface="Times New Roman" panose="02020603050405020304" pitchFamily="18" charset="0"/>
                <a:cs typeface="Times New Roman" panose="02020603050405020304" pitchFamily="18" charset="0"/>
              </a:rPr>
              <a:t>;-----string saved in the memory-----</a:t>
            </a:r>
            <a:endParaRPr lang="en-US" sz="2000" dirty="0">
              <a:latin typeface="Times New Roman" panose="02020603050405020304" pitchFamily="18" charset="0"/>
              <a:cs typeface="Times New Roman" panose="02020603050405020304" pitchFamily="18" charset="0"/>
            </a:endParaRPr>
          </a:p>
          <a:p>
            <a:r>
              <a:rPr lang="en-US" sz="2000" dirty="0">
                <a:solidFill>
                  <a:srgbClr val="7030A0"/>
                </a:solidFill>
                <a:latin typeface="Times New Roman" panose="02020603050405020304" pitchFamily="18" charset="0"/>
                <a:cs typeface="Times New Roman" panose="02020603050405020304" pitchFamily="18" charset="0"/>
              </a:rPr>
              <a:t>MYDATA</a:t>
            </a:r>
            <a:r>
              <a:rPr lang="en-US" sz="2000" dirty="0">
                <a:latin typeface="Times New Roman" panose="02020603050405020304" pitchFamily="18" charset="0"/>
                <a:cs typeface="Times New Roman" panose="02020603050405020304" pitchFamily="18" charset="0"/>
              </a:rPr>
              <a:t>: DB 'VIT UNIVERSITY'</a:t>
            </a:r>
          </a:p>
          <a:p>
            <a:r>
              <a:rPr lang="en-US" sz="2000" dirty="0">
                <a:latin typeface="Times New Roman" panose="02020603050405020304" pitchFamily="18" charset="0"/>
                <a:cs typeface="Times New Roman" panose="02020603050405020304" pitchFamily="18" charset="0"/>
              </a:rPr>
              <a:t>END </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191000" y="1068377"/>
            <a:ext cx="7924800" cy="830997"/>
          </a:xfrm>
          <a:prstGeom prst="rect">
            <a:avLst/>
          </a:prstGeom>
          <a:noFill/>
          <a:ln>
            <a:solidFill>
              <a:schemeClr val="tx1"/>
            </a:solidFill>
          </a:ln>
        </p:spPr>
        <p:txBody>
          <a:bodyPr wrap="square" rtlCol="0">
            <a:spAutoFit/>
          </a:bodyPr>
          <a:lstStyle/>
          <a:p>
            <a:r>
              <a:rPr lang="en-IN" sz="1600" dirty="0" smtClean="0">
                <a:solidFill>
                  <a:srgbClr val="FF0000"/>
                </a:solidFill>
                <a:latin typeface="Times New Roman" panose="02020603050405020304" pitchFamily="18" charset="0"/>
                <a:cs typeface="Times New Roman" panose="02020603050405020304" pitchFamily="18" charset="0"/>
              </a:rPr>
              <a:t>2’s </a:t>
            </a:r>
            <a:r>
              <a:rPr lang="en-IN" sz="1600" dirty="0">
                <a:solidFill>
                  <a:srgbClr val="FF0000"/>
                </a:solidFill>
                <a:latin typeface="Times New Roman" panose="02020603050405020304" pitchFamily="18" charset="0"/>
                <a:cs typeface="Times New Roman" panose="02020603050405020304" pitchFamily="18" charset="0"/>
              </a:rPr>
              <a:t>complement of -3 that is FD H will be loaded </a:t>
            </a:r>
            <a:r>
              <a:rPr lang="en-IN" sz="1600" dirty="0" smtClean="0">
                <a:solidFill>
                  <a:srgbClr val="FF0000"/>
                </a:solidFill>
                <a:latin typeface="Times New Roman" panose="02020603050405020304" pitchFamily="18" charset="0"/>
                <a:cs typeface="Times New Roman" panose="02020603050405020304" pitchFamily="18" charset="0"/>
              </a:rPr>
              <a:t>in to TH1 as </a:t>
            </a:r>
            <a:r>
              <a:rPr lang="en-IN" sz="1600" dirty="0">
                <a:solidFill>
                  <a:srgbClr val="FF0000"/>
                </a:solidFill>
                <a:latin typeface="Times New Roman" panose="02020603050405020304" pitchFamily="18" charset="0"/>
                <a:cs typeface="Times New Roman" panose="02020603050405020304" pitchFamily="18" charset="0"/>
              </a:rPr>
              <a:t>a division </a:t>
            </a:r>
            <a:r>
              <a:rPr lang="en-IN" sz="1600" dirty="0" smtClean="0">
                <a:solidFill>
                  <a:srgbClr val="FF0000"/>
                </a:solidFill>
                <a:latin typeface="Times New Roman" panose="02020603050405020304" pitchFamily="18" charset="0"/>
                <a:cs typeface="Times New Roman" panose="02020603050405020304" pitchFamily="18" charset="0"/>
              </a:rPr>
              <a:t>factor to get 9600 baud rate (28800/3=9600</a:t>
            </a:r>
            <a:r>
              <a:rPr lang="en-IN" sz="1600" dirty="0">
                <a:solidFill>
                  <a:srgbClr val="FF0000"/>
                </a:solidFill>
                <a:latin typeface="Times New Roman" panose="02020603050405020304" pitchFamily="18" charset="0"/>
                <a:cs typeface="Times New Roman" panose="02020603050405020304" pitchFamily="18" charset="0"/>
              </a:rPr>
              <a:t>). From FD H, timer will take 3 steps to reach overflow (roll over). Then it will divide the default value i.e. 28800 with 3 to get 9600 baud</a:t>
            </a:r>
            <a:r>
              <a:rPr lang="en-IN" sz="1600" dirty="0" smtClean="0">
                <a:solidFill>
                  <a:srgbClr val="FF0000"/>
                </a:solidFill>
                <a:latin typeface="Times New Roman" panose="02020603050405020304" pitchFamily="18" charset="0"/>
                <a:cs typeface="Times New Roman" panose="02020603050405020304" pitchFamily="18" charset="0"/>
              </a:rPr>
              <a:t>.</a:t>
            </a:r>
            <a:endParaRPr lang="en-IN" sz="1600"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429000" y="1987927"/>
            <a:ext cx="8686800" cy="4031873"/>
          </a:xfrm>
          <a:prstGeom prst="rect">
            <a:avLst/>
          </a:prstGeom>
          <a:noFill/>
          <a:ln>
            <a:solidFill>
              <a:schemeClr val="tx1"/>
            </a:solidFill>
          </a:ln>
        </p:spPr>
        <p:txBody>
          <a:bodyPr wrap="square" rtlCol="0">
            <a:spAutoFit/>
          </a:bodyPr>
          <a:lstStyle/>
          <a:p>
            <a:pPr marL="342900" indent="-342900" algn="just">
              <a:buFont typeface="Arial" panose="020B0604020202020204" pitchFamily="34" charset="0"/>
              <a:buChar char="•"/>
            </a:pPr>
            <a:r>
              <a:rPr lang="en-IN" sz="1600" dirty="0" smtClean="0">
                <a:latin typeface="Times New Roman" panose="02020603050405020304" pitchFamily="18" charset="0"/>
                <a:cs typeface="Times New Roman" panose="02020603050405020304" pitchFamily="18" charset="0"/>
              </a:rPr>
              <a:t>In this program, a string “VIT UNIVERSITY” is saved in the ROM (code memory).</a:t>
            </a:r>
          </a:p>
          <a:p>
            <a:pPr marL="342900" indent="-342900" algn="just">
              <a:buFont typeface="Arial" panose="020B0604020202020204" pitchFamily="34" charset="0"/>
              <a:buChar char="•"/>
            </a:pPr>
            <a:r>
              <a:rPr lang="en-IN" sz="1600" dirty="0" smtClean="0">
                <a:latin typeface="Times New Roman" panose="02020603050405020304" pitchFamily="18" charset="0"/>
                <a:cs typeface="Times New Roman" panose="02020603050405020304" pitchFamily="18" charset="0"/>
              </a:rPr>
              <a:t> </a:t>
            </a:r>
            <a:r>
              <a:rPr lang="en-IN" sz="1600" dirty="0" smtClean="0">
                <a:solidFill>
                  <a:srgbClr val="FF0000"/>
                </a:solidFill>
                <a:latin typeface="Times New Roman" panose="02020603050405020304" pitchFamily="18" charset="0"/>
                <a:cs typeface="Times New Roman" panose="02020603050405020304" pitchFamily="18" charset="0"/>
              </a:rPr>
              <a:t>MYDATA</a:t>
            </a:r>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is the label which represents the starting address of the string where it is saved in the memory</a:t>
            </a:r>
            <a:r>
              <a:rPr lang="en-IN" sz="16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IN" sz="1600" dirty="0" smtClean="0">
                <a:latin typeface="Times New Roman" panose="02020603050405020304" pitchFamily="18" charset="0"/>
                <a:cs typeface="Times New Roman" panose="02020603050405020304" pitchFamily="18" charset="0"/>
              </a:rPr>
              <a:t>Since each character in the string will be saved as its equivalent ASCII code (8-bits), each character occupies one memory location after saving it in the memory. So, each memory location and hence each character have an unique memory address. </a:t>
            </a:r>
          </a:p>
          <a:p>
            <a:pPr marL="342900" indent="-342900" algn="just">
              <a:buFont typeface="Arial" panose="020B0604020202020204" pitchFamily="34" charset="0"/>
              <a:buChar char="•"/>
            </a:pPr>
            <a:r>
              <a:rPr lang="en-IN" sz="1600" dirty="0" smtClean="0">
                <a:latin typeface="Times New Roman" panose="02020603050405020304" pitchFamily="18" charset="0"/>
                <a:cs typeface="Times New Roman" panose="02020603050405020304" pitchFamily="18" charset="0"/>
              </a:rPr>
              <a:t>This address need to be copied in to DPTR register first. Then the content (character) in the memory location whose address is pointed by DPTR will be passed in to Accumulator (A) register. Then from A-register, it will be sent to SBUF for serial transmission.</a:t>
            </a:r>
          </a:p>
          <a:p>
            <a:pPr marL="342900" indent="-342900" algn="just">
              <a:buFont typeface="Arial" panose="020B0604020202020204" pitchFamily="34" charset="0"/>
              <a:buChar char="•"/>
            </a:pPr>
            <a:r>
              <a:rPr lang="en-IN" sz="1600" dirty="0" smtClean="0">
                <a:latin typeface="Times New Roman" panose="02020603050405020304" pitchFamily="18" charset="0"/>
                <a:cs typeface="Times New Roman" panose="02020603050405020304" pitchFamily="18" charset="0"/>
              </a:rPr>
              <a:t>We have to follow the same process for all characters to sent. After sending each character, Transmit interrupt (TI) bit of SCON register will be set which indicates the successful </a:t>
            </a:r>
            <a:r>
              <a:rPr lang="en-IN" sz="1600" dirty="0" err="1" smtClean="0">
                <a:latin typeface="Times New Roman" panose="02020603050405020304" pitchFamily="18" charset="0"/>
                <a:cs typeface="Times New Roman" panose="02020603050405020304" pitchFamily="18" charset="0"/>
              </a:rPr>
              <a:t>transmetion</a:t>
            </a:r>
            <a:r>
              <a:rPr lang="en-IN" sz="1600" dirty="0" smtClean="0">
                <a:latin typeface="Times New Roman" panose="02020603050405020304" pitchFamily="18" charset="0"/>
                <a:cs typeface="Times New Roman" panose="02020603050405020304" pitchFamily="18" charset="0"/>
              </a:rPr>
              <a:t> of one character.</a:t>
            </a:r>
          </a:p>
          <a:p>
            <a:pPr marL="342900" indent="-342900" algn="just">
              <a:buFont typeface="Arial" panose="020B0604020202020204" pitchFamily="34" charset="0"/>
              <a:buChar char="•"/>
            </a:pPr>
            <a:r>
              <a:rPr lang="en-IN" sz="1600" dirty="0" smtClean="0">
                <a:latin typeface="Times New Roman" panose="02020603050405020304" pitchFamily="18" charset="0"/>
                <a:cs typeface="Times New Roman" panose="02020603050405020304" pitchFamily="18" charset="0"/>
              </a:rPr>
              <a:t>A counter (R1-register) which represents (loaded with) string length will be decremented after sending each character of the string..</a:t>
            </a:r>
            <a:endParaRPr lang="en-IN"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1600" dirty="0" smtClean="0">
                <a:latin typeface="Times New Roman" panose="02020603050405020304" pitchFamily="18" charset="0"/>
                <a:cs typeface="Times New Roman" panose="02020603050405020304" pitchFamily="18" charset="0"/>
              </a:rPr>
              <a:t>SBUF need to be loaded with first character and reload with another character after sending previous character</a:t>
            </a: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(SBUF </a:t>
            </a:r>
            <a:r>
              <a:rPr lang="en-IN" sz="1600" dirty="0">
                <a:latin typeface="Times New Roman" panose="02020603050405020304" pitchFamily="18" charset="0"/>
                <a:cs typeface="Times New Roman" panose="02020603050405020304" pitchFamily="18" charset="0"/>
              </a:rPr>
              <a:t>is an 8-bit register, it can hold one character (8-bit ASCII) at a time</a:t>
            </a:r>
            <a:r>
              <a:rPr lang="en-IN" sz="16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5862397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28600" y="0"/>
            <a:ext cx="11963400" cy="1107996"/>
          </a:xfrm>
        </p:spPr>
        <p:txBody>
          <a:bodyPr/>
          <a:lstStyle/>
          <a:p>
            <a:pPr algn="ctr"/>
            <a:r>
              <a:rPr lang="en-IN" sz="3600" b="1" dirty="0" smtClean="0"/>
              <a:t>SERIAL COMMUNICATION in 8051-Asynchronous – </a:t>
            </a:r>
            <a:br>
              <a:rPr lang="en-IN" sz="3600" b="1" dirty="0" smtClean="0"/>
            </a:br>
            <a:r>
              <a:rPr lang="en-IN" sz="3600" b="1" dirty="0" smtClean="0"/>
              <a:t>Serial Reception -example program 4</a:t>
            </a:r>
            <a:endParaRPr lang="en-IN" sz="3600" b="1" dirty="0"/>
          </a:p>
        </p:txBody>
      </p:sp>
      <p:sp>
        <p:nvSpPr>
          <p:cNvPr id="2" name="Rectangle 1"/>
          <p:cNvSpPr/>
          <p:nvPr/>
        </p:nvSpPr>
        <p:spPr>
          <a:xfrm>
            <a:off x="157162" y="1107996"/>
            <a:ext cx="11963400" cy="489364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Write a program for the 8051 to receive bytes of data serially, </a:t>
            </a:r>
            <a:r>
              <a:rPr lang="en-US" sz="2400" dirty="0" smtClean="0">
                <a:latin typeface="Times New Roman" panose="02020603050405020304" pitchFamily="18" charset="0"/>
                <a:cs typeface="Times New Roman" panose="02020603050405020304" pitchFamily="18" charset="0"/>
              </a:rPr>
              <a:t>and put </a:t>
            </a:r>
            <a:r>
              <a:rPr lang="en-US" sz="2400" dirty="0">
                <a:latin typeface="Times New Roman" panose="02020603050405020304" pitchFamily="18" charset="0"/>
                <a:cs typeface="Times New Roman" panose="02020603050405020304" pitchFamily="18" charset="0"/>
              </a:rPr>
              <a:t>them in P1, set the baud rate at 4800, 8-bit data, and 1 stop bit</a:t>
            </a:r>
            <a:endParaRPr lang="en-IN" sz="2400" dirty="0" smtClean="0">
              <a:solidFill>
                <a:srgbClr val="FF0000"/>
              </a:solidFill>
              <a:latin typeface="Times New Roman" panose="02020603050405020304" pitchFamily="18" charset="0"/>
              <a:cs typeface="Times New Roman" panose="02020603050405020304" pitchFamily="18" charset="0"/>
            </a:endParaRPr>
          </a:p>
          <a:p>
            <a:r>
              <a:rPr lang="en-IN" sz="2400" dirty="0" smtClean="0">
                <a:solidFill>
                  <a:srgbClr val="FF0000"/>
                </a:solidFill>
                <a:latin typeface="Times New Roman" panose="02020603050405020304" pitchFamily="18" charset="0"/>
                <a:cs typeface="Times New Roman" panose="02020603050405020304" pitchFamily="18" charset="0"/>
              </a:rPr>
              <a:t>Solution:</a:t>
            </a:r>
          </a:p>
          <a:p>
            <a:endParaRPr lang="en-IN" sz="2400" dirty="0" smtClean="0">
              <a:solidFill>
                <a:srgbClr val="FF0000"/>
              </a:solidFill>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MOV TMOD,#20H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timer 1,mode 2(auto reload)</a:t>
            </a:r>
          </a:p>
          <a:p>
            <a:r>
              <a:rPr lang="en-IN" sz="2400" dirty="0">
                <a:latin typeface="Times New Roman" panose="02020603050405020304" pitchFamily="18" charset="0"/>
                <a:cs typeface="Times New Roman" panose="02020603050405020304" pitchFamily="18" charset="0"/>
              </a:rPr>
              <a:t>MOV TH1,#</a:t>
            </a:r>
            <a:r>
              <a:rPr lang="en-IN" sz="2400" b="1" dirty="0">
                <a:solidFill>
                  <a:srgbClr val="FF0000"/>
                </a:solidFill>
                <a:latin typeface="Times New Roman" panose="02020603050405020304" pitchFamily="18" charset="0"/>
                <a:cs typeface="Times New Roman" panose="02020603050405020304" pitchFamily="18" charset="0"/>
              </a:rPr>
              <a:t>-6</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4800 baud rate</a:t>
            </a:r>
          </a:p>
          <a:p>
            <a:r>
              <a:rPr lang="en-IN" sz="2400" dirty="0">
                <a:latin typeface="Times New Roman" panose="02020603050405020304" pitchFamily="18" charset="0"/>
                <a:cs typeface="Times New Roman" panose="02020603050405020304" pitchFamily="18" charset="0"/>
              </a:rPr>
              <a:t>MOV SCON,#50H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8-bit, 1 stop, REN enabled</a:t>
            </a:r>
          </a:p>
          <a:p>
            <a:r>
              <a:rPr lang="en-IN" sz="2400" dirty="0">
                <a:latin typeface="Times New Roman" panose="02020603050405020304" pitchFamily="18" charset="0"/>
                <a:cs typeface="Times New Roman" panose="02020603050405020304" pitchFamily="18" charset="0"/>
              </a:rPr>
              <a:t>SETB TR1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start timer 1</a:t>
            </a:r>
          </a:p>
          <a:p>
            <a:r>
              <a:rPr lang="en-IN" sz="2400" dirty="0">
                <a:latin typeface="Times New Roman" panose="02020603050405020304" pitchFamily="18" charset="0"/>
                <a:cs typeface="Times New Roman" panose="02020603050405020304" pitchFamily="18" charset="0"/>
              </a:rPr>
              <a:t>HERE: JNB RI,HERE </a:t>
            </a:r>
            <a:r>
              <a:rPr lang="en-IN"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;wait for the last bit </a:t>
            </a:r>
            <a:r>
              <a:rPr lang="en-US" sz="2400" dirty="0" smtClean="0">
                <a:latin typeface="Times New Roman" panose="02020603050405020304" pitchFamily="18" charset="0"/>
                <a:cs typeface="Times New Roman" panose="02020603050405020304" pitchFamily="18" charset="0"/>
              </a:rPr>
              <a:t>to receive (receive </a:t>
            </a:r>
            <a:r>
              <a:rPr lang="en-US" sz="2400" dirty="0">
                <a:latin typeface="Times New Roman" panose="02020603050405020304" pitchFamily="18" charset="0"/>
                <a:cs typeface="Times New Roman" panose="02020603050405020304" pitchFamily="18" charset="0"/>
              </a:rPr>
              <a:t>interrupt </a:t>
            </a:r>
            <a:r>
              <a:rPr lang="en-US" sz="2400" dirty="0" smtClean="0">
                <a:latin typeface="Times New Roman" panose="02020603050405020304" pitchFamily="18" charset="0"/>
                <a:cs typeface="Times New Roman" panose="02020603050405020304" pitchFamily="18" charset="0"/>
              </a:rPr>
              <a:t>RI=1)</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MOV A,SBUF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saving incoming byte in A</a:t>
            </a:r>
          </a:p>
          <a:p>
            <a:r>
              <a:rPr lang="en-IN" sz="2400" dirty="0">
                <a:latin typeface="Times New Roman" panose="02020603050405020304" pitchFamily="18" charset="0"/>
                <a:cs typeface="Times New Roman" panose="02020603050405020304" pitchFamily="18" charset="0"/>
              </a:rPr>
              <a:t>MOV P1,A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send to port 1</a:t>
            </a:r>
          </a:p>
          <a:p>
            <a:r>
              <a:rPr lang="en-IN" sz="2400" dirty="0">
                <a:latin typeface="Times New Roman" panose="02020603050405020304" pitchFamily="18" charset="0"/>
                <a:cs typeface="Times New Roman" panose="02020603050405020304" pitchFamily="18" charset="0"/>
              </a:rPr>
              <a:t>CLR RI </a:t>
            </a:r>
            <a:r>
              <a:rPr lang="en-IN"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;get ready </a:t>
            </a:r>
            <a:r>
              <a:rPr lang="en-US" sz="2400" dirty="0" smtClean="0">
                <a:latin typeface="Times New Roman" panose="02020603050405020304" pitchFamily="18" charset="0"/>
                <a:cs typeface="Times New Roman" panose="02020603050405020304" pitchFamily="18" charset="0"/>
              </a:rPr>
              <a:t>to receive </a:t>
            </a:r>
            <a:r>
              <a:rPr lang="en-US" sz="2400" dirty="0">
                <a:latin typeface="Times New Roman" panose="02020603050405020304" pitchFamily="18" charset="0"/>
                <a:cs typeface="Times New Roman" panose="02020603050405020304" pitchFamily="18" charset="0"/>
              </a:rPr>
              <a:t>next byte after clearing </a:t>
            </a:r>
            <a:r>
              <a:rPr lang="en-US" sz="2400" dirty="0" smtClean="0">
                <a:latin typeface="Times New Roman" panose="02020603050405020304" pitchFamily="18" charset="0"/>
                <a:cs typeface="Times New Roman" panose="02020603050405020304" pitchFamily="18" charset="0"/>
              </a:rPr>
              <a:t>RI</a:t>
            </a:r>
            <a:endParaRPr lang="en-US"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SJMP </a:t>
            </a:r>
            <a:r>
              <a:rPr lang="en-IN" sz="2400" dirty="0">
                <a:latin typeface="Times New Roman" panose="02020603050405020304" pitchFamily="18" charset="0"/>
                <a:cs typeface="Times New Roman" panose="02020603050405020304" pitchFamily="18" charset="0"/>
              </a:rPr>
              <a:t>HERE </a:t>
            </a:r>
            <a:r>
              <a:rPr lang="en-IN" sz="2400" dirty="0" smtClean="0">
                <a:latin typeface="Times New Roman" panose="02020603050405020304" pitchFamily="18" charset="0"/>
                <a:cs typeface="Times New Roman" panose="02020603050405020304" pitchFamily="18" charset="0"/>
              </a:rPr>
              <a:t>			;go back and receive the next byte.</a:t>
            </a:r>
            <a:endParaRPr lang="en-IN"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971800" y="1828800"/>
            <a:ext cx="9220200" cy="830997"/>
          </a:xfrm>
          <a:prstGeom prst="rect">
            <a:avLst/>
          </a:prstGeom>
          <a:noFill/>
        </p:spPr>
        <p:txBody>
          <a:bodyPr wrap="square" rtlCol="0">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{2’s </a:t>
            </a:r>
            <a:r>
              <a:rPr lang="en-IN" sz="2400" dirty="0">
                <a:solidFill>
                  <a:srgbClr val="FF0000"/>
                </a:solidFill>
                <a:latin typeface="Times New Roman" panose="02020603050405020304" pitchFamily="18" charset="0"/>
                <a:cs typeface="Times New Roman" panose="02020603050405020304" pitchFamily="18" charset="0"/>
              </a:rPr>
              <a:t>complement of </a:t>
            </a:r>
            <a:r>
              <a:rPr lang="en-IN" sz="2400" dirty="0" smtClean="0">
                <a:solidFill>
                  <a:srgbClr val="FF0000"/>
                </a:solidFill>
                <a:latin typeface="Times New Roman" panose="02020603050405020304" pitchFamily="18" charset="0"/>
                <a:cs typeface="Times New Roman" panose="02020603050405020304" pitchFamily="18" charset="0"/>
              </a:rPr>
              <a:t>-6 </a:t>
            </a:r>
            <a:r>
              <a:rPr lang="en-IN" sz="2400" dirty="0">
                <a:solidFill>
                  <a:srgbClr val="FF0000"/>
                </a:solidFill>
                <a:latin typeface="Times New Roman" panose="02020603050405020304" pitchFamily="18" charset="0"/>
                <a:cs typeface="Times New Roman" panose="02020603050405020304" pitchFamily="18" charset="0"/>
              </a:rPr>
              <a:t>that is </a:t>
            </a:r>
            <a:r>
              <a:rPr lang="en-IN" sz="2400" dirty="0" smtClean="0">
                <a:solidFill>
                  <a:srgbClr val="FF0000"/>
                </a:solidFill>
                <a:latin typeface="Times New Roman" panose="02020603050405020304" pitchFamily="18" charset="0"/>
                <a:cs typeface="Times New Roman" panose="02020603050405020304" pitchFamily="18" charset="0"/>
              </a:rPr>
              <a:t>FA </a:t>
            </a:r>
            <a:r>
              <a:rPr lang="en-IN" sz="2400" dirty="0">
                <a:solidFill>
                  <a:srgbClr val="FF0000"/>
                </a:solidFill>
                <a:latin typeface="Times New Roman" panose="02020603050405020304" pitchFamily="18" charset="0"/>
                <a:cs typeface="Times New Roman" panose="02020603050405020304" pitchFamily="18" charset="0"/>
              </a:rPr>
              <a:t>H will be loaded </a:t>
            </a:r>
            <a:r>
              <a:rPr lang="en-IN" sz="2400" dirty="0" smtClean="0">
                <a:solidFill>
                  <a:srgbClr val="FF0000"/>
                </a:solidFill>
                <a:latin typeface="Times New Roman" panose="02020603050405020304" pitchFamily="18" charset="0"/>
                <a:cs typeface="Times New Roman" panose="02020603050405020304" pitchFamily="18" charset="0"/>
              </a:rPr>
              <a:t>in to TH1 as </a:t>
            </a:r>
            <a:r>
              <a:rPr lang="en-IN" sz="2400" dirty="0">
                <a:solidFill>
                  <a:srgbClr val="FF0000"/>
                </a:solidFill>
                <a:latin typeface="Times New Roman" panose="02020603050405020304" pitchFamily="18" charset="0"/>
                <a:cs typeface="Times New Roman" panose="02020603050405020304" pitchFamily="18" charset="0"/>
              </a:rPr>
              <a:t>a division </a:t>
            </a:r>
            <a:r>
              <a:rPr lang="en-IN" sz="2400" dirty="0" smtClean="0">
                <a:solidFill>
                  <a:srgbClr val="FF0000"/>
                </a:solidFill>
                <a:latin typeface="Times New Roman" panose="02020603050405020304" pitchFamily="18" charset="0"/>
                <a:cs typeface="Times New Roman" panose="02020603050405020304" pitchFamily="18" charset="0"/>
              </a:rPr>
              <a:t>factor to get 4800 baud rate (28800/6=4800).}</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7543800" y="2668250"/>
            <a:ext cx="4572000" cy="1446550"/>
          </a:xfrm>
          <a:prstGeom prst="rect">
            <a:avLst/>
          </a:prstGeom>
          <a:noFill/>
          <a:ln>
            <a:solidFill>
              <a:schemeClr val="tx1"/>
            </a:solidFill>
          </a:ln>
        </p:spPr>
        <p:txBody>
          <a:bodyPr wrap="square" rtlCol="0">
            <a:spAutoFit/>
          </a:bodyPr>
          <a:lstStyle/>
          <a:p>
            <a:r>
              <a:rPr lang="en-IN" sz="2200" dirty="0" smtClean="0">
                <a:solidFill>
                  <a:srgbClr val="FF0000"/>
                </a:solidFill>
                <a:latin typeface="Times New Roman" panose="02020603050405020304" pitchFamily="18" charset="0"/>
                <a:cs typeface="Times New Roman" panose="02020603050405020304" pitchFamily="18" charset="0"/>
              </a:rPr>
              <a:t>From FA H, timer will take 6 steps to reach overflow (roll over). Then it will divide the default value i.e. 28800 with 6 to get 4800 baud.</a:t>
            </a:r>
            <a:endParaRPr lang="en-IN" sz="2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401635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28600" y="0"/>
            <a:ext cx="11963400" cy="553998"/>
          </a:xfrm>
        </p:spPr>
        <p:txBody>
          <a:bodyPr/>
          <a:lstStyle/>
          <a:p>
            <a:pPr algn="ctr"/>
            <a:r>
              <a:rPr lang="en-IN" sz="3600" b="1" dirty="0" smtClean="0"/>
              <a:t>Power control register (PCON) of 8051</a:t>
            </a:r>
            <a:endParaRPr lang="en-IN" sz="3600" b="1" dirty="0"/>
          </a:p>
        </p:txBody>
      </p:sp>
      <p:sp>
        <p:nvSpPr>
          <p:cNvPr id="2" name="Rectangle 1"/>
          <p:cNvSpPr/>
          <p:nvPr/>
        </p:nvSpPr>
        <p:spPr>
          <a:xfrm>
            <a:off x="195262" y="2034970"/>
            <a:ext cx="11768138" cy="4893647"/>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PCON is an 8-bit special function register (SFR) accommodated in SFR memory area with an address 87H. It is not bit addressable.</a:t>
            </a:r>
          </a:p>
          <a:p>
            <a:pPr algn="just"/>
            <a:r>
              <a:rPr lang="en-US" sz="2400" dirty="0" smtClean="0">
                <a:solidFill>
                  <a:srgbClr val="0070C0"/>
                </a:solidFill>
                <a:latin typeface="Times New Roman" panose="02020603050405020304" pitchFamily="18" charset="0"/>
                <a:cs typeface="Times New Roman" panose="02020603050405020304" pitchFamily="18" charset="0"/>
              </a:rPr>
              <a:t>SMOD</a:t>
            </a:r>
          </a:p>
          <a:p>
            <a:pPr algn="just"/>
            <a:r>
              <a:rPr lang="en-US" sz="2400" dirty="0" smtClean="0">
                <a:latin typeface="Times New Roman" panose="02020603050405020304" pitchFamily="18" charset="0"/>
                <a:cs typeface="Times New Roman" panose="02020603050405020304" pitchFamily="18" charset="0"/>
              </a:rPr>
              <a:t>This bit </a:t>
            </a:r>
            <a:r>
              <a:rPr lang="en-US" sz="2400" dirty="0" smtClean="0">
                <a:solidFill>
                  <a:srgbClr val="FF0000"/>
                </a:solidFill>
                <a:latin typeface="Times New Roman" panose="02020603050405020304" pitchFamily="18" charset="0"/>
                <a:cs typeface="Times New Roman" panose="02020603050405020304" pitchFamily="18" charset="0"/>
              </a:rPr>
              <a:t>if set </a:t>
            </a:r>
            <a:r>
              <a:rPr lang="en-US" sz="2400" dirty="0" smtClean="0">
                <a:latin typeface="Times New Roman" panose="02020603050405020304" pitchFamily="18" charset="0"/>
                <a:cs typeface="Times New Roman" panose="02020603050405020304" pitchFamily="18" charset="0"/>
              </a:rPr>
              <a:t>(1), </a:t>
            </a:r>
            <a:r>
              <a:rPr lang="en-US" sz="2400" dirty="0" smtClean="0">
                <a:solidFill>
                  <a:srgbClr val="FF0000"/>
                </a:solidFill>
                <a:latin typeface="Times New Roman" panose="02020603050405020304" pitchFamily="18" charset="0"/>
                <a:cs typeface="Times New Roman" panose="02020603050405020304" pitchFamily="18" charset="0"/>
              </a:rPr>
              <a:t>it will double the baud rate </a:t>
            </a:r>
            <a:r>
              <a:rPr lang="en-US" sz="2400" dirty="0" smtClean="0">
                <a:latin typeface="Times New Roman" panose="02020603050405020304" pitchFamily="18" charset="0"/>
                <a:cs typeface="Times New Roman" panose="02020603050405020304" pitchFamily="18" charset="0"/>
              </a:rPr>
              <a:t>of serial communication.</a:t>
            </a:r>
          </a:p>
          <a:p>
            <a:pPr algn="just"/>
            <a:r>
              <a:rPr lang="en-US" sz="2400" dirty="0" smtClean="0">
                <a:solidFill>
                  <a:srgbClr val="0070C0"/>
                </a:solidFill>
                <a:latin typeface="Times New Roman" panose="02020603050405020304" pitchFamily="18" charset="0"/>
                <a:cs typeface="Times New Roman" panose="02020603050405020304" pitchFamily="18" charset="0"/>
              </a:rPr>
              <a:t>GF0 and GF1</a:t>
            </a:r>
            <a:r>
              <a:rPr lang="en-US" sz="2400" dirty="0" smtClean="0">
                <a:latin typeface="Times New Roman" panose="02020603050405020304" pitchFamily="18" charset="0"/>
                <a:cs typeface="Times New Roman" panose="02020603050405020304" pitchFamily="18" charset="0"/>
              </a:rPr>
              <a:t>: These are general purpose flag bits.</a:t>
            </a:r>
          </a:p>
          <a:p>
            <a:pPr algn="just"/>
            <a:r>
              <a:rPr lang="en-US" sz="2400" dirty="0" smtClean="0">
                <a:solidFill>
                  <a:srgbClr val="0070C0"/>
                </a:solidFill>
                <a:latin typeface="Times New Roman" panose="02020603050405020304" pitchFamily="18" charset="0"/>
                <a:cs typeface="Times New Roman" panose="02020603050405020304" pitchFamily="18" charset="0"/>
              </a:rPr>
              <a:t>Idle </a:t>
            </a:r>
            <a:r>
              <a:rPr lang="en-US" sz="2400" dirty="0">
                <a:solidFill>
                  <a:srgbClr val="0070C0"/>
                </a:solidFill>
                <a:latin typeface="Times New Roman" panose="02020603050405020304" pitchFamily="18" charset="0"/>
                <a:cs typeface="Times New Roman" panose="02020603050405020304" pitchFamily="18" charset="0"/>
              </a:rPr>
              <a:t>mode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a:t>
            </a:r>
            <a:r>
              <a:rPr lang="en-US" sz="2400" dirty="0" smtClean="0">
                <a:latin typeface="Times New Roman" panose="02020603050405020304" pitchFamily="18" charset="0"/>
                <a:cs typeface="Times New Roman" panose="02020603050405020304" pitchFamily="18" charset="0"/>
              </a:rPr>
              <a:t>hen </a:t>
            </a:r>
            <a:r>
              <a:rPr lang="en-US" sz="2400" dirty="0" smtClean="0">
                <a:solidFill>
                  <a:srgbClr val="FF0000"/>
                </a:solidFill>
                <a:latin typeface="Times New Roman" panose="02020603050405020304" pitchFamily="18" charset="0"/>
                <a:cs typeface="Times New Roman" panose="02020603050405020304" pitchFamily="18" charset="0"/>
              </a:rPr>
              <a:t>IDL </a:t>
            </a:r>
            <a:r>
              <a:rPr lang="en-US" sz="2400" dirty="0">
                <a:solidFill>
                  <a:srgbClr val="FF0000"/>
                </a:solidFill>
                <a:latin typeface="Times New Roman" panose="02020603050405020304" pitchFamily="18" charset="0"/>
                <a:cs typeface="Times New Roman" panose="02020603050405020304" pitchFamily="18" charset="0"/>
              </a:rPr>
              <a:t>bit of the PCON register is set</a:t>
            </a:r>
            <a:r>
              <a:rPr lang="en-US" sz="2400" dirty="0">
                <a:latin typeface="Times New Roman" panose="02020603050405020304" pitchFamily="18" charset="0"/>
                <a:cs typeface="Times New Roman" panose="02020603050405020304" pitchFamily="18" charset="0"/>
              </a:rPr>
              <a:t>, the microcontroller turns off the </a:t>
            </a:r>
            <a:r>
              <a:rPr lang="en-US" sz="2400" dirty="0" smtClean="0">
                <a:latin typeface="Times New Roman" panose="02020603050405020304" pitchFamily="18" charset="0"/>
                <a:cs typeface="Times New Roman" panose="02020603050405020304" pitchFamily="18" charset="0"/>
              </a:rPr>
              <a:t>CPU </a:t>
            </a:r>
            <a:r>
              <a:rPr lang="en-US" sz="2400" dirty="0">
                <a:latin typeface="Times New Roman" panose="02020603050405020304" pitchFamily="18" charset="0"/>
                <a:cs typeface="Times New Roman" panose="02020603050405020304" pitchFamily="18" charset="0"/>
              </a:rPr>
              <a:t>unit while peripheral units such as serial port, timers and interrupt system continue operating </a:t>
            </a:r>
            <a:r>
              <a:rPr lang="en-US" sz="2400" dirty="0" smtClean="0">
                <a:latin typeface="Times New Roman" panose="02020603050405020304" pitchFamily="18" charset="0"/>
                <a:cs typeface="Times New Roman" panose="02020603050405020304" pitchFamily="18" charset="0"/>
              </a:rPr>
              <a:t>normally.</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Idle mode, the state of all registers and I/O ports remains unchanged.</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To </a:t>
            </a:r>
            <a:r>
              <a:rPr lang="en-US" sz="2400" dirty="0">
                <a:solidFill>
                  <a:srgbClr val="FF0000"/>
                </a:solidFill>
                <a:latin typeface="Times New Roman" panose="02020603050405020304" pitchFamily="18" charset="0"/>
                <a:cs typeface="Times New Roman" panose="02020603050405020304" pitchFamily="18" charset="0"/>
              </a:rPr>
              <a:t>exit the Idle </a:t>
            </a:r>
            <a:r>
              <a:rPr lang="en-US" sz="2400" dirty="0" smtClean="0">
                <a:solidFill>
                  <a:srgbClr val="FF0000"/>
                </a:solidFill>
                <a:latin typeface="Times New Roman" panose="02020603050405020304" pitchFamily="18" charset="0"/>
                <a:cs typeface="Times New Roman" panose="02020603050405020304" pitchFamily="18" charset="0"/>
              </a:rPr>
              <a:t>mode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is necessary to enable and </a:t>
            </a:r>
            <a:r>
              <a:rPr lang="en-US" sz="2400" dirty="0">
                <a:solidFill>
                  <a:srgbClr val="FF0000"/>
                </a:solidFill>
                <a:latin typeface="Times New Roman" panose="02020603050405020304" pitchFamily="18" charset="0"/>
                <a:cs typeface="Times New Roman" panose="02020603050405020304" pitchFamily="18" charset="0"/>
              </a:rPr>
              <a:t>execute any interrupt or reset</a:t>
            </a:r>
            <a:r>
              <a:rPr lang="en-US" sz="24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recommended </a:t>
            </a:r>
            <a:r>
              <a:rPr lang="en-US" sz="2400" dirty="0" smtClean="0">
                <a:latin typeface="Times New Roman" panose="02020603050405020304" pitchFamily="18" charset="0"/>
                <a:cs typeface="Times New Roman" panose="02020603050405020304" pitchFamily="18" charset="0"/>
              </a:rPr>
              <a:t>that, </a:t>
            </a:r>
            <a:r>
              <a:rPr lang="en-US" sz="2400" dirty="0">
                <a:solidFill>
                  <a:srgbClr val="FF0000"/>
                </a:solidFill>
                <a:latin typeface="Times New Roman" panose="02020603050405020304" pitchFamily="18" charset="0"/>
                <a:cs typeface="Times New Roman" panose="02020603050405020304" pitchFamily="18" charset="0"/>
              </a:rPr>
              <a:t>first three instructions </a:t>
            </a:r>
            <a:r>
              <a:rPr lang="en-US" sz="2400" dirty="0" smtClean="0">
                <a:solidFill>
                  <a:srgbClr val="FF0000"/>
                </a:solidFill>
                <a:latin typeface="Times New Roman" panose="02020603050405020304" pitchFamily="18" charset="0"/>
                <a:cs typeface="Times New Roman" panose="02020603050405020304" pitchFamily="18" charset="0"/>
              </a:rPr>
              <a:t>to be executed after coming out of Idle mode are NOP</a:t>
            </a:r>
            <a:r>
              <a:rPr lang="en-US" sz="2400" dirty="0" smtClean="0">
                <a:latin typeface="Times New Roman" panose="02020603050405020304" pitchFamily="18" charset="0"/>
                <a:cs typeface="Times New Roman" panose="02020603050405020304" pitchFamily="18" charset="0"/>
              </a:rPr>
              <a:t> instructions to stabilize the microcontroller and </a:t>
            </a:r>
            <a:r>
              <a:rPr lang="en-US" sz="2400" dirty="0">
                <a:latin typeface="Times New Roman" panose="02020603050405020304" pitchFamily="18" charset="0"/>
                <a:cs typeface="Times New Roman" panose="02020603050405020304" pitchFamily="18" charset="0"/>
              </a:rPr>
              <a:t>prevents undesired changes on the I/O ports.</a:t>
            </a:r>
            <a:endParaRPr lang="en-IN" sz="24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280561546"/>
              </p:ext>
            </p:extLst>
          </p:nvPr>
        </p:nvGraphicFramePr>
        <p:xfrm>
          <a:off x="1905000" y="762000"/>
          <a:ext cx="8460001" cy="576000"/>
        </p:xfrm>
        <a:graphic>
          <a:graphicData uri="http://schemas.openxmlformats.org/drawingml/2006/table">
            <a:tbl>
              <a:tblPr firstRow="1" bandRow="1">
                <a:tableStyleId>{5C22544A-7EE6-4342-B048-85BDC9FD1C3A}</a:tableStyleId>
              </a:tblPr>
              <a:tblGrid>
                <a:gridCol w="1110375"/>
                <a:gridCol w="1004626"/>
                <a:gridCol w="1057500"/>
                <a:gridCol w="1057500"/>
                <a:gridCol w="1057500"/>
                <a:gridCol w="1057500"/>
                <a:gridCol w="1057500"/>
                <a:gridCol w="1057500"/>
              </a:tblGrid>
              <a:tr h="576000">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SMOD</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X</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X</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X</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GF1</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GF0</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PD</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IDL</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r>
            </a:tbl>
          </a:graphicData>
        </a:graphic>
      </p:graphicFrame>
      <p:sp>
        <p:nvSpPr>
          <p:cNvPr id="7" name="Right Brace 6"/>
          <p:cNvSpPr/>
          <p:nvPr/>
        </p:nvSpPr>
        <p:spPr>
          <a:xfrm rot="5400000">
            <a:off x="4362000" y="82800"/>
            <a:ext cx="432000" cy="3060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p:cNvSpPr txBox="1"/>
          <p:nvPr/>
        </p:nvSpPr>
        <p:spPr>
          <a:xfrm>
            <a:off x="4578000" y="1573305"/>
            <a:ext cx="1646605"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Unused bits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59652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162" y="1107996"/>
            <a:ext cx="11963400" cy="4524315"/>
          </a:xfrm>
          <a:prstGeom prst="rect">
            <a:avLst/>
          </a:prstGeom>
        </p:spPr>
        <p:txBody>
          <a:bodyPr wrap="square">
            <a:spAutoFit/>
          </a:bodyPr>
          <a:lstStyle/>
          <a:p>
            <a:r>
              <a:rPr lang="en-US" sz="2400" dirty="0" smtClean="0">
                <a:solidFill>
                  <a:srgbClr val="0070C0"/>
                </a:solidFill>
                <a:latin typeface="Times New Roman" panose="02020603050405020304" pitchFamily="18" charset="0"/>
                <a:cs typeface="Times New Roman" panose="02020603050405020304" pitchFamily="18" charset="0"/>
              </a:rPr>
              <a:t>Power down mode</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By setting the </a:t>
            </a:r>
            <a:r>
              <a:rPr lang="en-US" sz="2400" dirty="0" smtClean="0">
                <a:solidFill>
                  <a:srgbClr val="FF0000"/>
                </a:solidFill>
                <a:latin typeface="Times New Roman" panose="02020603050405020304" pitchFamily="18" charset="0"/>
                <a:cs typeface="Times New Roman" panose="02020603050405020304" pitchFamily="18" charset="0"/>
              </a:rPr>
              <a:t>PD bit of the PCON register </a:t>
            </a:r>
            <a:r>
              <a:rPr lang="en-US" sz="2400" dirty="0" smtClean="0">
                <a:latin typeface="Times New Roman" panose="02020603050405020304" pitchFamily="18" charset="0"/>
                <a:cs typeface="Times New Roman" panose="02020603050405020304" pitchFamily="18" charset="0"/>
              </a:rPr>
              <a:t>within the program, the microcontroller enter in to Power down mode.</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Internal oscillator will be turned off </a:t>
            </a:r>
            <a:r>
              <a:rPr lang="en-US" sz="2400" dirty="0">
                <a:latin typeface="Times New Roman" panose="02020603050405020304" pitchFamily="18" charset="0"/>
                <a:cs typeface="Times New Roman" panose="02020603050405020304" pitchFamily="18" charset="0"/>
              </a:rPr>
              <a:t>and reduces power </a:t>
            </a:r>
            <a:r>
              <a:rPr lang="en-US" sz="2400" dirty="0" smtClean="0">
                <a:latin typeface="Times New Roman" panose="02020603050405020304" pitchFamily="18" charset="0"/>
                <a:cs typeface="Times New Roman" panose="02020603050405020304" pitchFamily="18" charset="0"/>
              </a:rPr>
              <a:t>consumption.</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microcontroller can operate using only </a:t>
            </a:r>
            <a:r>
              <a:rPr lang="en-US" sz="2400" dirty="0">
                <a:solidFill>
                  <a:srgbClr val="FF0000"/>
                </a:solidFill>
                <a:latin typeface="Times New Roman" panose="02020603050405020304" pitchFamily="18" charset="0"/>
                <a:cs typeface="Times New Roman" panose="02020603050405020304" pitchFamily="18" charset="0"/>
              </a:rPr>
              <a:t>2V power supply </a:t>
            </a:r>
            <a:r>
              <a:rPr lang="en-US" sz="2400" dirty="0">
                <a:latin typeface="Times New Roman" panose="02020603050405020304" pitchFamily="18" charset="0"/>
                <a:cs typeface="Times New Roman" panose="02020603050405020304" pitchFamily="18" charset="0"/>
              </a:rPr>
              <a:t>in power- down </a:t>
            </a:r>
            <a:r>
              <a:rPr lang="en-US" sz="2400" dirty="0" smtClean="0">
                <a:latin typeface="Times New Roman" panose="02020603050405020304" pitchFamily="18" charset="0"/>
                <a:cs typeface="Times New Roman" panose="02020603050405020304" pitchFamily="18" charset="0"/>
              </a:rPr>
              <a:t>mode.</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only way to get the micro controller </a:t>
            </a:r>
            <a:r>
              <a:rPr lang="en-US" sz="2400" dirty="0">
                <a:solidFill>
                  <a:srgbClr val="FF0000"/>
                </a:solidFill>
                <a:latin typeface="Times New Roman" panose="02020603050405020304" pitchFamily="18" charset="0"/>
                <a:cs typeface="Times New Roman" panose="02020603050405020304" pitchFamily="18" charset="0"/>
              </a:rPr>
              <a:t>back to normal mode is by reset</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While the microcontroller is in Power Down mode, the state of all SFR registers and I/O ports remains unchanged.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By </a:t>
            </a:r>
            <a:r>
              <a:rPr lang="en-US" sz="2400" dirty="0">
                <a:solidFill>
                  <a:srgbClr val="FF0000"/>
                </a:solidFill>
                <a:latin typeface="Times New Roman" panose="02020603050405020304" pitchFamily="18" charset="0"/>
                <a:cs typeface="Times New Roman" panose="02020603050405020304" pitchFamily="18" charset="0"/>
              </a:rPr>
              <a:t>setting it back</a:t>
            </a:r>
            <a:r>
              <a:rPr lang="en-US" sz="2400" dirty="0">
                <a:latin typeface="Times New Roman" panose="02020603050405020304" pitchFamily="18" charset="0"/>
                <a:cs typeface="Times New Roman" panose="02020603050405020304" pitchFamily="18" charset="0"/>
              </a:rPr>
              <a:t> into the normal mode, the contents of the </a:t>
            </a:r>
            <a:r>
              <a:rPr lang="en-US" sz="2400" dirty="0">
                <a:solidFill>
                  <a:srgbClr val="FF0000"/>
                </a:solidFill>
                <a:latin typeface="Times New Roman" panose="02020603050405020304" pitchFamily="18" charset="0"/>
                <a:cs typeface="Times New Roman" panose="02020603050405020304" pitchFamily="18" charset="0"/>
              </a:rPr>
              <a:t>SFR register is lost, but the content of internal RAM is saved</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solidFill>
                  <a:srgbClr val="FF0000"/>
                </a:solidFill>
                <a:latin typeface="Times New Roman" panose="02020603050405020304" pitchFamily="18" charset="0"/>
                <a:cs typeface="Times New Roman" panose="02020603050405020304" pitchFamily="18" charset="0"/>
              </a:rPr>
              <a:t>Reset signal must be long enough</a:t>
            </a:r>
            <a:r>
              <a:rPr lang="en-US" sz="2400" dirty="0">
                <a:latin typeface="Times New Roman" panose="02020603050405020304" pitchFamily="18" charset="0"/>
                <a:cs typeface="Times New Roman" panose="02020603050405020304" pitchFamily="18" charset="0"/>
              </a:rPr>
              <a:t>, approximately </a:t>
            </a:r>
            <a:r>
              <a:rPr lang="en-US" sz="2400" dirty="0" smtClean="0">
                <a:solidFill>
                  <a:srgbClr val="FF0000"/>
                </a:solidFill>
                <a:latin typeface="Times New Roman" panose="02020603050405020304" pitchFamily="18" charset="0"/>
                <a:cs typeface="Times New Roman" panose="02020603050405020304" pitchFamily="18" charset="0"/>
              </a:rPr>
              <a:t>10ms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enable stable operation of the </a:t>
            </a:r>
            <a:r>
              <a:rPr lang="en-US" sz="2400" dirty="0" smtClean="0">
                <a:latin typeface="Times New Roman" panose="02020603050405020304" pitchFamily="18" charset="0"/>
                <a:cs typeface="Times New Roman" panose="02020603050405020304" pitchFamily="18" charset="0"/>
              </a:rPr>
              <a:t>crystal </a:t>
            </a:r>
            <a:r>
              <a:rPr lang="en-US" sz="2400" dirty="0">
                <a:latin typeface="Times New Roman" panose="02020603050405020304" pitchFamily="18" charset="0"/>
                <a:cs typeface="Times New Roman" panose="02020603050405020304" pitchFamily="18" charset="0"/>
              </a:rPr>
              <a:t>oscillator.</a:t>
            </a:r>
            <a:endParaRPr lang="en-IN" sz="2400" dirty="0">
              <a:latin typeface="Times New Roman" panose="02020603050405020304" pitchFamily="18" charset="0"/>
              <a:cs typeface="Times New Roman" panose="02020603050405020304" pitchFamily="18" charset="0"/>
            </a:endParaRPr>
          </a:p>
        </p:txBody>
      </p:sp>
      <p:sp>
        <p:nvSpPr>
          <p:cNvPr id="5" name="Title 1"/>
          <p:cNvSpPr>
            <a:spLocks noGrp="1"/>
          </p:cNvSpPr>
          <p:nvPr>
            <p:ph type="title"/>
          </p:nvPr>
        </p:nvSpPr>
        <p:spPr>
          <a:xfrm>
            <a:off x="228600" y="0"/>
            <a:ext cx="11963400" cy="553998"/>
          </a:xfrm>
        </p:spPr>
        <p:txBody>
          <a:bodyPr/>
          <a:lstStyle/>
          <a:p>
            <a:pPr algn="ctr"/>
            <a:r>
              <a:rPr lang="en-IN" sz="3600" b="1" dirty="0" smtClean="0"/>
              <a:t>Power control register (PCON) of 8051</a:t>
            </a:r>
            <a:endParaRPr lang="en-IN" sz="3600" b="1" dirty="0"/>
          </a:p>
        </p:txBody>
      </p:sp>
    </p:spTree>
    <p:extLst>
      <p:ext uri="{BB962C8B-B14F-4D97-AF65-F5344CB8AC3E}">
        <p14:creationId xmlns:p14="http://schemas.microsoft.com/office/powerpoint/2010/main" val="37128010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13</a:t>
            </a:fld>
            <a:endParaRPr dirty="0"/>
          </a:p>
        </p:txBody>
      </p:sp>
      <p:sp>
        <p:nvSpPr>
          <p:cNvPr id="2" name="object 2"/>
          <p:cNvSpPr txBox="1"/>
          <p:nvPr/>
        </p:nvSpPr>
        <p:spPr>
          <a:xfrm>
            <a:off x="282041" y="708406"/>
            <a:ext cx="11324590" cy="4904105"/>
          </a:xfrm>
          <a:prstGeom prst="rect">
            <a:avLst/>
          </a:prstGeom>
        </p:spPr>
        <p:txBody>
          <a:bodyPr vert="horz" wrap="square" lIns="0" tIns="13335" rIns="0" bIns="0" rtlCol="0">
            <a:spAutoFit/>
          </a:bodyPr>
          <a:lstStyle/>
          <a:p>
            <a:pPr marL="12700" algn="just">
              <a:lnSpc>
                <a:spcPct val="100000"/>
              </a:lnSpc>
              <a:spcBef>
                <a:spcPts val="105"/>
              </a:spcBef>
            </a:pPr>
            <a:r>
              <a:rPr sz="3200" b="1" dirty="0">
                <a:solidFill>
                  <a:srgbClr val="6F2F9F"/>
                </a:solidFill>
                <a:latin typeface="Calibri"/>
                <a:cs typeface="Calibri"/>
              </a:rPr>
              <a:t>16-bit</a:t>
            </a:r>
            <a:r>
              <a:rPr sz="3200" b="1" spc="-25" dirty="0">
                <a:solidFill>
                  <a:srgbClr val="6F2F9F"/>
                </a:solidFill>
                <a:latin typeface="Calibri"/>
                <a:cs typeface="Calibri"/>
              </a:rPr>
              <a:t> </a:t>
            </a:r>
            <a:r>
              <a:rPr sz="3200" b="1" spc="-10" dirty="0">
                <a:solidFill>
                  <a:srgbClr val="6F2F9F"/>
                </a:solidFill>
                <a:latin typeface="Calibri"/>
                <a:cs typeface="Calibri"/>
              </a:rPr>
              <a:t>microcontroller</a:t>
            </a:r>
            <a:endParaRPr sz="3200">
              <a:latin typeface="Calibri"/>
              <a:cs typeface="Calibri"/>
            </a:endParaRPr>
          </a:p>
          <a:p>
            <a:pPr marL="469900" marR="5080" indent="-457200" algn="just">
              <a:lnSpc>
                <a:spcPct val="100000"/>
              </a:lnSpc>
              <a:buFont typeface="Arial MT"/>
              <a:buChar char="•"/>
              <a:tabLst>
                <a:tab pos="469900" algn="l"/>
              </a:tabLst>
            </a:pPr>
            <a:r>
              <a:rPr sz="3200" spc="-5" dirty="0">
                <a:latin typeface="Calibri"/>
                <a:cs typeface="Calibri"/>
              </a:rPr>
              <a:t>This </a:t>
            </a:r>
            <a:r>
              <a:rPr sz="3200" dirty="0">
                <a:latin typeface="Calibri"/>
                <a:cs typeface="Calibri"/>
              </a:rPr>
              <a:t>type of </a:t>
            </a:r>
            <a:r>
              <a:rPr sz="3200" spc="-15" dirty="0">
                <a:latin typeface="Calibri"/>
                <a:cs typeface="Calibri"/>
              </a:rPr>
              <a:t>microcontroller </a:t>
            </a:r>
            <a:r>
              <a:rPr sz="3200" spc="-5" dirty="0">
                <a:latin typeface="Calibri"/>
                <a:cs typeface="Calibri"/>
              </a:rPr>
              <a:t>is used </a:t>
            </a:r>
            <a:r>
              <a:rPr sz="3200" spc="-20" dirty="0">
                <a:latin typeface="Calibri"/>
                <a:cs typeface="Calibri"/>
              </a:rPr>
              <a:t>to </a:t>
            </a:r>
            <a:r>
              <a:rPr sz="3200" spc="-15" dirty="0">
                <a:latin typeface="Calibri"/>
                <a:cs typeface="Calibri"/>
              </a:rPr>
              <a:t>perform </a:t>
            </a:r>
            <a:r>
              <a:rPr sz="3200" spc="-5" dirty="0">
                <a:latin typeface="Calibri"/>
                <a:cs typeface="Calibri"/>
              </a:rPr>
              <a:t>arithmetic </a:t>
            </a:r>
            <a:r>
              <a:rPr sz="3200" dirty="0">
                <a:latin typeface="Calibri"/>
                <a:cs typeface="Calibri"/>
              </a:rPr>
              <a:t>and </a:t>
            </a:r>
            <a:r>
              <a:rPr sz="3200" spc="5" dirty="0">
                <a:latin typeface="Calibri"/>
                <a:cs typeface="Calibri"/>
              </a:rPr>
              <a:t> </a:t>
            </a:r>
            <a:r>
              <a:rPr sz="3200" spc="-5" dirty="0">
                <a:latin typeface="Calibri"/>
                <a:cs typeface="Calibri"/>
              </a:rPr>
              <a:t>logical</a:t>
            </a:r>
            <a:r>
              <a:rPr sz="3200" dirty="0">
                <a:latin typeface="Calibri"/>
                <a:cs typeface="Calibri"/>
              </a:rPr>
              <a:t> </a:t>
            </a:r>
            <a:r>
              <a:rPr sz="3200" spc="-10" dirty="0">
                <a:latin typeface="Calibri"/>
                <a:cs typeface="Calibri"/>
              </a:rPr>
              <a:t>operations</a:t>
            </a:r>
            <a:r>
              <a:rPr sz="3200" spc="-5" dirty="0">
                <a:latin typeface="Calibri"/>
                <a:cs typeface="Calibri"/>
              </a:rPr>
              <a:t> </a:t>
            </a:r>
            <a:r>
              <a:rPr sz="3200" spc="-10" dirty="0">
                <a:latin typeface="Calibri"/>
                <a:cs typeface="Calibri"/>
              </a:rPr>
              <a:t>where</a:t>
            </a:r>
            <a:r>
              <a:rPr sz="3200" spc="-5" dirty="0">
                <a:latin typeface="Calibri"/>
                <a:cs typeface="Calibri"/>
              </a:rPr>
              <a:t> higher</a:t>
            </a:r>
            <a:r>
              <a:rPr sz="3200" dirty="0">
                <a:latin typeface="Calibri"/>
                <a:cs typeface="Calibri"/>
              </a:rPr>
              <a:t> </a:t>
            </a:r>
            <a:r>
              <a:rPr sz="3200" spc="-10" dirty="0">
                <a:latin typeface="Calibri"/>
                <a:cs typeface="Calibri"/>
              </a:rPr>
              <a:t>accuracy</a:t>
            </a:r>
            <a:r>
              <a:rPr sz="3200" spc="-5" dirty="0">
                <a:latin typeface="Calibri"/>
                <a:cs typeface="Calibri"/>
              </a:rPr>
              <a:t> </a:t>
            </a:r>
            <a:r>
              <a:rPr sz="3200" dirty="0">
                <a:latin typeface="Calibri"/>
                <a:cs typeface="Calibri"/>
              </a:rPr>
              <a:t>and</a:t>
            </a:r>
            <a:r>
              <a:rPr sz="3200" spc="5" dirty="0">
                <a:latin typeface="Calibri"/>
                <a:cs typeface="Calibri"/>
              </a:rPr>
              <a:t> </a:t>
            </a:r>
            <a:r>
              <a:rPr sz="3200" spc="-10" dirty="0">
                <a:latin typeface="Calibri"/>
                <a:cs typeface="Calibri"/>
              </a:rPr>
              <a:t>performance</a:t>
            </a:r>
            <a:r>
              <a:rPr sz="3200" spc="-5" dirty="0">
                <a:latin typeface="Calibri"/>
                <a:cs typeface="Calibri"/>
              </a:rPr>
              <a:t> </a:t>
            </a:r>
            <a:r>
              <a:rPr sz="3200" spc="5" dirty="0">
                <a:latin typeface="Calibri"/>
                <a:cs typeface="Calibri"/>
              </a:rPr>
              <a:t>is </a:t>
            </a:r>
            <a:r>
              <a:rPr sz="3200" spc="10" dirty="0">
                <a:latin typeface="Calibri"/>
                <a:cs typeface="Calibri"/>
              </a:rPr>
              <a:t> </a:t>
            </a:r>
            <a:r>
              <a:rPr sz="3200" spc="-10" dirty="0">
                <a:latin typeface="Calibri"/>
                <a:cs typeface="Calibri"/>
              </a:rPr>
              <a:t>required.</a:t>
            </a:r>
            <a:endParaRPr sz="3200">
              <a:latin typeface="Calibri"/>
              <a:cs typeface="Calibri"/>
            </a:endParaRPr>
          </a:p>
          <a:p>
            <a:pPr marL="469900" indent="-457200" algn="just">
              <a:lnSpc>
                <a:spcPct val="100000"/>
              </a:lnSpc>
              <a:buFont typeface="Arial MT"/>
              <a:buChar char="•"/>
              <a:tabLst>
                <a:tab pos="469900" algn="l"/>
              </a:tabLst>
            </a:pPr>
            <a:r>
              <a:rPr sz="3200" spc="-20" dirty="0">
                <a:latin typeface="Calibri"/>
                <a:cs typeface="Calibri"/>
              </a:rPr>
              <a:t>For</a:t>
            </a:r>
            <a:r>
              <a:rPr sz="3200" spc="-5" dirty="0">
                <a:latin typeface="Calibri"/>
                <a:cs typeface="Calibri"/>
              </a:rPr>
              <a:t> </a:t>
            </a:r>
            <a:r>
              <a:rPr sz="3200" spc="-15" dirty="0">
                <a:latin typeface="Calibri"/>
                <a:cs typeface="Calibri"/>
              </a:rPr>
              <a:t>example,</a:t>
            </a:r>
            <a:r>
              <a:rPr sz="3200" spc="5" dirty="0">
                <a:latin typeface="Calibri"/>
                <a:cs typeface="Calibri"/>
              </a:rPr>
              <a:t> </a:t>
            </a:r>
            <a:r>
              <a:rPr sz="3200" spc="-15" dirty="0">
                <a:latin typeface="Calibri"/>
                <a:cs typeface="Calibri"/>
              </a:rPr>
              <a:t>Intel</a:t>
            </a:r>
            <a:r>
              <a:rPr sz="3200" spc="15" dirty="0">
                <a:latin typeface="Calibri"/>
                <a:cs typeface="Calibri"/>
              </a:rPr>
              <a:t> </a:t>
            </a:r>
            <a:r>
              <a:rPr sz="3200" spc="-5" dirty="0">
                <a:latin typeface="Calibri"/>
                <a:cs typeface="Calibri"/>
              </a:rPr>
              <a:t>8096</a:t>
            </a:r>
            <a:r>
              <a:rPr sz="3200" spc="15" dirty="0">
                <a:latin typeface="Calibri"/>
                <a:cs typeface="Calibri"/>
              </a:rPr>
              <a:t> </a:t>
            </a:r>
            <a:r>
              <a:rPr sz="3200" spc="-5" dirty="0">
                <a:latin typeface="Calibri"/>
                <a:cs typeface="Calibri"/>
              </a:rPr>
              <a:t>is</a:t>
            </a:r>
            <a:r>
              <a:rPr sz="3200" spc="5" dirty="0">
                <a:latin typeface="Calibri"/>
                <a:cs typeface="Calibri"/>
              </a:rPr>
              <a:t> </a:t>
            </a:r>
            <a:r>
              <a:rPr sz="3200" dirty="0">
                <a:latin typeface="Calibri"/>
                <a:cs typeface="Calibri"/>
              </a:rPr>
              <a:t>a</a:t>
            </a:r>
            <a:r>
              <a:rPr sz="3200" spc="10" dirty="0">
                <a:latin typeface="Calibri"/>
                <a:cs typeface="Calibri"/>
              </a:rPr>
              <a:t> </a:t>
            </a:r>
            <a:r>
              <a:rPr sz="3200" spc="-5" dirty="0">
                <a:latin typeface="Calibri"/>
                <a:cs typeface="Calibri"/>
              </a:rPr>
              <a:t>16-bit</a:t>
            </a:r>
            <a:r>
              <a:rPr sz="3200" spc="10" dirty="0">
                <a:latin typeface="Calibri"/>
                <a:cs typeface="Calibri"/>
              </a:rPr>
              <a:t> </a:t>
            </a:r>
            <a:r>
              <a:rPr sz="3200" spc="-35" dirty="0">
                <a:latin typeface="Calibri"/>
                <a:cs typeface="Calibri"/>
              </a:rPr>
              <a:t>microcontroller.</a:t>
            </a:r>
            <a:endParaRPr sz="3200">
              <a:latin typeface="Calibri"/>
              <a:cs typeface="Calibri"/>
            </a:endParaRPr>
          </a:p>
          <a:p>
            <a:pPr>
              <a:lnSpc>
                <a:spcPct val="100000"/>
              </a:lnSpc>
              <a:spcBef>
                <a:spcPts val="55"/>
              </a:spcBef>
            </a:pPr>
            <a:endParaRPr sz="3100">
              <a:latin typeface="Calibri"/>
              <a:cs typeface="Calibri"/>
            </a:endParaRPr>
          </a:p>
          <a:p>
            <a:pPr marL="12700" algn="just">
              <a:lnSpc>
                <a:spcPct val="100000"/>
              </a:lnSpc>
              <a:spcBef>
                <a:spcPts val="5"/>
              </a:spcBef>
            </a:pPr>
            <a:r>
              <a:rPr sz="3200" b="1" dirty="0">
                <a:solidFill>
                  <a:srgbClr val="6F2F9F"/>
                </a:solidFill>
                <a:latin typeface="Calibri"/>
                <a:cs typeface="Calibri"/>
              </a:rPr>
              <a:t>32-bit</a:t>
            </a:r>
            <a:r>
              <a:rPr sz="3200" b="1" spc="-25" dirty="0">
                <a:solidFill>
                  <a:srgbClr val="6F2F9F"/>
                </a:solidFill>
                <a:latin typeface="Calibri"/>
                <a:cs typeface="Calibri"/>
              </a:rPr>
              <a:t> </a:t>
            </a:r>
            <a:r>
              <a:rPr sz="3200" b="1" spc="-10" dirty="0">
                <a:solidFill>
                  <a:srgbClr val="6F2F9F"/>
                </a:solidFill>
                <a:latin typeface="Calibri"/>
                <a:cs typeface="Calibri"/>
              </a:rPr>
              <a:t>microcontroller</a:t>
            </a:r>
            <a:endParaRPr sz="3200">
              <a:latin typeface="Calibri"/>
              <a:cs typeface="Calibri"/>
            </a:endParaRPr>
          </a:p>
          <a:p>
            <a:pPr marL="469900" marR="5715" indent="-457200" algn="just">
              <a:lnSpc>
                <a:spcPct val="100000"/>
              </a:lnSpc>
              <a:buFont typeface="Arial MT"/>
              <a:buChar char="•"/>
              <a:tabLst>
                <a:tab pos="469900" algn="l"/>
              </a:tabLst>
            </a:pPr>
            <a:r>
              <a:rPr sz="3200" spc="-5" dirty="0">
                <a:latin typeface="Calibri"/>
                <a:cs typeface="Calibri"/>
              </a:rPr>
              <a:t>This</a:t>
            </a:r>
            <a:r>
              <a:rPr sz="3200" dirty="0">
                <a:latin typeface="Calibri"/>
                <a:cs typeface="Calibri"/>
              </a:rPr>
              <a:t> type</a:t>
            </a:r>
            <a:r>
              <a:rPr sz="3200" spc="5" dirty="0">
                <a:latin typeface="Calibri"/>
                <a:cs typeface="Calibri"/>
              </a:rPr>
              <a:t> </a:t>
            </a:r>
            <a:r>
              <a:rPr sz="3200" dirty="0">
                <a:latin typeface="Calibri"/>
                <a:cs typeface="Calibri"/>
              </a:rPr>
              <a:t>of</a:t>
            </a:r>
            <a:r>
              <a:rPr sz="3200" spc="5" dirty="0">
                <a:latin typeface="Calibri"/>
                <a:cs typeface="Calibri"/>
              </a:rPr>
              <a:t> </a:t>
            </a:r>
            <a:r>
              <a:rPr sz="3200" spc="-15" dirty="0">
                <a:latin typeface="Calibri"/>
                <a:cs typeface="Calibri"/>
              </a:rPr>
              <a:t>microcontroller</a:t>
            </a:r>
            <a:r>
              <a:rPr sz="3200" spc="-10" dirty="0">
                <a:latin typeface="Calibri"/>
                <a:cs typeface="Calibri"/>
              </a:rPr>
              <a:t> </a:t>
            </a:r>
            <a:r>
              <a:rPr sz="3200" spc="-5" dirty="0">
                <a:latin typeface="Calibri"/>
                <a:cs typeface="Calibri"/>
              </a:rPr>
              <a:t>is</a:t>
            </a:r>
            <a:r>
              <a:rPr sz="3200" dirty="0">
                <a:latin typeface="Calibri"/>
                <a:cs typeface="Calibri"/>
              </a:rPr>
              <a:t> </a:t>
            </a:r>
            <a:r>
              <a:rPr sz="3200" spc="-10" dirty="0">
                <a:latin typeface="Calibri"/>
                <a:cs typeface="Calibri"/>
              </a:rPr>
              <a:t>generally</a:t>
            </a:r>
            <a:r>
              <a:rPr sz="3200" spc="-5" dirty="0">
                <a:latin typeface="Calibri"/>
                <a:cs typeface="Calibri"/>
              </a:rPr>
              <a:t> used</a:t>
            </a:r>
            <a:r>
              <a:rPr sz="3200" dirty="0">
                <a:latin typeface="Calibri"/>
                <a:cs typeface="Calibri"/>
              </a:rPr>
              <a:t> in</a:t>
            </a:r>
            <a:r>
              <a:rPr sz="3200" spc="5" dirty="0">
                <a:latin typeface="Calibri"/>
                <a:cs typeface="Calibri"/>
              </a:rPr>
              <a:t> </a:t>
            </a:r>
            <a:r>
              <a:rPr sz="3200" spc="-5" dirty="0">
                <a:latin typeface="Calibri"/>
                <a:cs typeface="Calibri"/>
              </a:rPr>
              <a:t>automatically </a:t>
            </a:r>
            <a:r>
              <a:rPr sz="3200" spc="-710" dirty="0">
                <a:latin typeface="Calibri"/>
                <a:cs typeface="Calibri"/>
              </a:rPr>
              <a:t> </a:t>
            </a:r>
            <a:r>
              <a:rPr sz="3200" spc="-15" dirty="0">
                <a:latin typeface="Calibri"/>
                <a:cs typeface="Calibri"/>
              </a:rPr>
              <a:t>controlled</a:t>
            </a:r>
            <a:r>
              <a:rPr sz="3200" spc="695" dirty="0">
                <a:latin typeface="Calibri"/>
                <a:cs typeface="Calibri"/>
              </a:rPr>
              <a:t> </a:t>
            </a:r>
            <a:r>
              <a:rPr sz="3200" spc="-5" dirty="0">
                <a:latin typeface="Calibri"/>
                <a:cs typeface="Calibri"/>
              </a:rPr>
              <a:t>appliances</a:t>
            </a:r>
            <a:r>
              <a:rPr sz="3200" dirty="0">
                <a:latin typeface="Calibri"/>
                <a:cs typeface="Calibri"/>
              </a:rPr>
              <a:t> </a:t>
            </a:r>
            <a:r>
              <a:rPr sz="3200" spc="-25" dirty="0">
                <a:latin typeface="Calibri"/>
                <a:cs typeface="Calibri"/>
              </a:rPr>
              <a:t>like</a:t>
            </a:r>
            <a:r>
              <a:rPr sz="3200" spc="-20" dirty="0">
                <a:latin typeface="Calibri"/>
                <a:cs typeface="Calibri"/>
              </a:rPr>
              <a:t> </a:t>
            </a:r>
            <a:r>
              <a:rPr sz="3200" spc="-10" dirty="0">
                <a:latin typeface="Calibri"/>
                <a:cs typeface="Calibri"/>
              </a:rPr>
              <a:t>automatic</a:t>
            </a:r>
            <a:r>
              <a:rPr sz="3200" spc="-5" dirty="0">
                <a:latin typeface="Calibri"/>
                <a:cs typeface="Calibri"/>
              </a:rPr>
              <a:t> </a:t>
            </a:r>
            <a:r>
              <a:rPr sz="3200" spc="-15" dirty="0">
                <a:latin typeface="Calibri"/>
                <a:cs typeface="Calibri"/>
              </a:rPr>
              <a:t>operational</a:t>
            </a:r>
            <a:r>
              <a:rPr sz="3200" spc="695" dirty="0">
                <a:latin typeface="Calibri"/>
                <a:cs typeface="Calibri"/>
              </a:rPr>
              <a:t> </a:t>
            </a:r>
            <a:r>
              <a:rPr sz="3200" dirty="0">
                <a:latin typeface="Calibri"/>
                <a:cs typeface="Calibri"/>
              </a:rPr>
              <a:t>machines, </a:t>
            </a:r>
            <a:r>
              <a:rPr sz="3200" spc="5" dirty="0">
                <a:latin typeface="Calibri"/>
                <a:cs typeface="Calibri"/>
              </a:rPr>
              <a:t> </a:t>
            </a:r>
            <a:r>
              <a:rPr sz="3200" spc="-5" dirty="0">
                <a:latin typeface="Calibri"/>
                <a:cs typeface="Calibri"/>
              </a:rPr>
              <a:t>medical</a:t>
            </a:r>
            <a:r>
              <a:rPr sz="3200" dirty="0">
                <a:latin typeface="Calibri"/>
                <a:cs typeface="Calibri"/>
              </a:rPr>
              <a:t> appliances,</a:t>
            </a:r>
            <a:r>
              <a:rPr sz="3200" spc="20" dirty="0">
                <a:latin typeface="Calibri"/>
                <a:cs typeface="Calibri"/>
              </a:rPr>
              <a:t> </a:t>
            </a:r>
            <a:r>
              <a:rPr sz="3200" spc="-15" dirty="0">
                <a:latin typeface="Calibri"/>
                <a:cs typeface="Calibri"/>
              </a:rPr>
              <a:t>etc.</a:t>
            </a:r>
            <a:endParaRPr sz="3200">
              <a:latin typeface="Calibri"/>
              <a:cs typeface="Calibri"/>
            </a:endParaRPr>
          </a:p>
        </p:txBody>
      </p:sp>
    </p:spTree>
    <p:extLst>
      <p:ext uri="{BB962C8B-B14F-4D97-AF65-F5344CB8AC3E}">
        <p14:creationId xmlns:p14="http://schemas.microsoft.com/office/powerpoint/2010/main" val="340157221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914400"/>
            <a:ext cx="11963400" cy="5632311"/>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An interrupt is an external or </a:t>
            </a:r>
            <a:r>
              <a:rPr lang="en-US" sz="2400" dirty="0" smtClean="0">
                <a:latin typeface="Times New Roman" panose="02020603050405020304" pitchFamily="18" charset="0"/>
                <a:cs typeface="Times New Roman" panose="02020603050405020304" pitchFamily="18" charset="0"/>
              </a:rPr>
              <a:t>internal event </a:t>
            </a:r>
            <a:r>
              <a:rPr lang="en-US" sz="2400" dirty="0">
                <a:latin typeface="Times New Roman" panose="02020603050405020304" pitchFamily="18" charset="0"/>
                <a:cs typeface="Times New Roman" panose="02020603050405020304" pitchFamily="18" charset="0"/>
              </a:rPr>
              <a:t>that interrupts </a:t>
            </a:r>
            <a:r>
              <a:rPr lang="en-US" sz="2400" dirty="0" smtClean="0">
                <a:latin typeface="Times New Roman" panose="02020603050405020304" pitchFamily="18" charset="0"/>
                <a:cs typeface="Times New Roman" panose="02020603050405020304" pitchFamily="18" charset="0"/>
              </a:rPr>
              <a:t>the microcontroller </a:t>
            </a:r>
            <a:r>
              <a:rPr lang="en-US" sz="2400" dirty="0">
                <a:latin typeface="Times New Roman" panose="02020603050405020304" pitchFamily="18" charset="0"/>
                <a:cs typeface="Times New Roman" panose="02020603050405020304" pitchFamily="18" charset="0"/>
              </a:rPr>
              <a:t>to inform it that </a:t>
            </a:r>
            <a:r>
              <a:rPr lang="en-US" sz="2400" dirty="0" smtClean="0">
                <a:latin typeface="Times New Roman" panose="02020603050405020304" pitchFamily="18" charset="0"/>
                <a:cs typeface="Times New Roman" panose="02020603050405020304" pitchFamily="18" charset="0"/>
              </a:rPr>
              <a:t>a device </a:t>
            </a:r>
            <a:r>
              <a:rPr lang="en-US" sz="2400" dirty="0">
                <a:latin typeface="Times New Roman" panose="02020603050405020304" pitchFamily="18" charset="0"/>
                <a:cs typeface="Times New Roman" panose="02020603050405020304" pitchFamily="18" charset="0"/>
              </a:rPr>
              <a:t>needs its </a:t>
            </a:r>
            <a:r>
              <a:rPr lang="en-US" sz="2400" dirty="0" smtClean="0">
                <a:latin typeface="Times New Roman" panose="02020603050405020304" pitchFamily="18" charset="0"/>
                <a:cs typeface="Times New Roman" panose="02020603050405020304" pitchFamily="18" charset="0"/>
              </a:rPr>
              <a:t>service</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solidFill>
                  <a:srgbClr val="7030A0"/>
                </a:solidFill>
                <a:latin typeface="Times New Roman" panose="02020603050405020304" pitchFamily="18" charset="0"/>
                <a:cs typeface="Times New Roman" panose="02020603050405020304" pitchFamily="18" charset="0"/>
              </a:rPr>
              <a:t>A </a:t>
            </a:r>
            <a:r>
              <a:rPr lang="en-US" sz="2400" b="1" dirty="0" smtClean="0">
                <a:solidFill>
                  <a:srgbClr val="7030A0"/>
                </a:solidFill>
                <a:latin typeface="Times New Roman" panose="02020603050405020304" pitchFamily="18" charset="0"/>
                <a:cs typeface="Times New Roman" panose="02020603050405020304" pitchFamily="18" charset="0"/>
              </a:rPr>
              <a:t>microcontroller </a:t>
            </a:r>
            <a:r>
              <a:rPr lang="en-US" sz="2400" b="1" dirty="0">
                <a:solidFill>
                  <a:srgbClr val="7030A0"/>
                </a:solidFill>
                <a:latin typeface="Times New Roman" panose="02020603050405020304" pitchFamily="18" charset="0"/>
                <a:cs typeface="Times New Roman" panose="02020603050405020304" pitchFamily="18" charset="0"/>
              </a:rPr>
              <a:t>can </a:t>
            </a:r>
            <a:r>
              <a:rPr lang="en-US" sz="2400" b="1" dirty="0" smtClean="0">
                <a:solidFill>
                  <a:srgbClr val="7030A0"/>
                </a:solidFill>
                <a:latin typeface="Times New Roman" panose="02020603050405020304" pitchFamily="18" charset="0"/>
                <a:cs typeface="Times New Roman" panose="02020603050405020304" pitchFamily="18" charset="0"/>
              </a:rPr>
              <a:t>serve several </a:t>
            </a:r>
            <a:r>
              <a:rPr lang="en-US" sz="2400" b="1" dirty="0">
                <a:solidFill>
                  <a:srgbClr val="7030A0"/>
                </a:solidFill>
                <a:latin typeface="Times New Roman" panose="02020603050405020304" pitchFamily="18" charset="0"/>
                <a:cs typeface="Times New Roman" panose="02020603050405020304" pitchFamily="18" charset="0"/>
              </a:rPr>
              <a:t>devices by two ways</a:t>
            </a:r>
          </a:p>
          <a:p>
            <a:pPr marL="342900" indent="-342900" algn="just">
              <a:buFont typeface="Arial" panose="020B0604020202020204" pitchFamily="34" charset="0"/>
              <a:buChar char="•"/>
            </a:pPr>
            <a:r>
              <a:rPr lang="en-US" sz="2400" dirty="0" smtClean="0">
                <a:solidFill>
                  <a:srgbClr val="FF0000"/>
                </a:solidFill>
                <a:latin typeface="Times New Roman" panose="02020603050405020304" pitchFamily="18" charset="0"/>
                <a:cs typeface="Times New Roman" panose="02020603050405020304" pitchFamily="18" charset="0"/>
              </a:rPr>
              <a:t>Interrupts</a:t>
            </a:r>
            <a:endParaRPr lang="en-US" sz="2400"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Whenever </a:t>
            </a:r>
            <a:r>
              <a:rPr lang="en-US" sz="2400" dirty="0">
                <a:latin typeface="Times New Roman" panose="02020603050405020304" pitchFamily="18" charset="0"/>
                <a:cs typeface="Times New Roman" panose="02020603050405020304" pitchFamily="18" charset="0"/>
              </a:rPr>
              <a:t>any </a:t>
            </a:r>
            <a:r>
              <a:rPr lang="en-US" sz="2400" dirty="0" smtClean="0">
                <a:latin typeface="Times New Roman" panose="02020603050405020304" pitchFamily="18" charset="0"/>
                <a:cs typeface="Times New Roman" panose="02020603050405020304" pitchFamily="18" charset="0"/>
              </a:rPr>
              <a:t>device (peripheral) </a:t>
            </a:r>
            <a:r>
              <a:rPr lang="en-US" sz="2400" dirty="0">
                <a:latin typeface="Times New Roman" panose="02020603050405020304" pitchFamily="18" charset="0"/>
                <a:cs typeface="Times New Roman" panose="02020603050405020304" pitchFamily="18" charset="0"/>
              </a:rPr>
              <a:t>needs its service, </a:t>
            </a:r>
            <a:r>
              <a:rPr lang="en-US" sz="2400" dirty="0" smtClean="0">
                <a:latin typeface="Times New Roman" panose="02020603050405020304" pitchFamily="18" charset="0"/>
                <a:cs typeface="Times New Roman" panose="02020603050405020304" pitchFamily="18" charset="0"/>
              </a:rPr>
              <a:t>the device </a:t>
            </a:r>
            <a:r>
              <a:rPr lang="en-US" sz="2400" dirty="0">
                <a:latin typeface="Times New Roman" panose="02020603050405020304" pitchFamily="18" charset="0"/>
                <a:cs typeface="Times New Roman" panose="02020603050405020304" pitchFamily="18" charset="0"/>
              </a:rPr>
              <a:t>notifies the microcontroller by sending </a:t>
            </a:r>
            <a:r>
              <a:rPr lang="en-US" sz="2400" dirty="0" smtClean="0">
                <a:latin typeface="Times New Roman" panose="02020603050405020304" pitchFamily="18" charset="0"/>
                <a:cs typeface="Times New Roman" panose="02020603050405020304" pitchFamily="18" charset="0"/>
              </a:rPr>
              <a:t>it an </a:t>
            </a:r>
            <a:r>
              <a:rPr lang="en-US" sz="2400" dirty="0">
                <a:latin typeface="Times New Roman" panose="02020603050405020304" pitchFamily="18" charset="0"/>
                <a:cs typeface="Times New Roman" panose="02020603050405020304" pitchFamily="18" charset="0"/>
              </a:rPr>
              <a:t>interrupt </a:t>
            </a:r>
            <a:r>
              <a:rPr lang="en-US" sz="2400" dirty="0" smtClean="0">
                <a:latin typeface="Times New Roman" panose="02020603050405020304" pitchFamily="18" charset="0"/>
                <a:cs typeface="Times New Roman" panose="02020603050405020304" pitchFamily="18" charset="0"/>
              </a:rPr>
              <a:t>signal.</a:t>
            </a: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Upon </a:t>
            </a:r>
            <a:r>
              <a:rPr lang="en-US" sz="2400" dirty="0">
                <a:latin typeface="Times New Roman" panose="02020603050405020304" pitchFamily="18" charset="0"/>
                <a:cs typeface="Times New Roman" panose="02020603050405020304" pitchFamily="18" charset="0"/>
              </a:rPr>
              <a:t>receiving an interrupt signal, </a:t>
            </a:r>
            <a:r>
              <a:rPr lang="en-US" sz="2400" dirty="0" smtClean="0">
                <a:latin typeface="Times New Roman" panose="02020603050405020304" pitchFamily="18" charset="0"/>
                <a:cs typeface="Times New Roman" panose="02020603050405020304" pitchFamily="18" charset="0"/>
              </a:rPr>
              <a:t>the microcontroller </a:t>
            </a:r>
            <a:r>
              <a:rPr lang="en-US" sz="2400" dirty="0">
                <a:latin typeface="Times New Roman" panose="02020603050405020304" pitchFamily="18" charset="0"/>
                <a:cs typeface="Times New Roman" panose="02020603050405020304" pitchFamily="18" charset="0"/>
              </a:rPr>
              <a:t>interrupts whatever it is </a:t>
            </a:r>
            <a:r>
              <a:rPr lang="en-US" sz="2400" dirty="0" smtClean="0">
                <a:latin typeface="Times New Roman" panose="02020603050405020304" pitchFamily="18" charset="0"/>
                <a:cs typeface="Times New Roman" panose="02020603050405020304" pitchFamily="18" charset="0"/>
              </a:rPr>
              <a:t>doing and </a:t>
            </a:r>
            <a:r>
              <a:rPr lang="en-US" sz="2400" dirty="0">
                <a:latin typeface="Times New Roman" panose="02020603050405020304" pitchFamily="18" charset="0"/>
                <a:cs typeface="Times New Roman" panose="02020603050405020304" pitchFamily="18" charset="0"/>
              </a:rPr>
              <a:t>serves the </a:t>
            </a:r>
            <a:r>
              <a:rPr lang="en-US" sz="2400" dirty="0" smtClean="0">
                <a:latin typeface="Times New Roman" panose="02020603050405020304" pitchFamily="18" charset="0"/>
                <a:cs typeface="Times New Roman" panose="02020603050405020304" pitchFamily="18" charset="0"/>
              </a:rPr>
              <a:t>device.</a:t>
            </a:r>
          </a:p>
          <a:p>
            <a:pPr marL="342900" indent="-342900" algn="just">
              <a:buFont typeface="Arial" panose="020B0604020202020204" pitchFamily="34" charset="0"/>
              <a:buChar char="•"/>
            </a:pPr>
            <a:r>
              <a:rPr lang="en-US" sz="2400" dirty="0" smtClean="0">
                <a:solidFill>
                  <a:srgbClr val="FF0000"/>
                </a:solidFill>
                <a:latin typeface="Times New Roman" panose="02020603050405020304" pitchFamily="18" charset="0"/>
                <a:cs typeface="Times New Roman" panose="02020603050405020304" pitchFamily="18" charset="0"/>
              </a:rPr>
              <a:t>Polling  (old approach/outdated)</a:t>
            </a:r>
          </a:p>
          <a:p>
            <a:pPr marL="342900"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microcontroller continuously monitors the status of a connected device (peripheral</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When the conditions met, it performs the service.</a:t>
            </a:r>
          </a:p>
          <a:p>
            <a:pPr marL="342900"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After that, it moves on to monitor the next device until every one is serviced</a:t>
            </a:r>
            <a:r>
              <a:rPr lang="en-US" sz="2400" dirty="0" smtClean="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Due to this, significant amount of microprocessor’ time will be wasted since the microprocessor is visiting all the peripherals with out knowing the requirement of peripheral.  </a:t>
            </a:r>
            <a:endParaRPr lang="en-US" sz="2400" dirty="0">
              <a:latin typeface="Times New Roman" panose="02020603050405020304" pitchFamily="18" charset="0"/>
              <a:cs typeface="Times New Roman" panose="02020603050405020304" pitchFamily="18" charset="0"/>
            </a:endParaRPr>
          </a:p>
        </p:txBody>
      </p:sp>
      <p:sp>
        <p:nvSpPr>
          <p:cNvPr id="5" name="Title 1"/>
          <p:cNvSpPr>
            <a:spLocks noGrp="1"/>
          </p:cNvSpPr>
          <p:nvPr>
            <p:ph type="title"/>
          </p:nvPr>
        </p:nvSpPr>
        <p:spPr>
          <a:xfrm>
            <a:off x="228600" y="0"/>
            <a:ext cx="11963400" cy="553998"/>
          </a:xfrm>
        </p:spPr>
        <p:txBody>
          <a:bodyPr/>
          <a:lstStyle/>
          <a:p>
            <a:pPr algn="ctr"/>
            <a:r>
              <a:rPr lang="en-IN" sz="3600" b="1" dirty="0" smtClean="0"/>
              <a:t>Interrupts in 8051</a:t>
            </a:r>
            <a:endParaRPr lang="en-IN" sz="3600" b="1" dirty="0"/>
          </a:p>
        </p:txBody>
      </p:sp>
    </p:spTree>
    <p:extLst>
      <p:ext uri="{BB962C8B-B14F-4D97-AF65-F5344CB8AC3E}">
        <p14:creationId xmlns:p14="http://schemas.microsoft.com/office/powerpoint/2010/main" val="402416214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162" y="1107996"/>
            <a:ext cx="11963400" cy="3416320"/>
          </a:xfrm>
          <a:prstGeom prst="rect">
            <a:avLst/>
          </a:prstGeom>
        </p:spPr>
        <p:txBody>
          <a:bodyPr wrap="square">
            <a:spAutoFit/>
          </a:bodyPr>
          <a:lstStyle/>
          <a:p>
            <a:pPr algn="just"/>
            <a:r>
              <a:rPr lang="en-US" sz="2400" b="1" dirty="0">
                <a:solidFill>
                  <a:srgbClr val="FF0000"/>
                </a:solidFill>
                <a:latin typeface="Times New Roman" panose="02020603050405020304" pitchFamily="18" charset="0"/>
                <a:cs typeface="Times New Roman" panose="02020603050405020304" pitchFamily="18" charset="0"/>
              </a:rPr>
              <a:t>Six</a:t>
            </a:r>
            <a:r>
              <a:rPr lang="en-US" sz="2400" b="1" dirty="0">
                <a:latin typeface="Times New Roman" panose="02020603050405020304" pitchFamily="18" charset="0"/>
                <a:cs typeface="Times New Roman" panose="02020603050405020304" pitchFamily="18" charset="0"/>
              </a:rPr>
              <a:t> interrupts are allocated </a:t>
            </a:r>
            <a:r>
              <a:rPr lang="en-US" sz="2400" b="1" dirty="0" smtClean="0">
                <a:latin typeface="Times New Roman" panose="02020603050405020304" pitchFamily="18" charset="0"/>
                <a:cs typeface="Times New Roman" panose="02020603050405020304" pitchFamily="18" charset="0"/>
              </a:rPr>
              <a:t>in 8051</a:t>
            </a:r>
            <a:r>
              <a:rPr lang="en-US" sz="2400" dirty="0" smtClean="0">
                <a:latin typeface="Times New Roman" panose="02020603050405020304" pitchFamily="18" charset="0"/>
                <a:cs typeface="Times New Roman" panose="02020603050405020304" pitchFamily="18" charset="0"/>
              </a:rPr>
              <a:t>, as follows;</a:t>
            </a:r>
          </a:p>
          <a:p>
            <a:pPr marL="342900" indent="-342900" algn="just">
              <a:buFont typeface="Arial" panose="020B0604020202020204" pitchFamily="34" charset="0"/>
              <a:buChar char="•"/>
            </a:pPr>
            <a:r>
              <a:rPr lang="en-US" sz="2400" b="1" dirty="0">
                <a:solidFill>
                  <a:srgbClr val="7030A0"/>
                </a:solidFill>
                <a:latin typeface="Times New Roman" panose="02020603050405020304" pitchFamily="18" charset="0"/>
                <a:cs typeface="Times New Roman" panose="02020603050405020304" pitchFamily="18" charset="0"/>
              </a:rPr>
              <a:t>Reset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power-up </a:t>
            </a:r>
            <a:r>
              <a:rPr lang="en-US" sz="2400" dirty="0" smtClean="0">
                <a:latin typeface="Times New Roman" panose="02020603050405020304" pitchFamily="18" charset="0"/>
                <a:cs typeface="Times New Roman" panose="02020603050405020304" pitchFamily="18" charset="0"/>
              </a:rPr>
              <a:t>reset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Two interrupts are set aside for the </a:t>
            </a:r>
            <a:r>
              <a:rPr lang="en-US" sz="2400" dirty="0" smtClean="0">
                <a:latin typeface="Times New Roman" panose="02020603050405020304" pitchFamily="18" charset="0"/>
                <a:cs typeface="Times New Roman" panose="02020603050405020304" pitchFamily="18" charset="0"/>
              </a:rPr>
              <a:t>timers:  one </a:t>
            </a:r>
            <a:r>
              <a:rPr lang="en-US" sz="2400" dirty="0">
                <a:latin typeface="Times New Roman" panose="02020603050405020304" pitchFamily="18" charset="0"/>
                <a:cs typeface="Times New Roman" panose="02020603050405020304" pitchFamily="18" charset="0"/>
              </a:rPr>
              <a:t>for </a:t>
            </a:r>
            <a:r>
              <a:rPr lang="en-US" sz="2400" b="1" dirty="0" smtClean="0">
                <a:solidFill>
                  <a:srgbClr val="7030A0"/>
                </a:solidFill>
                <a:latin typeface="Times New Roman" panose="02020603050405020304" pitchFamily="18" charset="0"/>
                <a:cs typeface="Times New Roman" panose="02020603050405020304" pitchFamily="18" charset="0"/>
              </a:rPr>
              <a:t>timer-0 overflow </a:t>
            </a:r>
            <a:r>
              <a:rPr lang="en-US" sz="2400" dirty="0" smtClean="0">
                <a:latin typeface="Times New Roman" panose="02020603050405020304" pitchFamily="18" charset="0"/>
                <a:cs typeface="Times New Roman" panose="02020603050405020304" pitchFamily="18" charset="0"/>
              </a:rPr>
              <a:t>(TF0) </a:t>
            </a:r>
            <a:r>
              <a:rPr lang="en-US" sz="2400" dirty="0">
                <a:latin typeface="Times New Roman" panose="02020603050405020304" pitchFamily="18" charset="0"/>
                <a:cs typeface="Times New Roman" panose="02020603050405020304" pitchFamily="18" charset="0"/>
              </a:rPr>
              <a:t>and one </a:t>
            </a:r>
            <a:r>
              <a:rPr lang="en-US" sz="2400" dirty="0" smtClean="0">
                <a:latin typeface="Times New Roman" panose="02020603050405020304" pitchFamily="18" charset="0"/>
                <a:cs typeface="Times New Roman" panose="02020603050405020304" pitchFamily="18" charset="0"/>
              </a:rPr>
              <a:t>more for </a:t>
            </a:r>
            <a:r>
              <a:rPr lang="en-US" sz="2400" b="1" dirty="0" smtClean="0">
                <a:solidFill>
                  <a:srgbClr val="7030A0"/>
                </a:solidFill>
                <a:latin typeface="Times New Roman" panose="02020603050405020304" pitchFamily="18" charset="0"/>
                <a:cs typeface="Times New Roman" panose="02020603050405020304" pitchFamily="18" charset="0"/>
              </a:rPr>
              <a:t>timer-1 overflow </a:t>
            </a:r>
            <a:r>
              <a:rPr lang="en-US" sz="2400" dirty="0" smtClean="0">
                <a:latin typeface="Times New Roman" panose="02020603050405020304" pitchFamily="18" charset="0"/>
                <a:cs typeface="Times New Roman" panose="02020603050405020304" pitchFamily="18" charset="0"/>
              </a:rPr>
              <a:t>(TF1).</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Two interrupts are set aside for </a:t>
            </a:r>
            <a:r>
              <a:rPr lang="en-US" sz="2400" dirty="0" smtClean="0">
                <a:latin typeface="Times New Roman" panose="02020603050405020304" pitchFamily="18" charset="0"/>
                <a:cs typeface="Times New Roman" panose="02020603050405020304" pitchFamily="18" charset="0"/>
              </a:rPr>
              <a:t>hardware external </a:t>
            </a:r>
            <a:r>
              <a:rPr lang="en-US" sz="2400" dirty="0">
                <a:latin typeface="Times New Roman" panose="02020603050405020304" pitchFamily="18" charset="0"/>
                <a:cs typeface="Times New Roman" panose="02020603050405020304" pitchFamily="18" charset="0"/>
              </a:rPr>
              <a:t>interrupts</a:t>
            </a:r>
          </a:p>
          <a:p>
            <a:pPr algn="just"/>
            <a:r>
              <a:rPr lang="en-US" sz="2400" dirty="0" smtClean="0">
                <a:latin typeface="Times New Roman" panose="02020603050405020304" pitchFamily="18" charset="0"/>
                <a:cs typeface="Times New Roman" panose="02020603050405020304" pitchFamily="18" charset="0"/>
              </a:rPr>
              <a:t>     Pins P3.2 </a:t>
            </a:r>
            <a:r>
              <a:rPr lang="en-US" sz="2400" dirty="0">
                <a:latin typeface="Times New Roman" panose="02020603050405020304" pitchFamily="18" charset="0"/>
                <a:cs typeface="Times New Roman" panose="02020603050405020304" pitchFamily="18" charset="0"/>
              </a:rPr>
              <a:t>and P3.3 </a:t>
            </a:r>
            <a:r>
              <a:rPr lang="en-US" sz="2400" dirty="0" smtClean="0">
                <a:latin typeface="Times New Roman" panose="02020603050405020304" pitchFamily="18" charset="0"/>
                <a:cs typeface="Times New Roman" panose="02020603050405020304" pitchFamily="18" charset="0"/>
              </a:rPr>
              <a:t>have dual functionality </a:t>
            </a:r>
            <a:r>
              <a:rPr lang="en-US" sz="2400" dirty="0">
                <a:latin typeface="Times New Roman" panose="02020603050405020304" pitchFamily="18" charset="0"/>
                <a:cs typeface="Times New Roman" panose="02020603050405020304" pitchFamily="18" charset="0"/>
              </a:rPr>
              <a:t>for the external </a:t>
            </a:r>
            <a:r>
              <a:rPr lang="en-US" sz="2400" dirty="0" smtClean="0">
                <a:latin typeface="Times New Roman" panose="02020603050405020304" pitchFamily="18" charset="0"/>
                <a:cs typeface="Times New Roman" panose="02020603050405020304" pitchFamily="18" charset="0"/>
              </a:rPr>
              <a:t>hardware interrupts </a:t>
            </a:r>
            <a:r>
              <a:rPr lang="en-US" sz="2400" b="1" dirty="0" smtClean="0">
                <a:solidFill>
                  <a:srgbClr val="7030A0"/>
                </a:solidFill>
                <a:latin typeface="Times New Roman" panose="02020603050405020304" pitchFamily="18" charset="0"/>
                <a:cs typeface="Times New Roman" panose="02020603050405020304" pitchFamily="18" charset="0"/>
              </a:rPr>
              <a:t>INT0 (EX0)  </a:t>
            </a:r>
          </a:p>
          <a:p>
            <a:pPr algn="just"/>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smtClean="0">
                <a:solidFill>
                  <a:srgbClr val="7030A0"/>
                </a:solidFill>
                <a:latin typeface="Times New Roman" panose="02020603050405020304" pitchFamily="18" charset="0"/>
                <a:cs typeface="Times New Roman" panose="02020603050405020304" pitchFamily="18" charset="0"/>
              </a:rPr>
              <a:t>    and INT1 (EX1)</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Serial communication has a </a:t>
            </a:r>
            <a:r>
              <a:rPr lang="en-US" sz="2400" b="1" dirty="0" smtClean="0">
                <a:latin typeface="Times New Roman" panose="02020603050405020304" pitchFamily="18" charset="0"/>
                <a:cs typeface="Times New Roman" panose="02020603050405020304" pitchFamily="18" charset="0"/>
              </a:rPr>
              <a:t>single interrupt </a:t>
            </a:r>
            <a:r>
              <a:rPr lang="en-US" sz="2400" b="1" dirty="0">
                <a:latin typeface="Times New Roman" panose="02020603050405020304" pitchFamily="18" charset="0"/>
                <a:cs typeface="Times New Roman" panose="02020603050405020304" pitchFamily="18" charset="0"/>
              </a:rPr>
              <a:t>that belongs to both </a:t>
            </a:r>
            <a:r>
              <a:rPr lang="en-US" sz="2400" dirty="0" smtClean="0">
                <a:latin typeface="Times New Roman" panose="02020603050405020304" pitchFamily="18" charset="0"/>
                <a:cs typeface="Times New Roman" panose="02020603050405020304" pitchFamily="18" charset="0"/>
              </a:rPr>
              <a:t>receive (</a:t>
            </a:r>
            <a:r>
              <a:rPr lang="en-US" sz="2400" b="1" dirty="0" smtClean="0">
                <a:solidFill>
                  <a:srgbClr val="7030A0"/>
                </a:solidFill>
                <a:latin typeface="Times New Roman" panose="02020603050405020304" pitchFamily="18" charset="0"/>
                <a:cs typeface="Times New Roman" panose="02020603050405020304" pitchFamily="18" charset="0"/>
              </a:rPr>
              <a:t>receive interrupt (RI)</a:t>
            </a:r>
            <a:r>
              <a:rPr lang="en-US" sz="2400" dirty="0" smtClean="0">
                <a:latin typeface="Times New Roman" panose="02020603050405020304" pitchFamily="18" charset="0"/>
                <a:cs typeface="Times New Roman" panose="02020603050405020304" pitchFamily="18" charset="0"/>
              </a:rPr>
              <a:t>) and transfer (</a:t>
            </a:r>
            <a:r>
              <a:rPr lang="en-US" sz="2400" b="1" dirty="0" smtClean="0">
                <a:solidFill>
                  <a:srgbClr val="7030A0"/>
                </a:solidFill>
                <a:latin typeface="Times New Roman" panose="02020603050405020304" pitchFamily="18" charset="0"/>
                <a:cs typeface="Times New Roman" panose="02020603050405020304" pitchFamily="18" charset="0"/>
              </a:rPr>
              <a:t>transmit interrupt (TI)</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5" name="Title 1"/>
          <p:cNvSpPr>
            <a:spLocks noGrp="1"/>
          </p:cNvSpPr>
          <p:nvPr>
            <p:ph type="title"/>
          </p:nvPr>
        </p:nvSpPr>
        <p:spPr>
          <a:xfrm>
            <a:off x="228600" y="0"/>
            <a:ext cx="11963400" cy="553998"/>
          </a:xfrm>
        </p:spPr>
        <p:txBody>
          <a:bodyPr/>
          <a:lstStyle/>
          <a:p>
            <a:pPr algn="ctr"/>
            <a:r>
              <a:rPr lang="en-IN" sz="3600" b="1" dirty="0" smtClean="0"/>
              <a:t>Types of Interrupts in 8051</a:t>
            </a:r>
            <a:endParaRPr lang="en-IN" sz="3600" b="1" dirty="0"/>
          </a:p>
        </p:txBody>
      </p:sp>
    </p:spTree>
    <p:extLst>
      <p:ext uri="{BB962C8B-B14F-4D97-AF65-F5344CB8AC3E}">
        <p14:creationId xmlns:p14="http://schemas.microsoft.com/office/powerpoint/2010/main" val="76999753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2412" y="838200"/>
            <a:ext cx="11963400" cy="1938992"/>
          </a:xfrm>
          <a:prstGeom prst="rect">
            <a:avLst/>
          </a:prstGeom>
        </p:spPr>
        <p:txBody>
          <a:bodyPr wrap="square">
            <a:spAutoFit/>
          </a:bodyPr>
          <a:lstStyle/>
          <a:p>
            <a:pPr marL="342900" indent="-342900" algn="just">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Upon reset, all interrupts are </a:t>
            </a:r>
            <a:r>
              <a:rPr lang="en-US" sz="2400" b="1" dirty="0" smtClean="0">
                <a:solidFill>
                  <a:srgbClr val="FF0000"/>
                </a:solidFill>
                <a:latin typeface="Times New Roman" panose="02020603050405020304" pitchFamily="18" charset="0"/>
                <a:cs typeface="Times New Roman" panose="02020603050405020304" pitchFamily="18" charset="0"/>
              </a:rPr>
              <a:t>disabled (masked</a:t>
            </a:r>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meaning that none will </a:t>
            </a:r>
            <a:r>
              <a:rPr lang="en-US" sz="2400" dirty="0" smtClean="0">
                <a:latin typeface="Times New Roman" panose="02020603050405020304" pitchFamily="18" charset="0"/>
                <a:cs typeface="Times New Roman" panose="02020603050405020304" pitchFamily="18" charset="0"/>
              </a:rPr>
              <a:t>be responded </a:t>
            </a:r>
            <a:r>
              <a:rPr lang="en-US" sz="2400" dirty="0">
                <a:latin typeface="Times New Roman" panose="02020603050405020304" pitchFamily="18" charset="0"/>
                <a:cs typeface="Times New Roman" panose="02020603050405020304" pitchFamily="18" charset="0"/>
              </a:rPr>
              <a:t>to by </a:t>
            </a:r>
            <a:r>
              <a:rPr lang="en-US" sz="2400" dirty="0" smtClean="0">
                <a:latin typeface="Times New Roman" panose="02020603050405020304" pitchFamily="18" charset="0"/>
                <a:cs typeface="Times New Roman" panose="02020603050405020304" pitchFamily="18" charset="0"/>
              </a:rPr>
              <a:t>the microcontroller if they </a:t>
            </a:r>
            <a:r>
              <a:rPr lang="en-US" sz="2400" dirty="0">
                <a:latin typeface="Times New Roman" panose="02020603050405020304" pitchFamily="18" charset="0"/>
                <a:cs typeface="Times New Roman" panose="02020603050405020304" pitchFamily="18" charset="0"/>
              </a:rPr>
              <a:t>are </a:t>
            </a:r>
            <a:r>
              <a:rPr lang="en-US" sz="2400" dirty="0" smtClean="0">
                <a:latin typeface="Times New Roman" panose="02020603050405020304" pitchFamily="18" charset="0"/>
                <a:cs typeface="Times New Roman" panose="02020603050405020304" pitchFamily="18" charset="0"/>
              </a:rPr>
              <a:t>invoked.</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is a register called IE (</a:t>
            </a:r>
            <a:r>
              <a:rPr lang="en-US" sz="2400" dirty="0" smtClean="0">
                <a:latin typeface="Times New Roman" panose="02020603050405020304" pitchFamily="18" charset="0"/>
                <a:cs typeface="Times New Roman" panose="02020603050405020304" pitchFamily="18" charset="0"/>
              </a:rPr>
              <a:t>interrupt enable</a:t>
            </a:r>
            <a:r>
              <a:rPr lang="en-US" sz="2400" dirty="0">
                <a:latin typeface="Times New Roman" panose="02020603050405020304" pitchFamily="18" charset="0"/>
                <a:cs typeface="Times New Roman" panose="02020603050405020304" pitchFamily="18" charset="0"/>
              </a:rPr>
              <a:t>) that is responsible for </a:t>
            </a:r>
            <a:r>
              <a:rPr lang="en-US" sz="2400" dirty="0" smtClean="0">
                <a:latin typeface="Times New Roman" panose="02020603050405020304" pitchFamily="18" charset="0"/>
                <a:cs typeface="Times New Roman" panose="02020603050405020304" pitchFamily="18" charset="0"/>
              </a:rPr>
              <a:t>enabling (unmasking</a:t>
            </a:r>
            <a:r>
              <a:rPr lang="en-US" sz="2400" dirty="0">
                <a:latin typeface="Times New Roman" panose="02020603050405020304" pitchFamily="18" charset="0"/>
                <a:cs typeface="Times New Roman" panose="02020603050405020304" pitchFamily="18" charset="0"/>
              </a:rPr>
              <a:t>) and disabling (masking) </a:t>
            </a:r>
            <a:r>
              <a:rPr lang="en-US" sz="2400" dirty="0" smtClean="0">
                <a:latin typeface="Times New Roman" panose="02020603050405020304" pitchFamily="18" charset="0"/>
                <a:cs typeface="Times New Roman" panose="02020603050405020304" pitchFamily="18" charset="0"/>
              </a:rPr>
              <a:t>the interrupts.</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IE register is accommodated in SFR memory area.</a:t>
            </a:r>
          </a:p>
        </p:txBody>
      </p:sp>
      <p:sp>
        <p:nvSpPr>
          <p:cNvPr id="5" name="Title 1"/>
          <p:cNvSpPr>
            <a:spLocks noGrp="1"/>
          </p:cNvSpPr>
          <p:nvPr>
            <p:ph type="title"/>
          </p:nvPr>
        </p:nvSpPr>
        <p:spPr>
          <a:xfrm>
            <a:off x="200025" y="9525"/>
            <a:ext cx="11963400" cy="553998"/>
          </a:xfrm>
        </p:spPr>
        <p:txBody>
          <a:bodyPr/>
          <a:lstStyle/>
          <a:p>
            <a:pPr algn="ctr"/>
            <a:r>
              <a:rPr lang="en-IN" sz="3600" b="1" dirty="0" smtClean="0"/>
              <a:t>Enable/disable Interrupts in 8051</a:t>
            </a:r>
            <a:endParaRPr lang="en-IN" sz="3600" b="1" dirty="0"/>
          </a:p>
        </p:txBody>
      </p:sp>
      <p:pic>
        <p:nvPicPr>
          <p:cNvPr id="4" name="Picture 3"/>
          <p:cNvPicPr>
            <a:picLocks noChangeAspect="1"/>
          </p:cNvPicPr>
          <p:nvPr/>
        </p:nvPicPr>
        <p:blipFill rotWithShape="1">
          <a:blip r:embed="rId3"/>
          <a:srcRect t="46637"/>
          <a:stretch/>
        </p:blipFill>
        <p:spPr>
          <a:xfrm>
            <a:off x="762000" y="3733800"/>
            <a:ext cx="8782050" cy="1133475"/>
          </a:xfrm>
          <a:prstGeom prst="rect">
            <a:avLst/>
          </a:prstGeom>
        </p:spPr>
      </p:pic>
      <p:sp>
        <p:nvSpPr>
          <p:cNvPr id="6" name="Rectangle 5"/>
          <p:cNvSpPr/>
          <p:nvPr/>
        </p:nvSpPr>
        <p:spPr>
          <a:xfrm>
            <a:off x="200025" y="5181600"/>
            <a:ext cx="11787188" cy="1569660"/>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EA = 1, interrupts are enabled and will </a:t>
            </a:r>
            <a:r>
              <a:rPr lang="en-US" sz="2400" dirty="0" smtClean="0">
                <a:latin typeface="Times New Roman" panose="02020603050405020304" pitchFamily="18" charset="0"/>
                <a:cs typeface="Times New Roman" panose="02020603050405020304" pitchFamily="18" charset="0"/>
              </a:rPr>
              <a:t>be responded to, </a:t>
            </a:r>
            <a:r>
              <a:rPr lang="en-US" sz="2400" dirty="0">
                <a:latin typeface="Times New Roman" panose="02020603050405020304" pitchFamily="18" charset="0"/>
                <a:cs typeface="Times New Roman" panose="02020603050405020304" pitchFamily="18" charset="0"/>
              </a:rPr>
              <a:t>if their corresponding bits in </a:t>
            </a:r>
            <a:r>
              <a:rPr lang="en-US" sz="2400" dirty="0" smtClean="0">
                <a:latin typeface="Times New Roman" panose="02020603050405020304" pitchFamily="18" charset="0"/>
                <a:cs typeface="Times New Roman" panose="02020603050405020304" pitchFamily="18" charset="0"/>
              </a:rPr>
              <a:t>IE register are high;</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If </a:t>
            </a:r>
            <a:r>
              <a:rPr lang="en-US" sz="2400" dirty="0">
                <a:latin typeface="Times New Roman" panose="02020603050405020304" pitchFamily="18" charset="0"/>
                <a:cs typeface="Times New Roman" panose="02020603050405020304" pitchFamily="18" charset="0"/>
              </a:rPr>
              <a:t>EA = 0, no interrupt will be responded </a:t>
            </a:r>
            <a:r>
              <a:rPr lang="en-US" sz="2400" dirty="0" smtClean="0">
                <a:latin typeface="Times New Roman" panose="02020603050405020304" pitchFamily="18" charset="0"/>
                <a:cs typeface="Times New Roman" panose="02020603050405020304" pitchFamily="18" charset="0"/>
              </a:rPr>
              <a:t>to, even </a:t>
            </a:r>
            <a:r>
              <a:rPr lang="en-US" sz="2400" dirty="0">
                <a:latin typeface="Times New Roman" panose="02020603050405020304" pitchFamily="18" charset="0"/>
                <a:cs typeface="Times New Roman" panose="02020603050405020304" pitchFamily="18" charset="0"/>
              </a:rPr>
              <a:t>if the associated bit in the IE register </a:t>
            </a:r>
            <a:r>
              <a:rPr lang="en-US" sz="2400" dirty="0" smtClean="0">
                <a:latin typeface="Times New Roman" panose="02020603050405020304" pitchFamily="18" charset="0"/>
                <a:cs typeface="Times New Roman" panose="02020603050405020304" pitchFamily="18" charset="0"/>
              </a:rPr>
              <a:t>is high. </a:t>
            </a:r>
            <a:endParaRPr lang="en-IN" sz="2400"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318206442"/>
              </p:ext>
            </p:extLst>
          </p:nvPr>
        </p:nvGraphicFramePr>
        <p:xfrm>
          <a:off x="1863618" y="3236161"/>
          <a:ext cx="8460001" cy="576000"/>
        </p:xfrm>
        <a:graphic>
          <a:graphicData uri="http://schemas.openxmlformats.org/drawingml/2006/table">
            <a:tbl>
              <a:tblPr firstRow="1" bandRow="1">
                <a:tableStyleId>{5C22544A-7EE6-4342-B048-85BDC9FD1C3A}</a:tableStyleId>
              </a:tblPr>
              <a:tblGrid>
                <a:gridCol w="1110375"/>
                <a:gridCol w="1004626"/>
                <a:gridCol w="1057500"/>
                <a:gridCol w="1057500"/>
                <a:gridCol w="1057500"/>
                <a:gridCol w="1057500"/>
                <a:gridCol w="1057500"/>
                <a:gridCol w="1057500"/>
              </a:tblGrid>
              <a:tr h="576000">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EA</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ET2</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ES</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ET1</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EX1</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ET0</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EX0</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r>
            </a:tbl>
          </a:graphicData>
        </a:graphic>
      </p:graphicFrame>
      <p:sp>
        <p:nvSpPr>
          <p:cNvPr id="8" name="TextBox 7"/>
          <p:cNvSpPr txBox="1"/>
          <p:nvPr/>
        </p:nvSpPr>
        <p:spPr>
          <a:xfrm>
            <a:off x="9544050" y="2814935"/>
            <a:ext cx="561372"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D0</a:t>
            </a:r>
            <a:endParaRPr lang="en-IN"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133600" y="2812703"/>
            <a:ext cx="561372"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D7</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71748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2412" y="838200"/>
            <a:ext cx="11963400" cy="3046988"/>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Pin 12 (P3.2) and pin 13 (P3.3) of the </a:t>
            </a:r>
            <a:r>
              <a:rPr lang="en-US" sz="2400" dirty="0" smtClean="0">
                <a:latin typeface="Times New Roman" panose="02020603050405020304" pitchFamily="18" charset="0"/>
                <a:cs typeface="Times New Roman" panose="02020603050405020304" pitchFamily="18" charset="0"/>
              </a:rPr>
              <a:t>8051, designated </a:t>
            </a:r>
            <a:r>
              <a:rPr lang="en-US" sz="2400" dirty="0">
                <a:latin typeface="Times New Roman" panose="02020603050405020304" pitchFamily="18" charset="0"/>
                <a:cs typeface="Times New Roman" panose="02020603050405020304" pitchFamily="18" charset="0"/>
              </a:rPr>
              <a:t>as INT0 and INT1, are used </a:t>
            </a:r>
            <a:r>
              <a:rPr lang="en-US" sz="2400" dirty="0" smtClean="0">
                <a:latin typeface="Times New Roman" panose="02020603050405020304" pitchFamily="18" charset="0"/>
                <a:cs typeface="Times New Roman" panose="02020603050405020304" pitchFamily="18" charset="0"/>
              </a:rPr>
              <a:t>as external </a:t>
            </a:r>
            <a:r>
              <a:rPr lang="en-US" sz="2400" dirty="0">
                <a:latin typeface="Times New Roman" panose="02020603050405020304" pitchFamily="18" charset="0"/>
                <a:cs typeface="Times New Roman" panose="02020603050405020304" pitchFamily="18" charset="0"/>
              </a:rPr>
              <a:t>hardware interrupts</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There </a:t>
            </a:r>
            <a:r>
              <a:rPr lang="en-US" sz="2400" dirty="0">
                <a:latin typeface="Times New Roman" panose="02020603050405020304" pitchFamily="18" charset="0"/>
                <a:cs typeface="Times New Roman" panose="02020603050405020304" pitchFamily="18" charset="0"/>
              </a:rPr>
              <a:t>are two activation levels for </a:t>
            </a:r>
            <a:r>
              <a:rPr lang="en-US" sz="2400" dirty="0" smtClean="0">
                <a:latin typeface="Times New Roman" panose="02020603050405020304" pitchFamily="18" charset="0"/>
                <a:cs typeface="Times New Roman" panose="02020603050405020304" pitchFamily="18" charset="0"/>
              </a:rPr>
              <a:t>the external </a:t>
            </a:r>
            <a:r>
              <a:rPr lang="en-US" sz="2400" dirty="0">
                <a:latin typeface="Times New Roman" panose="02020603050405020304" pitchFamily="18" charset="0"/>
                <a:cs typeface="Times New Roman" panose="02020603050405020304" pitchFamily="18" charset="0"/>
              </a:rPr>
              <a:t>hardware </a:t>
            </a:r>
            <a:r>
              <a:rPr lang="en-US" sz="2400" dirty="0" smtClean="0">
                <a:latin typeface="Times New Roman" panose="02020603050405020304" pitchFamily="18" charset="0"/>
                <a:cs typeface="Times New Roman" panose="02020603050405020304" pitchFamily="18" charset="0"/>
              </a:rPr>
              <a:t>interrupts (INT0 and INT1).</a:t>
            </a: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Level trigged  - In the level-triggered mode, INT0 </a:t>
            </a:r>
            <a:r>
              <a:rPr lang="en-US" sz="2400" dirty="0" smtClean="0">
                <a:latin typeface="Times New Roman" panose="02020603050405020304" pitchFamily="18" charset="0"/>
                <a:cs typeface="Times New Roman" panose="02020603050405020304" pitchFamily="18" charset="0"/>
              </a:rPr>
              <a:t>and INT1 </a:t>
            </a:r>
            <a:r>
              <a:rPr lang="en-US" sz="2400" dirty="0">
                <a:latin typeface="Times New Roman" panose="02020603050405020304" pitchFamily="18" charset="0"/>
                <a:cs typeface="Times New Roman" panose="02020603050405020304" pitchFamily="18" charset="0"/>
              </a:rPr>
              <a:t>pins are normally </a:t>
            </a:r>
            <a:r>
              <a:rPr lang="en-US" sz="2400" dirty="0" smtClean="0">
                <a:latin typeface="Times New Roman" panose="02020603050405020304" pitchFamily="18" charset="0"/>
                <a:cs typeface="Times New Roman" panose="02020603050405020304" pitchFamily="18" charset="0"/>
              </a:rPr>
              <a:t>high. So, </a:t>
            </a: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If </a:t>
            </a:r>
            <a:r>
              <a:rPr lang="en-US" sz="2400" dirty="0">
                <a:latin typeface="Times New Roman" panose="02020603050405020304" pitchFamily="18" charset="0"/>
                <a:cs typeface="Times New Roman" panose="02020603050405020304" pitchFamily="18" charset="0"/>
              </a:rPr>
              <a:t>a low-level signal is applied to them, </a:t>
            </a:r>
            <a:r>
              <a:rPr lang="en-US" sz="2400" dirty="0" smtClean="0">
                <a:latin typeface="Times New Roman" panose="02020603050405020304" pitchFamily="18" charset="0"/>
                <a:cs typeface="Times New Roman" panose="02020603050405020304" pitchFamily="18" charset="0"/>
              </a:rPr>
              <a:t>it triggers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interrupt.</a:t>
            </a: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Edge trigged  </a:t>
            </a:r>
            <a:r>
              <a:rPr lang="en-US" sz="2400" dirty="0">
                <a:latin typeface="Times New Roman" panose="02020603050405020304" pitchFamily="18" charset="0"/>
                <a:cs typeface="Times New Roman" panose="02020603050405020304" pitchFamily="18" charset="0"/>
              </a:rPr>
              <a:t>– Set </a:t>
            </a:r>
            <a:r>
              <a:rPr lang="en-US" sz="2400" dirty="0" smtClean="0">
                <a:latin typeface="Times New Roman" panose="02020603050405020304" pitchFamily="18" charset="0"/>
                <a:cs typeface="Times New Roman" panose="02020603050405020304" pitchFamily="18" charset="0"/>
              </a:rPr>
              <a:t>IE0/IE1 </a:t>
            </a:r>
            <a:r>
              <a:rPr lang="en-US" sz="2400" dirty="0">
                <a:latin typeface="Times New Roman" panose="02020603050405020304" pitchFamily="18" charset="0"/>
                <a:cs typeface="Times New Roman" panose="02020603050405020304" pitchFamily="18" charset="0"/>
              </a:rPr>
              <a:t>bit (</a:t>
            </a:r>
            <a:r>
              <a:rPr lang="en-US" sz="2400" dirty="0" smtClean="0">
                <a:latin typeface="Times New Roman" panose="02020603050405020304" pitchFamily="18" charset="0"/>
                <a:cs typeface="Times New Roman" panose="02020603050405020304" pitchFamily="18" charset="0"/>
              </a:rPr>
              <a:t>TCON.1/TCON.3) to enable edge triggering for 				  INT0/INT1</a:t>
            </a: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 </a:t>
            </a:r>
          </a:p>
        </p:txBody>
      </p:sp>
      <p:sp>
        <p:nvSpPr>
          <p:cNvPr id="5" name="Title 1"/>
          <p:cNvSpPr>
            <a:spLocks noGrp="1"/>
          </p:cNvSpPr>
          <p:nvPr>
            <p:ph type="title"/>
          </p:nvPr>
        </p:nvSpPr>
        <p:spPr>
          <a:xfrm>
            <a:off x="200025" y="9525"/>
            <a:ext cx="11963400" cy="553998"/>
          </a:xfrm>
        </p:spPr>
        <p:txBody>
          <a:bodyPr/>
          <a:lstStyle/>
          <a:p>
            <a:pPr algn="ctr"/>
            <a:r>
              <a:rPr lang="en-IN" sz="3600" b="1" dirty="0" smtClean="0"/>
              <a:t>Enable/disable Interrupts in 8051</a:t>
            </a:r>
            <a:endParaRPr lang="en-IN" sz="3600" b="1" dirty="0"/>
          </a:p>
        </p:txBody>
      </p:sp>
    </p:spTree>
    <p:extLst>
      <p:ext uri="{BB962C8B-B14F-4D97-AF65-F5344CB8AC3E}">
        <p14:creationId xmlns:p14="http://schemas.microsoft.com/office/powerpoint/2010/main" val="203057225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0025" y="9525"/>
            <a:ext cx="11963400" cy="553998"/>
          </a:xfrm>
        </p:spPr>
        <p:txBody>
          <a:bodyPr/>
          <a:lstStyle/>
          <a:p>
            <a:pPr algn="ctr"/>
            <a:r>
              <a:rPr lang="en-IN" sz="3600" b="1" dirty="0" smtClean="0"/>
              <a:t>8051-Interrupt </a:t>
            </a:r>
            <a:r>
              <a:rPr lang="en-IN" sz="3600" b="1" dirty="0"/>
              <a:t>Priority Upon </a:t>
            </a:r>
            <a:r>
              <a:rPr lang="en-IN" sz="3600" b="1" dirty="0" smtClean="0"/>
              <a:t>Reset</a:t>
            </a:r>
            <a:endParaRPr lang="en-IN" sz="3600" b="1" dirty="0"/>
          </a:p>
        </p:txBody>
      </p:sp>
      <p:pic>
        <p:nvPicPr>
          <p:cNvPr id="3" name="Picture 2"/>
          <p:cNvPicPr>
            <a:picLocks noChangeAspect="1"/>
          </p:cNvPicPr>
          <p:nvPr/>
        </p:nvPicPr>
        <p:blipFill>
          <a:blip r:embed="rId3"/>
          <a:stretch>
            <a:fillRect/>
          </a:stretch>
        </p:blipFill>
        <p:spPr>
          <a:xfrm>
            <a:off x="2131725" y="762000"/>
            <a:ext cx="8100000" cy="3888000"/>
          </a:xfrm>
          <a:prstGeom prst="rect">
            <a:avLst/>
          </a:prstGeom>
        </p:spPr>
      </p:pic>
    </p:spTree>
    <p:extLst>
      <p:ext uri="{BB962C8B-B14F-4D97-AF65-F5344CB8AC3E}">
        <p14:creationId xmlns:p14="http://schemas.microsoft.com/office/powerpoint/2010/main" val="358945013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2930604"/>
            <a:ext cx="11963400" cy="83099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Priority bit=1 assigns high priority</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Priority bit=0 assigns low priority</a:t>
            </a:r>
          </a:p>
        </p:txBody>
      </p:sp>
      <p:sp>
        <p:nvSpPr>
          <p:cNvPr id="5" name="Title 1"/>
          <p:cNvSpPr>
            <a:spLocks noGrp="1"/>
          </p:cNvSpPr>
          <p:nvPr>
            <p:ph type="title"/>
          </p:nvPr>
        </p:nvSpPr>
        <p:spPr>
          <a:xfrm>
            <a:off x="200025" y="9525"/>
            <a:ext cx="11963400" cy="1107996"/>
          </a:xfrm>
        </p:spPr>
        <p:txBody>
          <a:bodyPr/>
          <a:lstStyle/>
          <a:p>
            <a:pPr algn="ctr"/>
            <a:r>
              <a:rPr lang="en-IN" sz="3600" b="1" dirty="0" smtClean="0"/>
              <a:t>8051- Modifying the default </a:t>
            </a:r>
            <a:r>
              <a:rPr lang="en-IN" sz="3600" b="1" dirty="0"/>
              <a:t>Interrupt Priority</a:t>
            </a:r>
            <a:br>
              <a:rPr lang="en-IN" sz="3600" b="1" dirty="0"/>
            </a:br>
            <a:r>
              <a:rPr lang="en-IN" sz="3600" b="1" dirty="0">
                <a:solidFill>
                  <a:srgbClr val="7030A0"/>
                </a:solidFill>
              </a:rPr>
              <a:t>Interrupt </a:t>
            </a:r>
            <a:r>
              <a:rPr lang="en-IN" sz="3600" b="1" dirty="0" smtClean="0">
                <a:solidFill>
                  <a:srgbClr val="7030A0"/>
                </a:solidFill>
              </a:rPr>
              <a:t>Priority (IP) </a:t>
            </a:r>
            <a:r>
              <a:rPr lang="en-IN" sz="3600" b="1" dirty="0">
                <a:solidFill>
                  <a:srgbClr val="7030A0"/>
                </a:solidFill>
              </a:rPr>
              <a:t>Register (Bit-addressable)</a:t>
            </a:r>
          </a:p>
        </p:txBody>
      </p:sp>
      <p:sp>
        <p:nvSpPr>
          <p:cNvPr id="6" name="Rectangle 5"/>
          <p:cNvSpPr/>
          <p:nvPr/>
        </p:nvSpPr>
        <p:spPr>
          <a:xfrm>
            <a:off x="533400" y="4004725"/>
            <a:ext cx="11444287" cy="1569660"/>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the </a:t>
            </a:r>
            <a:r>
              <a:rPr lang="en-US" sz="2400" dirty="0" smtClean="0">
                <a:latin typeface="Times New Roman" panose="02020603050405020304" pitchFamily="18" charset="0"/>
                <a:cs typeface="Times New Roman" panose="02020603050405020304" pitchFamily="18" charset="0"/>
              </a:rPr>
              <a:t>8051, </a:t>
            </a:r>
            <a:r>
              <a:rPr lang="en-US" sz="2400" dirty="0">
                <a:latin typeface="Times New Roman" panose="02020603050405020304" pitchFamily="18" charset="0"/>
                <a:cs typeface="Times New Roman" panose="02020603050405020304" pitchFamily="18" charset="0"/>
              </a:rPr>
              <a:t>a low-priority interrupt </a:t>
            </a:r>
            <a:r>
              <a:rPr lang="en-US" sz="2400" dirty="0" smtClean="0">
                <a:latin typeface="Times New Roman" panose="02020603050405020304" pitchFamily="18" charset="0"/>
                <a:cs typeface="Times New Roman" panose="02020603050405020304" pitchFamily="18" charset="0"/>
              </a:rPr>
              <a:t>can be </a:t>
            </a:r>
            <a:r>
              <a:rPr lang="en-US" sz="2400" dirty="0">
                <a:latin typeface="Times New Roman" panose="02020603050405020304" pitchFamily="18" charset="0"/>
                <a:cs typeface="Times New Roman" panose="02020603050405020304" pitchFamily="18" charset="0"/>
              </a:rPr>
              <a:t>interrupted by a </a:t>
            </a:r>
            <a:r>
              <a:rPr lang="en-US" sz="2400" dirty="0" smtClean="0">
                <a:latin typeface="Times New Roman" panose="02020603050405020304" pitchFamily="18" charset="0"/>
                <a:cs typeface="Times New Roman" panose="02020603050405020304" pitchFamily="18" charset="0"/>
              </a:rPr>
              <a:t>higher-priority Interrupt. </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But </a:t>
            </a:r>
            <a:r>
              <a:rPr lang="en-US" sz="2400" dirty="0">
                <a:latin typeface="Times New Roman" panose="02020603050405020304" pitchFamily="18" charset="0"/>
                <a:cs typeface="Times New Roman" panose="02020603050405020304" pitchFamily="18" charset="0"/>
              </a:rPr>
              <a:t>it prohibits the </a:t>
            </a:r>
            <a:r>
              <a:rPr lang="en-US" sz="2400" dirty="0" smtClean="0">
                <a:latin typeface="Times New Roman" panose="02020603050405020304" pitchFamily="18" charset="0"/>
                <a:cs typeface="Times New Roman" panose="02020603050405020304" pitchFamily="18" charset="0"/>
              </a:rPr>
              <a:t>interruption of </a:t>
            </a:r>
            <a:r>
              <a:rPr lang="en-US" sz="2400" dirty="0">
                <a:latin typeface="Times New Roman" panose="02020603050405020304" pitchFamily="18" charset="0"/>
                <a:cs typeface="Times New Roman" panose="02020603050405020304" pitchFamily="18" charset="0"/>
              </a:rPr>
              <a:t>higher-priority Interrupt </a:t>
            </a:r>
            <a:r>
              <a:rPr lang="en-US" sz="2400" dirty="0" smtClean="0">
                <a:latin typeface="Times New Roman" panose="02020603050405020304" pitchFamily="18" charset="0"/>
                <a:cs typeface="Times New Roman" panose="02020603050405020304" pitchFamily="18" charset="0"/>
              </a:rPr>
              <a:t>by </a:t>
            </a:r>
            <a:r>
              <a:rPr lang="en-US" sz="2400" dirty="0">
                <a:latin typeface="Times New Roman" panose="02020603050405020304" pitchFamily="18" charset="0"/>
                <a:cs typeface="Times New Roman" panose="02020603050405020304" pitchFamily="18" charset="0"/>
              </a:rPr>
              <a:t>using another low-priority interrupt. </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614919940"/>
              </p:ext>
            </p:extLst>
          </p:nvPr>
        </p:nvGraphicFramePr>
        <p:xfrm>
          <a:off x="1669836" y="1862400"/>
          <a:ext cx="8460001" cy="576000"/>
        </p:xfrm>
        <a:graphic>
          <a:graphicData uri="http://schemas.openxmlformats.org/drawingml/2006/table">
            <a:tbl>
              <a:tblPr firstRow="1" bandRow="1">
                <a:tableStyleId>{5C22544A-7EE6-4342-B048-85BDC9FD1C3A}</a:tableStyleId>
              </a:tblPr>
              <a:tblGrid>
                <a:gridCol w="1110375"/>
                <a:gridCol w="1004626"/>
                <a:gridCol w="1057500"/>
                <a:gridCol w="1057500"/>
                <a:gridCol w="1057500"/>
                <a:gridCol w="1057500"/>
                <a:gridCol w="1057500"/>
                <a:gridCol w="1057500"/>
              </a:tblGrid>
              <a:tr h="576000">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PT2</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PS</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PT1</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PX1</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PT0</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PX0</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r>
            </a:tbl>
          </a:graphicData>
        </a:graphic>
      </p:graphicFrame>
      <p:sp>
        <p:nvSpPr>
          <p:cNvPr id="11" name="TextBox 10"/>
          <p:cNvSpPr txBox="1"/>
          <p:nvPr/>
        </p:nvSpPr>
        <p:spPr>
          <a:xfrm>
            <a:off x="9350268" y="1441174"/>
            <a:ext cx="561372"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D0</a:t>
            </a:r>
            <a:endParaRPr lang="en-IN"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939818" y="1438942"/>
            <a:ext cx="561372"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D7</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531793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0"/>
            <a:ext cx="11963400" cy="553998"/>
          </a:xfrm>
        </p:spPr>
        <p:txBody>
          <a:bodyPr/>
          <a:lstStyle/>
          <a:p>
            <a:pPr algn="ctr"/>
            <a:r>
              <a:rPr lang="en-IN" sz="3600" b="1" dirty="0" smtClean="0"/>
              <a:t>Interrupt service routine - Interrupt Vector Table</a:t>
            </a:r>
            <a:endParaRPr lang="en-IN" sz="3600" b="1" dirty="0"/>
          </a:p>
        </p:txBody>
      </p:sp>
      <p:sp>
        <p:nvSpPr>
          <p:cNvPr id="4" name="Rectangle 3"/>
          <p:cNvSpPr/>
          <p:nvPr/>
        </p:nvSpPr>
        <p:spPr>
          <a:xfrm>
            <a:off x="228600" y="651808"/>
            <a:ext cx="11658600" cy="4154984"/>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7030A0"/>
                </a:solidFill>
                <a:latin typeface="Times New Roman" panose="02020603050405020304" pitchFamily="18" charset="0"/>
                <a:cs typeface="Times New Roman" panose="02020603050405020304" pitchFamily="18" charset="0"/>
              </a:rPr>
              <a:t>interrupt service routines </a:t>
            </a:r>
            <a:r>
              <a:rPr lang="en-US" sz="2400" dirty="0" smtClean="0">
                <a:solidFill>
                  <a:srgbClr val="7030A0"/>
                </a:solidFill>
                <a:latin typeface="Times New Roman" panose="02020603050405020304" pitchFamily="18" charset="0"/>
                <a:cs typeface="Times New Roman" panose="02020603050405020304" pitchFamily="18" charset="0"/>
              </a:rPr>
              <a:t>(ISR) </a:t>
            </a:r>
            <a:r>
              <a:rPr lang="en-US" sz="2400" dirty="0">
                <a:solidFill>
                  <a:srgbClr val="7030A0"/>
                </a:solidFill>
                <a:latin typeface="Times New Roman" panose="02020603050405020304" pitchFamily="18" charset="0"/>
                <a:cs typeface="Times New Roman" panose="02020603050405020304" pitchFamily="18" charset="0"/>
              </a:rPr>
              <a:t>or interrupt handler is a pre-written program </a:t>
            </a:r>
            <a:r>
              <a:rPr lang="en-US" sz="2400" dirty="0">
                <a:latin typeface="Times New Roman" panose="02020603050405020304" pitchFamily="18" charset="0"/>
                <a:cs typeface="Times New Roman" panose="02020603050405020304" pitchFamily="18" charset="0"/>
              </a:rPr>
              <a:t>which defines the service for an interrupt request.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Each interrupt request have its own ISR. All these ISRs will be stored in the memory and the </a:t>
            </a:r>
            <a:r>
              <a:rPr lang="en-US" sz="2400" dirty="0" smtClean="0">
                <a:latin typeface="Times New Roman" panose="02020603050405020304" pitchFamily="18" charset="0"/>
                <a:cs typeface="Times New Roman" panose="02020603050405020304" pitchFamily="18" charset="0"/>
              </a:rPr>
              <a:t>addresses of the starting memory locations of </a:t>
            </a:r>
            <a:r>
              <a:rPr lang="en-US" sz="2400" dirty="0">
                <a:latin typeface="Times New Roman" panose="02020603050405020304" pitchFamily="18" charset="0"/>
                <a:cs typeface="Times New Roman" panose="02020603050405020304" pitchFamily="18" charset="0"/>
              </a:rPr>
              <a:t>these ISRs will be updated in to interrupt vector table.</a:t>
            </a:r>
          </a:p>
          <a:p>
            <a:pPr marL="342900" indent="-342900" algn="just">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solidFill>
                  <a:srgbClr val="7030A0"/>
                </a:solidFill>
                <a:latin typeface="Times New Roman" panose="02020603050405020304" pitchFamily="18" charset="0"/>
                <a:cs typeface="Times New Roman" panose="02020603050405020304" pitchFamily="18" charset="0"/>
              </a:rPr>
              <a:t>Interrupt vector table is an index of memory addresses </a:t>
            </a:r>
            <a:r>
              <a:rPr lang="en-US" sz="2400" dirty="0" smtClean="0">
                <a:latin typeface="Times New Roman" panose="02020603050405020304" pitchFamily="18" charset="0"/>
                <a:cs typeface="Times New Roman" panose="02020603050405020304" pitchFamily="18" charset="0"/>
              </a:rPr>
              <a:t>where, the starting address of the interrupt service routines (ISRs) are saved.</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When an interrupt request comes, microcontroller search the interrupt vector table to find the address of the starting memory location of the required ISR.</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So that, corresponding ISR will be executed to serve the interrupt request.</a:t>
            </a:r>
          </a:p>
        </p:txBody>
      </p:sp>
    </p:spTree>
    <p:extLst>
      <p:ext uri="{BB962C8B-B14F-4D97-AF65-F5344CB8AC3E}">
        <p14:creationId xmlns:p14="http://schemas.microsoft.com/office/powerpoint/2010/main" val="27286433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0"/>
            <a:ext cx="11963400" cy="553998"/>
          </a:xfrm>
        </p:spPr>
        <p:txBody>
          <a:bodyPr/>
          <a:lstStyle/>
          <a:p>
            <a:pPr algn="ctr"/>
            <a:r>
              <a:rPr lang="en-IN" sz="3600" b="1" dirty="0" smtClean="0"/>
              <a:t>Interrupt Vector Table of 8051 µC</a:t>
            </a:r>
            <a:endParaRPr lang="en-IN" sz="3600" b="1" dirty="0"/>
          </a:p>
        </p:txBody>
      </p:sp>
      <p:pic>
        <p:nvPicPr>
          <p:cNvPr id="3" name="Picture 2"/>
          <p:cNvPicPr>
            <a:picLocks noChangeAspect="1"/>
          </p:cNvPicPr>
          <p:nvPr/>
        </p:nvPicPr>
        <p:blipFill>
          <a:blip r:embed="rId3"/>
          <a:stretch>
            <a:fillRect/>
          </a:stretch>
        </p:blipFill>
        <p:spPr>
          <a:xfrm>
            <a:off x="1600200" y="990600"/>
            <a:ext cx="8789341" cy="4248000"/>
          </a:xfrm>
          <a:prstGeom prst="rect">
            <a:avLst/>
          </a:prstGeom>
        </p:spPr>
      </p:pic>
    </p:spTree>
    <p:extLst>
      <p:ext uri="{BB962C8B-B14F-4D97-AF65-F5344CB8AC3E}">
        <p14:creationId xmlns:p14="http://schemas.microsoft.com/office/powerpoint/2010/main" val="27007923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0025" y="9525"/>
            <a:ext cx="11963400" cy="553998"/>
          </a:xfrm>
        </p:spPr>
        <p:txBody>
          <a:bodyPr/>
          <a:lstStyle/>
          <a:p>
            <a:pPr algn="ctr"/>
            <a:r>
              <a:rPr lang="en-IN" sz="3600" b="1" dirty="0" smtClean="0"/>
              <a:t>Programming using Interrupts-Example1</a:t>
            </a:r>
            <a:endParaRPr lang="en-IN" sz="3600" b="1" dirty="0">
              <a:solidFill>
                <a:srgbClr val="7030A0"/>
              </a:solidFill>
            </a:endParaRPr>
          </a:p>
        </p:txBody>
      </p:sp>
      <p:sp>
        <p:nvSpPr>
          <p:cNvPr id="6" name="Rectangle 5"/>
          <p:cNvSpPr/>
          <p:nvPr/>
        </p:nvSpPr>
        <p:spPr>
          <a:xfrm>
            <a:off x="609600" y="1066800"/>
            <a:ext cx="11444287" cy="4154984"/>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Discuss </a:t>
            </a:r>
            <a:r>
              <a:rPr lang="en-US" sz="2400" dirty="0">
                <a:latin typeface="Times New Roman" panose="02020603050405020304" pitchFamily="18" charset="0"/>
                <a:cs typeface="Times New Roman" panose="02020603050405020304" pitchFamily="18" charset="0"/>
              </a:rPr>
              <a:t>what happens if interrupts INT0, TF0, and INT1 </a:t>
            </a:r>
            <a:r>
              <a:rPr lang="en-US" sz="2400" dirty="0" smtClean="0">
                <a:latin typeface="Times New Roman" panose="02020603050405020304" pitchFamily="18" charset="0"/>
                <a:cs typeface="Times New Roman" panose="02020603050405020304" pitchFamily="18" charset="0"/>
              </a:rPr>
              <a:t>are activated </a:t>
            </a:r>
            <a:r>
              <a:rPr lang="en-US" sz="2400" dirty="0">
                <a:latin typeface="Times New Roman" panose="02020603050405020304" pitchFamily="18" charset="0"/>
                <a:cs typeface="Times New Roman" panose="02020603050405020304" pitchFamily="18" charset="0"/>
              </a:rPr>
              <a:t>at the same time. Assume priority levels were </a:t>
            </a:r>
            <a:r>
              <a:rPr lang="en-US" sz="2400" dirty="0" smtClean="0">
                <a:latin typeface="Times New Roman" panose="02020603050405020304" pitchFamily="18" charset="0"/>
                <a:cs typeface="Times New Roman" panose="02020603050405020304" pitchFamily="18" charset="0"/>
              </a:rPr>
              <a:t>set </a:t>
            </a:r>
            <a:r>
              <a:rPr lang="en-US" sz="2400" dirty="0">
                <a:latin typeface="Times New Roman" panose="02020603050405020304" pitchFamily="18" charset="0"/>
                <a:cs typeface="Times New Roman" panose="02020603050405020304" pitchFamily="18" charset="0"/>
              </a:rPr>
              <a:t>by </a:t>
            </a:r>
            <a:r>
              <a:rPr lang="en-US" sz="2400" dirty="0" smtClean="0">
                <a:latin typeface="Times New Roman" panose="02020603050405020304" pitchFamily="18" charset="0"/>
                <a:cs typeface="Times New Roman" panose="02020603050405020304" pitchFamily="18" charset="0"/>
              </a:rPr>
              <a:t>the power-up reset and </a:t>
            </a:r>
            <a:r>
              <a:rPr lang="en-US" sz="2400" dirty="0">
                <a:latin typeface="Times New Roman" panose="02020603050405020304" pitchFamily="18" charset="0"/>
                <a:cs typeface="Times New Roman" panose="02020603050405020304" pitchFamily="18" charset="0"/>
              </a:rPr>
              <a:t>the external hardware interrupts are </a:t>
            </a:r>
            <a:r>
              <a:rPr lang="en-US" sz="2400" dirty="0" smtClean="0">
                <a:latin typeface="Times New Roman" panose="02020603050405020304" pitchFamily="18" charset="0"/>
                <a:cs typeface="Times New Roman" panose="02020603050405020304" pitchFamily="18" charset="0"/>
              </a:rPr>
              <a:t>edge triggered</a:t>
            </a:r>
            <a:r>
              <a:rPr lang="en-US" sz="2400" dirty="0">
                <a:latin typeface="Times New Roman" panose="02020603050405020304" pitchFamily="18" charset="0"/>
                <a:cs typeface="Times New Roman" panose="02020603050405020304" pitchFamily="18" charset="0"/>
              </a:rPr>
              <a:t>.</a:t>
            </a:r>
          </a:p>
          <a:p>
            <a:pPr algn="just"/>
            <a:r>
              <a:rPr lang="en-US" sz="2400" dirty="0">
                <a:solidFill>
                  <a:srgbClr val="7030A0"/>
                </a:solidFill>
                <a:latin typeface="Times New Roman" panose="02020603050405020304" pitchFamily="18" charset="0"/>
                <a:cs typeface="Times New Roman" panose="02020603050405020304" pitchFamily="18" charset="0"/>
              </a:rPr>
              <a:t>Solution</a:t>
            </a:r>
            <a:r>
              <a:rPr lang="en-US" sz="2400" dirty="0" smtClean="0">
                <a:solidFill>
                  <a:srgbClr val="7030A0"/>
                </a:solidFill>
                <a:latin typeface="Times New Roman" panose="02020603050405020304" pitchFamily="18" charset="0"/>
                <a:cs typeface="Times New Roman" panose="02020603050405020304" pitchFamily="18" charset="0"/>
              </a:rPr>
              <a:t>:</a:t>
            </a:r>
          </a:p>
          <a:p>
            <a:pPr algn="just"/>
            <a:r>
              <a:rPr lang="en-US" sz="2400" dirty="0">
                <a:solidFill>
                  <a:srgbClr val="FF0000"/>
                </a:solidFill>
                <a:latin typeface="Times New Roman" panose="02020603050405020304" pitchFamily="18" charset="0"/>
                <a:cs typeface="Times New Roman" panose="02020603050405020304" pitchFamily="18" charset="0"/>
              </a:rPr>
              <a:t>priority levels were set by the power-up </a:t>
            </a:r>
            <a:r>
              <a:rPr lang="en-US" sz="2400" dirty="0" smtClean="0">
                <a:solidFill>
                  <a:srgbClr val="FF0000"/>
                </a:solidFill>
                <a:latin typeface="Times New Roman" panose="02020603050405020304" pitchFamily="18" charset="0"/>
                <a:cs typeface="Times New Roman" panose="02020603050405020304" pitchFamily="18" charset="0"/>
              </a:rPr>
              <a:t>reset means default priority levels. </a:t>
            </a:r>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If these three interrupts are activated at the same time, </a:t>
            </a:r>
            <a:r>
              <a:rPr lang="en-US" sz="2400" dirty="0" smtClean="0">
                <a:latin typeface="Times New Roman" panose="02020603050405020304" pitchFamily="18" charset="0"/>
                <a:cs typeface="Times New Roman" panose="02020603050405020304" pitchFamily="18" charset="0"/>
              </a:rPr>
              <a:t>their statuses are saved internally</a:t>
            </a:r>
            <a:r>
              <a:rPr lang="en-US" sz="2400" dirty="0">
                <a:latin typeface="Times New Roman" panose="02020603050405020304" pitchFamily="18" charset="0"/>
                <a:cs typeface="Times New Roman" panose="02020603050405020304" pitchFamily="18" charset="0"/>
              </a:rPr>
              <a:t>. Then the 8051 checks all five </a:t>
            </a:r>
            <a:r>
              <a:rPr lang="en-US" sz="2400" dirty="0" smtClean="0">
                <a:latin typeface="Times New Roman" panose="02020603050405020304" pitchFamily="18" charset="0"/>
                <a:cs typeface="Times New Roman" panose="02020603050405020304" pitchFamily="18" charset="0"/>
              </a:rPr>
              <a:t>interrupts according </a:t>
            </a:r>
            <a:r>
              <a:rPr lang="en-US" sz="2400" dirty="0">
                <a:latin typeface="Times New Roman" panose="02020603050405020304" pitchFamily="18" charset="0"/>
                <a:cs typeface="Times New Roman" panose="02020603050405020304" pitchFamily="18" charset="0"/>
              </a:rPr>
              <a:t>to the sequence listed in </a:t>
            </a:r>
            <a:r>
              <a:rPr lang="en-US" sz="2400" dirty="0" smtClean="0">
                <a:latin typeface="Times New Roman" panose="02020603050405020304" pitchFamily="18" charset="0"/>
                <a:cs typeface="Times New Roman" panose="02020603050405020304" pitchFamily="18" charset="0"/>
              </a:rPr>
              <a:t>the default priority order. </a:t>
            </a:r>
            <a:r>
              <a:rPr lang="en-US" sz="2400" dirty="0">
                <a:latin typeface="Times New Roman" panose="02020603050405020304" pitchFamily="18" charset="0"/>
                <a:cs typeface="Times New Roman" panose="02020603050405020304" pitchFamily="18" charset="0"/>
              </a:rPr>
              <a:t>If any is activated, </a:t>
            </a:r>
            <a:r>
              <a:rPr lang="en-US" sz="2400" dirty="0" smtClean="0">
                <a:latin typeface="Times New Roman" panose="02020603050405020304" pitchFamily="18" charset="0"/>
                <a:cs typeface="Times New Roman" panose="02020603050405020304" pitchFamily="18" charset="0"/>
              </a:rPr>
              <a:t>it services </a:t>
            </a:r>
            <a:r>
              <a:rPr lang="en-US" sz="2400" dirty="0">
                <a:latin typeface="Times New Roman" panose="02020603050405020304" pitchFamily="18" charset="0"/>
                <a:cs typeface="Times New Roman" panose="02020603050405020304" pitchFamily="18" charset="0"/>
              </a:rPr>
              <a:t>it in sequence.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Therefore</a:t>
            </a:r>
            <a:r>
              <a:rPr lang="en-US" sz="2400" dirty="0">
                <a:latin typeface="Times New Roman" panose="02020603050405020304" pitchFamily="18" charset="0"/>
                <a:cs typeface="Times New Roman" panose="02020603050405020304" pitchFamily="18" charset="0"/>
              </a:rPr>
              <a:t>, when the above three </a:t>
            </a:r>
            <a:r>
              <a:rPr lang="en-US" sz="2400" dirty="0" smtClean="0">
                <a:latin typeface="Times New Roman" panose="02020603050405020304" pitchFamily="18" charset="0"/>
                <a:cs typeface="Times New Roman" panose="02020603050405020304" pitchFamily="18" charset="0"/>
              </a:rPr>
              <a:t>interrupts are </a:t>
            </a:r>
            <a:r>
              <a:rPr lang="en-US" sz="2400" dirty="0">
                <a:latin typeface="Times New Roman" panose="02020603050405020304" pitchFamily="18" charset="0"/>
                <a:cs typeface="Times New Roman" panose="02020603050405020304" pitchFamily="18" charset="0"/>
              </a:rPr>
              <a:t>activated, </a:t>
            </a:r>
            <a:r>
              <a:rPr lang="en-US" sz="2400" dirty="0" smtClean="0">
                <a:latin typeface="Times New Roman" panose="02020603050405020304" pitchFamily="18" charset="0"/>
                <a:cs typeface="Times New Roman" panose="02020603050405020304" pitchFamily="18" charset="0"/>
              </a:rPr>
              <a:t>INT0 </a:t>
            </a:r>
            <a:r>
              <a:rPr lang="en-US" sz="2400" dirty="0">
                <a:latin typeface="Times New Roman" panose="02020603050405020304" pitchFamily="18" charset="0"/>
                <a:cs typeface="Times New Roman" panose="02020603050405020304" pitchFamily="18" charset="0"/>
              </a:rPr>
              <a:t>(external </a:t>
            </a:r>
            <a:r>
              <a:rPr lang="en-US" sz="2400" dirty="0" smtClean="0">
                <a:latin typeface="Times New Roman" panose="02020603050405020304" pitchFamily="18" charset="0"/>
                <a:cs typeface="Times New Roman" panose="02020603050405020304" pitchFamily="18" charset="0"/>
              </a:rPr>
              <a:t>interrupt- IE0</a:t>
            </a:r>
            <a:r>
              <a:rPr lang="en-US" sz="2400" dirty="0">
                <a:latin typeface="Times New Roman" panose="02020603050405020304" pitchFamily="18" charset="0"/>
                <a:cs typeface="Times New Roman" panose="02020603050405020304" pitchFamily="18" charset="0"/>
              </a:rPr>
              <a:t>) is serviced first, then timer </a:t>
            </a:r>
            <a:r>
              <a:rPr lang="en-US" sz="2400" dirty="0" smtClean="0">
                <a:latin typeface="Times New Roman" panose="02020603050405020304" pitchFamily="18" charset="0"/>
                <a:cs typeface="Times New Roman" panose="02020603050405020304" pitchFamily="18" charset="0"/>
              </a:rPr>
              <a:t>0 (TF0</a:t>
            </a:r>
            <a:r>
              <a:rPr lang="en-US" sz="2400" dirty="0">
                <a:latin typeface="Times New Roman" panose="02020603050405020304" pitchFamily="18" charset="0"/>
                <a:cs typeface="Times New Roman" panose="02020603050405020304" pitchFamily="18" charset="0"/>
              </a:rPr>
              <a:t>), and finally </a:t>
            </a:r>
            <a:r>
              <a:rPr lang="en-US" sz="2400" dirty="0" smtClean="0">
                <a:latin typeface="Times New Roman" panose="02020603050405020304" pitchFamily="18" charset="0"/>
                <a:cs typeface="Times New Roman" panose="02020603050405020304" pitchFamily="18" charset="0"/>
              </a:rPr>
              <a:t>INT1 </a:t>
            </a:r>
            <a:r>
              <a:rPr lang="en-US" sz="2400" dirty="0">
                <a:latin typeface="Times New Roman" panose="02020603050405020304" pitchFamily="18" charset="0"/>
                <a:cs typeface="Times New Roman" panose="02020603050405020304" pitchFamily="18" charset="0"/>
              </a:rPr>
              <a:t>(external </a:t>
            </a:r>
            <a:r>
              <a:rPr lang="en-US" sz="2400" dirty="0" smtClean="0">
                <a:latin typeface="Times New Roman" panose="02020603050405020304" pitchFamily="18" charset="0"/>
                <a:cs typeface="Times New Roman" panose="02020603050405020304" pitchFamily="18" charset="0"/>
              </a:rPr>
              <a:t>interrupt- E1).</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501133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0025" y="9525"/>
            <a:ext cx="11963400" cy="553998"/>
          </a:xfrm>
        </p:spPr>
        <p:txBody>
          <a:bodyPr/>
          <a:lstStyle/>
          <a:p>
            <a:pPr algn="ctr"/>
            <a:r>
              <a:rPr lang="en-IN" sz="3600" b="1" dirty="0" smtClean="0"/>
              <a:t>Programming using Interrupts-Example2</a:t>
            </a:r>
            <a:endParaRPr lang="en-IN" sz="3600" b="1" dirty="0">
              <a:solidFill>
                <a:srgbClr val="7030A0"/>
              </a:solidFill>
            </a:endParaRPr>
          </a:p>
        </p:txBody>
      </p:sp>
      <p:sp>
        <p:nvSpPr>
          <p:cNvPr id="6" name="Rectangle 5"/>
          <p:cNvSpPr/>
          <p:nvPr/>
        </p:nvSpPr>
        <p:spPr>
          <a:xfrm>
            <a:off x="200025" y="601623"/>
            <a:ext cx="11853862" cy="452431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Program the IP register to assign the highest priority </a:t>
            </a:r>
            <a:r>
              <a:rPr lang="en-US" sz="2400" dirty="0" smtClean="0">
                <a:latin typeface="Times New Roman" panose="02020603050405020304" pitchFamily="18" charset="0"/>
                <a:cs typeface="Times New Roman" panose="02020603050405020304" pitchFamily="18" charset="0"/>
              </a:rPr>
              <a:t>to INT1(external </a:t>
            </a:r>
            <a:r>
              <a:rPr lang="en-US" sz="2400" dirty="0">
                <a:latin typeface="Times New Roman" panose="02020603050405020304" pitchFamily="18" charset="0"/>
                <a:cs typeface="Times New Roman" panose="02020603050405020304" pitchFamily="18" charset="0"/>
              </a:rPr>
              <a:t>interrupt 1), then</a:t>
            </a:r>
          </a:p>
          <a:p>
            <a:pPr algn="just"/>
            <a:r>
              <a:rPr lang="en-US" sz="2400" dirty="0">
                <a:latin typeface="Times New Roman" panose="02020603050405020304" pitchFamily="18" charset="0"/>
                <a:cs typeface="Times New Roman" panose="02020603050405020304" pitchFamily="18" charset="0"/>
              </a:rPr>
              <a:t>(b) discuss what happens if INT0, INT1, and TF0 are activated at </a:t>
            </a:r>
            <a:r>
              <a:rPr lang="en-US" sz="2400" dirty="0" smtClean="0">
                <a:latin typeface="Times New Roman" panose="02020603050405020304" pitchFamily="18" charset="0"/>
                <a:cs typeface="Times New Roman" panose="02020603050405020304" pitchFamily="18" charset="0"/>
              </a:rPr>
              <a:t>the same </a:t>
            </a:r>
            <a:r>
              <a:rPr lang="en-US" sz="2400" dirty="0">
                <a:latin typeface="Times New Roman" panose="02020603050405020304" pitchFamily="18" charset="0"/>
                <a:cs typeface="Times New Roman" panose="02020603050405020304" pitchFamily="18" charset="0"/>
              </a:rPr>
              <a:t>time. Assume the interrupts are </a:t>
            </a:r>
            <a:r>
              <a:rPr lang="en-US" sz="2400" dirty="0" smtClean="0">
                <a:latin typeface="Times New Roman" panose="02020603050405020304" pitchFamily="18" charset="0"/>
                <a:cs typeface="Times New Roman" panose="02020603050405020304" pitchFamily="18" charset="0"/>
              </a:rPr>
              <a:t>edge-triggered</a:t>
            </a:r>
            <a:r>
              <a:rPr lang="en-US" sz="2400" dirty="0">
                <a:latin typeface="Times New Roman" panose="02020603050405020304" pitchFamily="18" charset="0"/>
                <a:cs typeface="Times New Roman" panose="02020603050405020304" pitchFamily="18" charset="0"/>
              </a:rPr>
              <a:t>.</a:t>
            </a:r>
          </a:p>
          <a:p>
            <a:pPr algn="just"/>
            <a:r>
              <a:rPr lang="en-US" sz="2400" dirty="0">
                <a:solidFill>
                  <a:srgbClr val="7030A0"/>
                </a:solidFill>
                <a:latin typeface="Times New Roman" panose="02020603050405020304" pitchFamily="18" charset="0"/>
                <a:cs typeface="Times New Roman" panose="02020603050405020304" pitchFamily="18" charset="0"/>
              </a:rPr>
              <a:t>Solution:</a:t>
            </a:r>
          </a:p>
          <a:p>
            <a:pPr algn="just"/>
            <a:r>
              <a:rPr lang="en-US" sz="2400" dirty="0">
                <a:latin typeface="Times New Roman" panose="02020603050405020304" pitchFamily="18" charset="0"/>
                <a:cs typeface="Times New Roman" panose="02020603050405020304" pitchFamily="18" charset="0"/>
              </a:rPr>
              <a:t>(a) MOV IP,#00000100B ;IP.2=1 assign INT1 higher priority. </a:t>
            </a:r>
            <a:r>
              <a:rPr lang="en-US" sz="2400" dirty="0" smtClean="0">
                <a:latin typeface="Times New Roman" panose="02020603050405020304" pitchFamily="18" charset="0"/>
                <a:cs typeface="Times New Roman" panose="02020603050405020304" pitchFamily="18" charset="0"/>
              </a:rPr>
              <a:t>The instruction </a:t>
            </a:r>
            <a:r>
              <a:rPr lang="en-US" sz="2400" dirty="0">
                <a:latin typeface="Times New Roman" panose="02020603050405020304" pitchFamily="18" charset="0"/>
                <a:cs typeface="Times New Roman" panose="02020603050405020304" pitchFamily="18" charset="0"/>
              </a:rPr>
              <a:t>SETB IP.2 also will do the same thing as the </a:t>
            </a:r>
            <a:r>
              <a:rPr lang="en-US" sz="2400" dirty="0" smtClean="0">
                <a:latin typeface="Times New Roman" panose="02020603050405020304" pitchFamily="18" charset="0"/>
                <a:cs typeface="Times New Roman" panose="02020603050405020304" pitchFamily="18" charset="0"/>
              </a:rPr>
              <a:t>above line </a:t>
            </a:r>
            <a:r>
              <a:rPr lang="en-US" sz="2400" dirty="0">
                <a:latin typeface="Times New Roman" panose="02020603050405020304" pitchFamily="18" charset="0"/>
                <a:cs typeface="Times New Roman" panose="02020603050405020304" pitchFamily="18" charset="0"/>
              </a:rPr>
              <a:t>since IP is bit-addressable.</a:t>
            </a:r>
          </a:p>
          <a:p>
            <a:pPr algn="just"/>
            <a:r>
              <a:rPr lang="en-US" sz="2400" dirty="0">
                <a:latin typeface="Times New Roman" panose="02020603050405020304" pitchFamily="18" charset="0"/>
                <a:cs typeface="Times New Roman" panose="02020603050405020304" pitchFamily="18" charset="0"/>
              </a:rPr>
              <a:t>(b) The instruction in Step (a) assigned a higher priority to INT1 </a:t>
            </a:r>
            <a:r>
              <a:rPr lang="en-US" sz="2400" dirty="0" smtClean="0">
                <a:latin typeface="Times New Roman" panose="02020603050405020304" pitchFamily="18" charset="0"/>
                <a:cs typeface="Times New Roman" panose="02020603050405020304" pitchFamily="18" charset="0"/>
              </a:rPr>
              <a:t>than the </a:t>
            </a:r>
            <a:r>
              <a:rPr lang="en-US" sz="2400" dirty="0">
                <a:latin typeface="Times New Roman" panose="02020603050405020304" pitchFamily="18" charset="0"/>
                <a:cs typeface="Times New Roman" panose="02020603050405020304" pitchFamily="18" charset="0"/>
              </a:rPr>
              <a:t>others; therefore, when INT0, INT1, and TF0 interrupts </a:t>
            </a:r>
            <a:r>
              <a:rPr lang="en-US" sz="2400" dirty="0" smtClean="0">
                <a:latin typeface="Times New Roman" panose="02020603050405020304" pitchFamily="18" charset="0"/>
                <a:cs typeface="Times New Roman" panose="02020603050405020304" pitchFamily="18" charset="0"/>
              </a:rPr>
              <a:t>are activated </a:t>
            </a:r>
            <a:r>
              <a:rPr lang="en-US" sz="2400" dirty="0">
                <a:latin typeface="Times New Roman" panose="02020603050405020304" pitchFamily="18" charset="0"/>
                <a:cs typeface="Times New Roman" panose="02020603050405020304" pitchFamily="18" charset="0"/>
              </a:rPr>
              <a:t>at the same time, the 8051 services INT1 first, then </a:t>
            </a:r>
            <a:r>
              <a:rPr lang="en-US" sz="2400" dirty="0" smtClean="0">
                <a:latin typeface="Times New Roman" panose="02020603050405020304" pitchFamily="18" charset="0"/>
                <a:cs typeface="Times New Roman" panose="02020603050405020304" pitchFamily="18" charset="0"/>
              </a:rPr>
              <a:t>it services </a:t>
            </a:r>
            <a:r>
              <a:rPr lang="en-US" sz="2400" dirty="0">
                <a:latin typeface="Times New Roman" panose="02020603050405020304" pitchFamily="18" charset="0"/>
                <a:cs typeface="Times New Roman" panose="02020603050405020304" pitchFamily="18" charset="0"/>
              </a:rPr>
              <a:t>INT0, then TF0.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instruction in Step (a) makes both the INT0 </a:t>
            </a:r>
            <a:r>
              <a:rPr lang="en-US" sz="2400" dirty="0" smtClean="0">
                <a:latin typeface="Times New Roman" panose="02020603050405020304" pitchFamily="18" charset="0"/>
                <a:cs typeface="Times New Roman" panose="02020603050405020304" pitchFamily="18" charset="0"/>
              </a:rPr>
              <a:t>and TF0 </a:t>
            </a:r>
            <a:r>
              <a:rPr lang="en-US" sz="2400" dirty="0">
                <a:latin typeface="Times New Roman" panose="02020603050405020304" pitchFamily="18" charset="0"/>
                <a:cs typeface="Times New Roman" panose="02020603050405020304" pitchFamily="18" charset="0"/>
              </a:rPr>
              <a:t>bits in the IP register 0. As a result, the sequence in </a:t>
            </a:r>
            <a:r>
              <a:rPr lang="en-US" sz="2400" dirty="0" smtClean="0">
                <a:latin typeface="Times New Roman" panose="02020603050405020304" pitchFamily="18" charset="0"/>
                <a:cs typeface="Times New Roman" panose="02020603050405020304" pitchFamily="18" charset="0"/>
              </a:rPr>
              <a:t>default priority order is </a:t>
            </a:r>
            <a:r>
              <a:rPr lang="en-US" sz="2400" dirty="0">
                <a:latin typeface="Times New Roman" panose="02020603050405020304" pitchFamily="18" charset="0"/>
                <a:cs typeface="Times New Roman" panose="02020603050405020304" pitchFamily="18" charset="0"/>
              </a:rPr>
              <a:t>followed which gives a higher priority to INT0 over </a:t>
            </a:r>
            <a:r>
              <a:rPr lang="en-US" sz="2400" dirty="0" smtClean="0">
                <a:latin typeface="Times New Roman" panose="02020603050405020304" pitchFamily="18" charset="0"/>
                <a:cs typeface="Times New Roman" panose="02020603050405020304" pitchFamily="18" charset="0"/>
              </a:rPr>
              <a:t>TF0.</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794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14</a:t>
            </a:fld>
            <a:endParaRPr dirty="0"/>
          </a:p>
        </p:txBody>
      </p:sp>
      <p:sp>
        <p:nvSpPr>
          <p:cNvPr id="2" name="object 2"/>
          <p:cNvSpPr txBox="1"/>
          <p:nvPr/>
        </p:nvSpPr>
        <p:spPr>
          <a:xfrm>
            <a:off x="282041" y="635584"/>
            <a:ext cx="11325225" cy="5392420"/>
          </a:xfrm>
          <a:prstGeom prst="rect">
            <a:avLst/>
          </a:prstGeom>
        </p:spPr>
        <p:txBody>
          <a:bodyPr vert="horz" wrap="square" lIns="0" tIns="13335" rIns="0" bIns="0" rtlCol="0">
            <a:spAutoFit/>
          </a:bodyPr>
          <a:lstStyle/>
          <a:p>
            <a:pPr marL="60960">
              <a:lnSpc>
                <a:spcPct val="100000"/>
              </a:lnSpc>
              <a:spcBef>
                <a:spcPts val="105"/>
              </a:spcBef>
            </a:pPr>
            <a:r>
              <a:rPr sz="3200" b="1" dirty="0">
                <a:solidFill>
                  <a:srgbClr val="538235"/>
                </a:solidFill>
                <a:latin typeface="Calibri"/>
                <a:cs typeface="Calibri"/>
              </a:rPr>
              <a:t>Based</a:t>
            </a:r>
            <a:r>
              <a:rPr sz="3200" b="1" spc="-40" dirty="0">
                <a:solidFill>
                  <a:srgbClr val="538235"/>
                </a:solidFill>
                <a:latin typeface="Calibri"/>
                <a:cs typeface="Calibri"/>
              </a:rPr>
              <a:t> </a:t>
            </a:r>
            <a:r>
              <a:rPr sz="3200" b="1" dirty="0">
                <a:solidFill>
                  <a:srgbClr val="538235"/>
                </a:solidFill>
                <a:latin typeface="Calibri"/>
                <a:cs typeface="Calibri"/>
              </a:rPr>
              <a:t>on</a:t>
            </a:r>
            <a:r>
              <a:rPr sz="3200" b="1" spc="-20" dirty="0">
                <a:solidFill>
                  <a:srgbClr val="538235"/>
                </a:solidFill>
                <a:latin typeface="Calibri"/>
                <a:cs typeface="Calibri"/>
              </a:rPr>
              <a:t> </a:t>
            </a:r>
            <a:r>
              <a:rPr sz="3200" b="1" spc="-5" dirty="0">
                <a:solidFill>
                  <a:srgbClr val="538235"/>
                </a:solidFill>
                <a:latin typeface="Calibri"/>
                <a:cs typeface="Calibri"/>
              </a:rPr>
              <a:t>memory:</a:t>
            </a:r>
            <a:endParaRPr sz="3200">
              <a:latin typeface="Calibri"/>
              <a:cs typeface="Calibri"/>
            </a:endParaRPr>
          </a:p>
          <a:p>
            <a:pPr marL="12700">
              <a:lnSpc>
                <a:spcPct val="100000"/>
              </a:lnSpc>
              <a:spcBef>
                <a:spcPts val="5"/>
              </a:spcBef>
            </a:pPr>
            <a:r>
              <a:rPr sz="3200" b="1" spc="-5" dirty="0">
                <a:solidFill>
                  <a:srgbClr val="6F2F9F"/>
                </a:solidFill>
                <a:latin typeface="Calibri"/>
                <a:cs typeface="Calibri"/>
              </a:rPr>
              <a:t>External</a:t>
            </a:r>
            <a:r>
              <a:rPr sz="3200" b="1" spc="-30" dirty="0">
                <a:solidFill>
                  <a:srgbClr val="6F2F9F"/>
                </a:solidFill>
                <a:latin typeface="Calibri"/>
                <a:cs typeface="Calibri"/>
              </a:rPr>
              <a:t> </a:t>
            </a:r>
            <a:r>
              <a:rPr sz="3200" b="1" dirty="0">
                <a:solidFill>
                  <a:srgbClr val="6F2F9F"/>
                </a:solidFill>
                <a:latin typeface="Calibri"/>
                <a:cs typeface="Calibri"/>
              </a:rPr>
              <a:t>memory</a:t>
            </a:r>
            <a:r>
              <a:rPr sz="3200" b="1" spc="-25" dirty="0">
                <a:solidFill>
                  <a:srgbClr val="6F2F9F"/>
                </a:solidFill>
                <a:latin typeface="Calibri"/>
                <a:cs typeface="Calibri"/>
              </a:rPr>
              <a:t> </a:t>
            </a:r>
            <a:r>
              <a:rPr sz="3200" b="1" spc="-10" dirty="0">
                <a:solidFill>
                  <a:srgbClr val="6F2F9F"/>
                </a:solidFill>
                <a:latin typeface="Calibri"/>
                <a:cs typeface="Calibri"/>
              </a:rPr>
              <a:t>microcontroller</a:t>
            </a:r>
            <a:endParaRPr sz="3200">
              <a:latin typeface="Calibri"/>
              <a:cs typeface="Calibri"/>
            </a:endParaRPr>
          </a:p>
          <a:p>
            <a:pPr marL="469900" marR="5080" indent="-457200">
              <a:lnSpc>
                <a:spcPct val="100000"/>
              </a:lnSpc>
              <a:buFont typeface="Arial MT"/>
              <a:buChar char="•"/>
              <a:tabLst>
                <a:tab pos="469265" algn="l"/>
                <a:tab pos="469900" algn="l"/>
              </a:tabLst>
            </a:pPr>
            <a:r>
              <a:rPr sz="3200" spc="-5" dirty="0">
                <a:latin typeface="Calibri"/>
                <a:cs typeface="Calibri"/>
              </a:rPr>
              <a:t>This</a:t>
            </a:r>
            <a:r>
              <a:rPr sz="3200" spc="330" dirty="0">
                <a:latin typeface="Calibri"/>
                <a:cs typeface="Calibri"/>
              </a:rPr>
              <a:t> </a:t>
            </a:r>
            <a:r>
              <a:rPr sz="3200" dirty="0">
                <a:latin typeface="Calibri"/>
                <a:cs typeface="Calibri"/>
              </a:rPr>
              <a:t>type</a:t>
            </a:r>
            <a:r>
              <a:rPr sz="3200" spc="345" dirty="0">
                <a:latin typeface="Calibri"/>
                <a:cs typeface="Calibri"/>
              </a:rPr>
              <a:t> </a:t>
            </a:r>
            <a:r>
              <a:rPr sz="3200" dirty="0">
                <a:latin typeface="Calibri"/>
                <a:cs typeface="Calibri"/>
              </a:rPr>
              <a:t>of</a:t>
            </a:r>
            <a:r>
              <a:rPr sz="3200" spc="330" dirty="0">
                <a:latin typeface="Calibri"/>
                <a:cs typeface="Calibri"/>
              </a:rPr>
              <a:t> </a:t>
            </a:r>
            <a:r>
              <a:rPr sz="3200" spc="-15" dirty="0">
                <a:latin typeface="Calibri"/>
                <a:cs typeface="Calibri"/>
              </a:rPr>
              <a:t>microcontroller</a:t>
            </a:r>
            <a:r>
              <a:rPr sz="3200" spc="350" dirty="0">
                <a:latin typeface="Calibri"/>
                <a:cs typeface="Calibri"/>
              </a:rPr>
              <a:t> </a:t>
            </a:r>
            <a:r>
              <a:rPr sz="3200" spc="-5" dirty="0">
                <a:latin typeface="Calibri"/>
                <a:cs typeface="Calibri"/>
              </a:rPr>
              <a:t>is</a:t>
            </a:r>
            <a:r>
              <a:rPr sz="3200" spc="325" dirty="0">
                <a:latin typeface="Calibri"/>
                <a:cs typeface="Calibri"/>
              </a:rPr>
              <a:t> </a:t>
            </a:r>
            <a:r>
              <a:rPr sz="3200" spc="-5" dirty="0">
                <a:latin typeface="Calibri"/>
                <a:cs typeface="Calibri"/>
              </a:rPr>
              <a:t>designed</a:t>
            </a:r>
            <a:r>
              <a:rPr sz="3200" spc="345" dirty="0">
                <a:latin typeface="Calibri"/>
                <a:cs typeface="Calibri"/>
              </a:rPr>
              <a:t> </a:t>
            </a:r>
            <a:r>
              <a:rPr sz="3200" dirty="0">
                <a:latin typeface="Calibri"/>
                <a:cs typeface="Calibri"/>
              </a:rPr>
              <a:t>in</a:t>
            </a:r>
            <a:r>
              <a:rPr sz="3200" spc="330" dirty="0">
                <a:latin typeface="Calibri"/>
                <a:cs typeface="Calibri"/>
              </a:rPr>
              <a:t> </a:t>
            </a:r>
            <a:r>
              <a:rPr sz="3200" spc="-5" dirty="0">
                <a:latin typeface="Calibri"/>
                <a:cs typeface="Calibri"/>
              </a:rPr>
              <a:t>such</a:t>
            </a:r>
            <a:r>
              <a:rPr sz="3200" spc="340" dirty="0">
                <a:latin typeface="Calibri"/>
                <a:cs typeface="Calibri"/>
              </a:rPr>
              <a:t> </a:t>
            </a:r>
            <a:r>
              <a:rPr sz="3200" dirty="0">
                <a:latin typeface="Calibri"/>
                <a:cs typeface="Calibri"/>
              </a:rPr>
              <a:t>a</a:t>
            </a:r>
            <a:r>
              <a:rPr sz="3200" spc="330" dirty="0">
                <a:latin typeface="Calibri"/>
                <a:cs typeface="Calibri"/>
              </a:rPr>
              <a:t> </a:t>
            </a:r>
            <a:r>
              <a:rPr sz="3200" spc="-30" dirty="0">
                <a:latin typeface="Calibri"/>
                <a:cs typeface="Calibri"/>
              </a:rPr>
              <a:t>way</a:t>
            </a:r>
            <a:r>
              <a:rPr sz="3200" spc="335" dirty="0">
                <a:latin typeface="Calibri"/>
                <a:cs typeface="Calibri"/>
              </a:rPr>
              <a:t> </a:t>
            </a:r>
            <a:r>
              <a:rPr sz="3200" spc="-10" dirty="0">
                <a:latin typeface="Calibri"/>
                <a:cs typeface="Calibri"/>
              </a:rPr>
              <a:t>that</a:t>
            </a:r>
            <a:r>
              <a:rPr sz="3200" spc="340" dirty="0">
                <a:latin typeface="Calibri"/>
                <a:cs typeface="Calibri"/>
              </a:rPr>
              <a:t> </a:t>
            </a:r>
            <a:r>
              <a:rPr sz="3200" spc="-5" dirty="0">
                <a:latin typeface="Calibri"/>
                <a:cs typeface="Calibri"/>
              </a:rPr>
              <a:t>they </a:t>
            </a:r>
            <a:r>
              <a:rPr sz="3200" spc="-710" dirty="0">
                <a:latin typeface="Calibri"/>
                <a:cs typeface="Calibri"/>
              </a:rPr>
              <a:t> </a:t>
            </a:r>
            <a:r>
              <a:rPr sz="3200" dirty="0">
                <a:latin typeface="Calibri"/>
                <a:cs typeface="Calibri"/>
              </a:rPr>
              <a:t>do </a:t>
            </a:r>
            <a:r>
              <a:rPr sz="3200" spc="-5" dirty="0">
                <a:latin typeface="Calibri"/>
                <a:cs typeface="Calibri"/>
              </a:rPr>
              <a:t>not</a:t>
            </a:r>
            <a:r>
              <a:rPr sz="3200" dirty="0">
                <a:latin typeface="Calibri"/>
                <a:cs typeface="Calibri"/>
              </a:rPr>
              <a:t> </a:t>
            </a:r>
            <a:r>
              <a:rPr sz="3200" spc="-20" dirty="0">
                <a:latin typeface="Calibri"/>
                <a:cs typeface="Calibri"/>
              </a:rPr>
              <a:t>have</a:t>
            </a:r>
            <a:r>
              <a:rPr sz="3200" spc="-10" dirty="0">
                <a:latin typeface="Calibri"/>
                <a:cs typeface="Calibri"/>
              </a:rPr>
              <a:t> </a:t>
            </a:r>
            <a:r>
              <a:rPr sz="3200" dirty="0">
                <a:latin typeface="Calibri"/>
                <a:cs typeface="Calibri"/>
              </a:rPr>
              <a:t>a</a:t>
            </a:r>
            <a:r>
              <a:rPr sz="3200" spc="5" dirty="0">
                <a:latin typeface="Calibri"/>
                <a:cs typeface="Calibri"/>
              </a:rPr>
              <a:t> </a:t>
            </a:r>
            <a:r>
              <a:rPr sz="3200" spc="-20" dirty="0">
                <a:latin typeface="Calibri"/>
                <a:cs typeface="Calibri"/>
              </a:rPr>
              <a:t>program</a:t>
            </a:r>
            <a:r>
              <a:rPr sz="3200" spc="-5" dirty="0">
                <a:latin typeface="Calibri"/>
                <a:cs typeface="Calibri"/>
              </a:rPr>
              <a:t> </a:t>
            </a:r>
            <a:r>
              <a:rPr sz="3200" dirty="0">
                <a:latin typeface="Calibri"/>
                <a:cs typeface="Calibri"/>
              </a:rPr>
              <a:t>memory</a:t>
            </a:r>
            <a:r>
              <a:rPr sz="3200" spc="5" dirty="0">
                <a:latin typeface="Calibri"/>
                <a:cs typeface="Calibri"/>
              </a:rPr>
              <a:t> </a:t>
            </a:r>
            <a:r>
              <a:rPr sz="3200" dirty="0">
                <a:latin typeface="Calibri"/>
                <a:cs typeface="Calibri"/>
              </a:rPr>
              <a:t>on the </a:t>
            </a:r>
            <a:r>
              <a:rPr sz="3200" spc="-5" dirty="0">
                <a:latin typeface="Calibri"/>
                <a:cs typeface="Calibri"/>
              </a:rPr>
              <a:t>chip.</a:t>
            </a:r>
            <a:endParaRPr sz="3200">
              <a:latin typeface="Calibri"/>
              <a:cs typeface="Calibri"/>
            </a:endParaRPr>
          </a:p>
          <a:p>
            <a:pPr marL="469900" indent="-457200">
              <a:lnSpc>
                <a:spcPct val="100000"/>
              </a:lnSpc>
              <a:buFont typeface="Arial MT"/>
              <a:buChar char="•"/>
              <a:tabLst>
                <a:tab pos="469265" algn="l"/>
                <a:tab pos="469900" algn="l"/>
              </a:tabLst>
            </a:pPr>
            <a:r>
              <a:rPr sz="3200" spc="-5" dirty="0">
                <a:latin typeface="Calibri"/>
                <a:cs typeface="Calibri"/>
              </a:rPr>
              <a:t>Hence,</a:t>
            </a:r>
            <a:r>
              <a:rPr sz="3200" spc="-10" dirty="0">
                <a:latin typeface="Calibri"/>
                <a:cs typeface="Calibri"/>
              </a:rPr>
              <a:t> </a:t>
            </a:r>
            <a:r>
              <a:rPr sz="3200" spc="-5" dirty="0">
                <a:latin typeface="Calibri"/>
                <a:cs typeface="Calibri"/>
              </a:rPr>
              <a:t>it</a:t>
            </a:r>
            <a:r>
              <a:rPr sz="3200" spc="15" dirty="0">
                <a:latin typeface="Calibri"/>
                <a:cs typeface="Calibri"/>
              </a:rPr>
              <a:t> </a:t>
            </a:r>
            <a:r>
              <a:rPr sz="3200" spc="-5" dirty="0">
                <a:latin typeface="Calibri"/>
                <a:cs typeface="Calibri"/>
              </a:rPr>
              <a:t>is</a:t>
            </a:r>
            <a:r>
              <a:rPr sz="3200" spc="10" dirty="0">
                <a:latin typeface="Calibri"/>
                <a:cs typeface="Calibri"/>
              </a:rPr>
              <a:t> </a:t>
            </a:r>
            <a:r>
              <a:rPr sz="3200" spc="-5" dirty="0">
                <a:latin typeface="Calibri"/>
                <a:cs typeface="Calibri"/>
              </a:rPr>
              <a:t>named</a:t>
            </a:r>
            <a:r>
              <a:rPr sz="3200" spc="20" dirty="0">
                <a:latin typeface="Calibri"/>
                <a:cs typeface="Calibri"/>
              </a:rPr>
              <a:t> </a:t>
            </a:r>
            <a:r>
              <a:rPr sz="3200" dirty="0">
                <a:latin typeface="Calibri"/>
                <a:cs typeface="Calibri"/>
              </a:rPr>
              <a:t>as</a:t>
            </a:r>
            <a:r>
              <a:rPr sz="3200" spc="-5" dirty="0">
                <a:latin typeface="Calibri"/>
                <a:cs typeface="Calibri"/>
              </a:rPr>
              <a:t> </a:t>
            </a:r>
            <a:r>
              <a:rPr sz="3200" spc="-10" dirty="0">
                <a:latin typeface="Calibri"/>
                <a:cs typeface="Calibri"/>
              </a:rPr>
              <a:t>external </a:t>
            </a:r>
            <a:r>
              <a:rPr sz="3200" dirty="0">
                <a:latin typeface="Calibri"/>
                <a:cs typeface="Calibri"/>
              </a:rPr>
              <a:t>memory</a:t>
            </a:r>
            <a:r>
              <a:rPr sz="3200" spc="20" dirty="0">
                <a:latin typeface="Calibri"/>
                <a:cs typeface="Calibri"/>
              </a:rPr>
              <a:t> </a:t>
            </a:r>
            <a:r>
              <a:rPr sz="3200" spc="-35" dirty="0">
                <a:latin typeface="Calibri"/>
                <a:cs typeface="Calibri"/>
              </a:rPr>
              <a:t>microcontroller.</a:t>
            </a:r>
            <a:endParaRPr sz="3200">
              <a:latin typeface="Calibri"/>
              <a:cs typeface="Calibri"/>
            </a:endParaRPr>
          </a:p>
          <a:p>
            <a:pPr marL="469900" indent="-457200">
              <a:lnSpc>
                <a:spcPct val="100000"/>
              </a:lnSpc>
              <a:buFont typeface="Arial MT"/>
              <a:buChar char="•"/>
              <a:tabLst>
                <a:tab pos="469265" algn="l"/>
                <a:tab pos="469900" algn="l"/>
              </a:tabLst>
            </a:pPr>
            <a:r>
              <a:rPr sz="3200" spc="-15" dirty="0">
                <a:latin typeface="Calibri"/>
                <a:cs typeface="Calibri"/>
              </a:rPr>
              <a:t>For</a:t>
            </a:r>
            <a:r>
              <a:rPr sz="3200" spc="-5" dirty="0">
                <a:latin typeface="Calibri"/>
                <a:cs typeface="Calibri"/>
              </a:rPr>
              <a:t> </a:t>
            </a:r>
            <a:r>
              <a:rPr sz="3200" spc="-15" dirty="0">
                <a:latin typeface="Calibri"/>
                <a:cs typeface="Calibri"/>
              </a:rPr>
              <a:t>example:</a:t>
            </a:r>
            <a:r>
              <a:rPr sz="3200" dirty="0">
                <a:latin typeface="Calibri"/>
                <a:cs typeface="Calibri"/>
              </a:rPr>
              <a:t> </a:t>
            </a:r>
            <a:r>
              <a:rPr sz="3200" spc="-15" dirty="0">
                <a:latin typeface="Calibri"/>
                <a:cs typeface="Calibri"/>
              </a:rPr>
              <a:t>Intel</a:t>
            </a:r>
            <a:r>
              <a:rPr sz="3200" spc="20" dirty="0">
                <a:latin typeface="Calibri"/>
                <a:cs typeface="Calibri"/>
              </a:rPr>
              <a:t> </a:t>
            </a:r>
            <a:r>
              <a:rPr sz="3200" spc="-5" dirty="0">
                <a:latin typeface="Calibri"/>
                <a:cs typeface="Calibri"/>
              </a:rPr>
              <a:t>8031</a:t>
            </a:r>
            <a:r>
              <a:rPr sz="3200" spc="15" dirty="0">
                <a:latin typeface="Calibri"/>
                <a:cs typeface="Calibri"/>
              </a:rPr>
              <a:t> </a:t>
            </a:r>
            <a:r>
              <a:rPr sz="3200" spc="-35" dirty="0">
                <a:latin typeface="Calibri"/>
                <a:cs typeface="Calibri"/>
              </a:rPr>
              <a:t>microcontroller.</a:t>
            </a:r>
            <a:endParaRPr sz="3200">
              <a:latin typeface="Calibri"/>
              <a:cs typeface="Calibri"/>
            </a:endParaRPr>
          </a:p>
          <a:p>
            <a:pPr marL="12700">
              <a:lnSpc>
                <a:spcPct val="100000"/>
              </a:lnSpc>
            </a:pPr>
            <a:r>
              <a:rPr sz="3200" b="1" spc="-5" dirty="0">
                <a:solidFill>
                  <a:srgbClr val="6F2F9F"/>
                </a:solidFill>
                <a:latin typeface="Calibri"/>
                <a:cs typeface="Calibri"/>
              </a:rPr>
              <a:t>Embedded</a:t>
            </a:r>
            <a:r>
              <a:rPr sz="3200" b="1" spc="-25" dirty="0">
                <a:solidFill>
                  <a:srgbClr val="6F2F9F"/>
                </a:solidFill>
                <a:latin typeface="Calibri"/>
                <a:cs typeface="Calibri"/>
              </a:rPr>
              <a:t> </a:t>
            </a:r>
            <a:r>
              <a:rPr sz="3200" b="1" dirty="0">
                <a:solidFill>
                  <a:srgbClr val="6F2F9F"/>
                </a:solidFill>
                <a:latin typeface="Calibri"/>
                <a:cs typeface="Calibri"/>
              </a:rPr>
              <a:t>memory</a:t>
            </a:r>
            <a:r>
              <a:rPr sz="3200" b="1" spc="-15" dirty="0">
                <a:solidFill>
                  <a:srgbClr val="6F2F9F"/>
                </a:solidFill>
                <a:latin typeface="Calibri"/>
                <a:cs typeface="Calibri"/>
              </a:rPr>
              <a:t> </a:t>
            </a:r>
            <a:r>
              <a:rPr sz="3200" b="1" spc="-10" dirty="0">
                <a:solidFill>
                  <a:srgbClr val="6F2F9F"/>
                </a:solidFill>
                <a:latin typeface="Calibri"/>
                <a:cs typeface="Calibri"/>
              </a:rPr>
              <a:t>microcontroller</a:t>
            </a:r>
            <a:endParaRPr sz="3200">
              <a:latin typeface="Calibri"/>
              <a:cs typeface="Calibri"/>
            </a:endParaRPr>
          </a:p>
          <a:p>
            <a:pPr marL="469900" marR="7620" indent="-457200" algn="just">
              <a:lnSpc>
                <a:spcPct val="100000"/>
              </a:lnSpc>
              <a:buFont typeface="Arial MT"/>
              <a:buChar char="•"/>
              <a:tabLst>
                <a:tab pos="469900" algn="l"/>
              </a:tabLst>
            </a:pPr>
            <a:r>
              <a:rPr sz="3200" spc="-5" dirty="0">
                <a:latin typeface="Calibri"/>
                <a:cs typeface="Calibri"/>
              </a:rPr>
              <a:t>This </a:t>
            </a:r>
            <a:r>
              <a:rPr sz="3200" dirty="0">
                <a:latin typeface="Calibri"/>
                <a:cs typeface="Calibri"/>
              </a:rPr>
              <a:t>type of </a:t>
            </a:r>
            <a:r>
              <a:rPr sz="3200" spc="-15" dirty="0">
                <a:latin typeface="Calibri"/>
                <a:cs typeface="Calibri"/>
              </a:rPr>
              <a:t>microcontroller </a:t>
            </a:r>
            <a:r>
              <a:rPr sz="3200" spc="-5" dirty="0">
                <a:latin typeface="Calibri"/>
                <a:cs typeface="Calibri"/>
              </a:rPr>
              <a:t>is designed </a:t>
            </a:r>
            <a:r>
              <a:rPr sz="3200" dirty="0">
                <a:latin typeface="Calibri"/>
                <a:cs typeface="Calibri"/>
              </a:rPr>
              <a:t>in </a:t>
            </a:r>
            <a:r>
              <a:rPr sz="3200" spc="-5" dirty="0">
                <a:latin typeface="Calibri"/>
                <a:cs typeface="Calibri"/>
              </a:rPr>
              <a:t>such </a:t>
            </a:r>
            <a:r>
              <a:rPr sz="3200" dirty="0">
                <a:latin typeface="Calibri"/>
                <a:cs typeface="Calibri"/>
              </a:rPr>
              <a:t>a </a:t>
            </a:r>
            <a:r>
              <a:rPr sz="3200" spc="-30" dirty="0">
                <a:latin typeface="Calibri"/>
                <a:cs typeface="Calibri"/>
              </a:rPr>
              <a:t>way </a:t>
            </a:r>
            <a:r>
              <a:rPr sz="3200" spc="-5" dirty="0">
                <a:latin typeface="Calibri"/>
                <a:cs typeface="Calibri"/>
              </a:rPr>
              <a:t>that </a:t>
            </a:r>
            <a:r>
              <a:rPr sz="3200" dirty="0">
                <a:latin typeface="Calibri"/>
                <a:cs typeface="Calibri"/>
              </a:rPr>
              <a:t>the </a:t>
            </a:r>
            <a:r>
              <a:rPr sz="3200" spc="5" dirty="0">
                <a:latin typeface="Calibri"/>
                <a:cs typeface="Calibri"/>
              </a:rPr>
              <a:t> </a:t>
            </a:r>
            <a:r>
              <a:rPr sz="3200" spc="-15" dirty="0">
                <a:latin typeface="Calibri"/>
                <a:cs typeface="Calibri"/>
              </a:rPr>
              <a:t>microcontroller </a:t>
            </a:r>
            <a:r>
              <a:rPr sz="3200" spc="-5" dirty="0">
                <a:latin typeface="Calibri"/>
                <a:cs typeface="Calibri"/>
              </a:rPr>
              <a:t>has </a:t>
            </a:r>
            <a:r>
              <a:rPr sz="3200" dirty="0">
                <a:latin typeface="Calibri"/>
                <a:cs typeface="Calibri"/>
              </a:rPr>
              <a:t>all </a:t>
            </a:r>
            <a:r>
              <a:rPr sz="3200" spc="-15" dirty="0">
                <a:latin typeface="Calibri"/>
                <a:cs typeface="Calibri"/>
              </a:rPr>
              <a:t>programs </a:t>
            </a:r>
            <a:r>
              <a:rPr sz="3200" dirty="0">
                <a:latin typeface="Calibri"/>
                <a:cs typeface="Calibri"/>
              </a:rPr>
              <a:t>and </a:t>
            </a:r>
            <a:r>
              <a:rPr sz="3200" spc="-20" dirty="0">
                <a:latin typeface="Calibri"/>
                <a:cs typeface="Calibri"/>
              </a:rPr>
              <a:t>data </a:t>
            </a:r>
            <a:r>
              <a:rPr sz="3200" spc="-30" dirty="0">
                <a:latin typeface="Calibri"/>
                <a:cs typeface="Calibri"/>
              </a:rPr>
              <a:t>memory, </a:t>
            </a:r>
            <a:r>
              <a:rPr sz="3200" spc="-20" dirty="0">
                <a:latin typeface="Calibri"/>
                <a:cs typeface="Calibri"/>
              </a:rPr>
              <a:t>counters </a:t>
            </a:r>
            <a:r>
              <a:rPr sz="3200" dirty="0">
                <a:latin typeface="Calibri"/>
                <a:cs typeface="Calibri"/>
              </a:rPr>
              <a:t>and </a:t>
            </a:r>
            <a:r>
              <a:rPr sz="3200" spc="5" dirty="0">
                <a:latin typeface="Calibri"/>
                <a:cs typeface="Calibri"/>
              </a:rPr>
              <a:t> </a:t>
            </a:r>
            <a:r>
              <a:rPr sz="3200" spc="-15" dirty="0">
                <a:latin typeface="Calibri"/>
                <a:cs typeface="Calibri"/>
              </a:rPr>
              <a:t>timers,</a:t>
            </a:r>
            <a:r>
              <a:rPr sz="3200" spc="10" dirty="0">
                <a:latin typeface="Calibri"/>
                <a:cs typeface="Calibri"/>
              </a:rPr>
              <a:t> </a:t>
            </a:r>
            <a:r>
              <a:rPr sz="3200" spc="-10" dirty="0">
                <a:latin typeface="Calibri"/>
                <a:cs typeface="Calibri"/>
              </a:rPr>
              <a:t>interrupts,</a:t>
            </a:r>
            <a:r>
              <a:rPr sz="3200" spc="15" dirty="0">
                <a:latin typeface="Calibri"/>
                <a:cs typeface="Calibri"/>
              </a:rPr>
              <a:t> </a:t>
            </a:r>
            <a:r>
              <a:rPr sz="3200" dirty="0">
                <a:latin typeface="Calibri"/>
                <a:cs typeface="Calibri"/>
              </a:rPr>
              <a:t>I/O</a:t>
            </a:r>
            <a:r>
              <a:rPr sz="3200" spc="15" dirty="0">
                <a:latin typeface="Calibri"/>
                <a:cs typeface="Calibri"/>
              </a:rPr>
              <a:t> </a:t>
            </a:r>
            <a:r>
              <a:rPr sz="3200" spc="-5" dirty="0">
                <a:latin typeface="Calibri"/>
                <a:cs typeface="Calibri"/>
              </a:rPr>
              <a:t>ports</a:t>
            </a:r>
            <a:r>
              <a:rPr sz="3200" dirty="0">
                <a:latin typeface="Calibri"/>
                <a:cs typeface="Calibri"/>
              </a:rPr>
              <a:t> </a:t>
            </a:r>
            <a:r>
              <a:rPr sz="3200" spc="-15" dirty="0">
                <a:latin typeface="Calibri"/>
                <a:cs typeface="Calibri"/>
              </a:rPr>
              <a:t>are</a:t>
            </a:r>
            <a:r>
              <a:rPr sz="3200" spc="-10" dirty="0">
                <a:latin typeface="Calibri"/>
                <a:cs typeface="Calibri"/>
              </a:rPr>
              <a:t> </a:t>
            </a:r>
            <a:r>
              <a:rPr sz="3200" dirty="0">
                <a:latin typeface="Calibri"/>
                <a:cs typeface="Calibri"/>
              </a:rPr>
              <a:t>embedded</a:t>
            </a:r>
            <a:r>
              <a:rPr sz="3200" spc="-15" dirty="0">
                <a:latin typeface="Calibri"/>
                <a:cs typeface="Calibri"/>
              </a:rPr>
              <a:t> </a:t>
            </a:r>
            <a:r>
              <a:rPr sz="3200" dirty="0">
                <a:latin typeface="Calibri"/>
                <a:cs typeface="Calibri"/>
              </a:rPr>
              <a:t>on</a:t>
            </a:r>
            <a:r>
              <a:rPr sz="3200" spc="5" dirty="0">
                <a:latin typeface="Calibri"/>
                <a:cs typeface="Calibri"/>
              </a:rPr>
              <a:t> </a:t>
            </a:r>
            <a:r>
              <a:rPr sz="3200" dirty="0">
                <a:latin typeface="Calibri"/>
                <a:cs typeface="Calibri"/>
              </a:rPr>
              <a:t>the </a:t>
            </a:r>
            <a:r>
              <a:rPr sz="3200" spc="-5" dirty="0">
                <a:latin typeface="Calibri"/>
                <a:cs typeface="Calibri"/>
              </a:rPr>
              <a:t>chip.</a:t>
            </a:r>
            <a:endParaRPr sz="3200">
              <a:latin typeface="Calibri"/>
              <a:cs typeface="Calibri"/>
            </a:endParaRPr>
          </a:p>
          <a:p>
            <a:pPr marL="469900" indent="-457200" algn="just">
              <a:lnSpc>
                <a:spcPct val="100000"/>
              </a:lnSpc>
              <a:spcBef>
                <a:spcPts val="5"/>
              </a:spcBef>
              <a:buFont typeface="Arial MT"/>
              <a:buChar char="•"/>
              <a:tabLst>
                <a:tab pos="469900" algn="l"/>
              </a:tabLst>
            </a:pPr>
            <a:r>
              <a:rPr sz="3200" spc="-15" dirty="0">
                <a:latin typeface="Calibri"/>
                <a:cs typeface="Calibri"/>
              </a:rPr>
              <a:t>For</a:t>
            </a:r>
            <a:r>
              <a:rPr sz="3200" spc="-5" dirty="0">
                <a:latin typeface="Calibri"/>
                <a:cs typeface="Calibri"/>
              </a:rPr>
              <a:t> </a:t>
            </a:r>
            <a:r>
              <a:rPr sz="3200" spc="-15" dirty="0">
                <a:latin typeface="Calibri"/>
                <a:cs typeface="Calibri"/>
              </a:rPr>
              <a:t>example:</a:t>
            </a:r>
            <a:r>
              <a:rPr sz="3200" dirty="0">
                <a:latin typeface="Calibri"/>
                <a:cs typeface="Calibri"/>
              </a:rPr>
              <a:t> </a:t>
            </a:r>
            <a:r>
              <a:rPr sz="3200" spc="-15" dirty="0">
                <a:latin typeface="Calibri"/>
                <a:cs typeface="Calibri"/>
              </a:rPr>
              <a:t>Intel</a:t>
            </a:r>
            <a:r>
              <a:rPr sz="3200" spc="20" dirty="0">
                <a:latin typeface="Calibri"/>
                <a:cs typeface="Calibri"/>
              </a:rPr>
              <a:t> </a:t>
            </a:r>
            <a:r>
              <a:rPr sz="3200" spc="-5" dirty="0">
                <a:latin typeface="Calibri"/>
                <a:cs typeface="Calibri"/>
              </a:rPr>
              <a:t>8051</a:t>
            </a:r>
            <a:r>
              <a:rPr sz="3200" spc="15" dirty="0">
                <a:latin typeface="Calibri"/>
                <a:cs typeface="Calibri"/>
              </a:rPr>
              <a:t> </a:t>
            </a:r>
            <a:r>
              <a:rPr sz="3200" spc="-35" dirty="0">
                <a:latin typeface="Calibri"/>
                <a:cs typeface="Calibri"/>
              </a:rPr>
              <a:t>microcontroller.</a:t>
            </a:r>
            <a:endParaRPr sz="3200">
              <a:latin typeface="Calibri"/>
              <a:cs typeface="Calibri"/>
            </a:endParaRPr>
          </a:p>
        </p:txBody>
      </p:sp>
    </p:spTree>
    <p:extLst>
      <p:ext uri="{BB962C8B-B14F-4D97-AF65-F5344CB8AC3E}">
        <p14:creationId xmlns:p14="http://schemas.microsoft.com/office/powerpoint/2010/main" val="42040959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362224" y="3200400"/>
            <a:ext cx="4725000" cy="2268000"/>
          </a:xfrm>
          <a:prstGeom prst="rect">
            <a:avLst/>
          </a:prstGeom>
        </p:spPr>
      </p:pic>
      <p:sp>
        <p:nvSpPr>
          <p:cNvPr id="5" name="Title 1"/>
          <p:cNvSpPr>
            <a:spLocks noGrp="1"/>
          </p:cNvSpPr>
          <p:nvPr>
            <p:ph type="title"/>
          </p:nvPr>
        </p:nvSpPr>
        <p:spPr>
          <a:xfrm>
            <a:off x="200025" y="9525"/>
            <a:ext cx="11963400" cy="553998"/>
          </a:xfrm>
        </p:spPr>
        <p:txBody>
          <a:bodyPr/>
          <a:lstStyle/>
          <a:p>
            <a:pPr algn="ctr"/>
            <a:r>
              <a:rPr lang="en-IN" sz="3600" b="1" dirty="0" smtClean="0"/>
              <a:t>Programming using Interrupts-Example3</a:t>
            </a:r>
            <a:endParaRPr lang="en-IN" sz="3600" b="1" dirty="0">
              <a:solidFill>
                <a:srgbClr val="7030A0"/>
              </a:solidFill>
            </a:endParaRPr>
          </a:p>
        </p:txBody>
      </p:sp>
      <p:sp>
        <p:nvSpPr>
          <p:cNvPr id="6" name="Rectangle 5"/>
          <p:cNvSpPr/>
          <p:nvPr/>
        </p:nvSpPr>
        <p:spPr>
          <a:xfrm>
            <a:off x="200025" y="601623"/>
            <a:ext cx="11853862" cy="6001643"/>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Assume that after reset, the interrupt priority is set </a:t>
            </a:r>
            <a:r>
              <a:rPr lang="en-US" sz="2400" dirty="0" smtClean="0">
                <a:latin typeface="Times New Roman" panose="02020603050405020304" pitchFamily="18" charset="0"/>
                <a:cs typeface="Times New Roman" panose="02020603050405020304" pitchFamily="18" charset="0"/>
              </a:rPr>
              <a:t>by the instruction MOV </a:t>
            </a:r>
            <a:r>
              <a:rPr lang="en-US" sz="2400" dirty="0">
                <a:latin typeface="Times New Roman" panose="02020603050405020304" pitchFamily="18" charset="0"/>
                <a:cs typeface="Times New Roman" panose="02020603050405020304" pitchFamily="18" charset="0"/>
              </a:rPr>
              <a:t>IP,#00001100B. Discuss the sequence in which </a:t>
            </a:r>
            <a:r>
              <a:rPr lang="en-US" sz="2400" dirty="0" smtClean="0">
                <a:latin typeface="Times New Roman" panose="02020603050405020304" pitchFamily="18" charset="0"/>
                <a:cs typeface="Times New Roman" panose="02020603050405020304" pitchFamily="18" charset="0"/>
              </a:rPr>
              <a:t>the interrupts </a:t>
            </a:r>
            <a:r>
              <a:rPr lang="en-US" sz="2400" dirty="0">
                <a:latin typeface="Times New Roman" panose="02020603050405020304" pitchFamily="18" charset="0"/>
                <a:cs typeface="Times New Roman" panose="02020603050405020304" pitchFamily="18" charset="0"/>
              </a:rPr>
              <a:t>are serviced.</a:t>
            </a:r>
          </a:p>
          <a:p>
            <a:pPr algn="just"/>
            <a:r>
              <a:rPr lang="en-US" sz="2400" dirty="0">
                <a:solidFill>
                  <a:srgbClr val="7030A0"/>
                </a:solidFill>
                <a:latin typeface="Times New Roman" panose="02020603050405020304" pitchFamily="18" charset="0"/>
                <a:cs typeface="Times New Roman" panose="02020603050405020304" pitchFamily="18" charset="0"/>
              </a:rPr>
              <a:t>Solution:</a:t>
            </a:r>
          </a:p>
          <a:p>
            <a:pPr algn="just"/>
            <a:r>
              <a:rPr lang="en-US" sz="2400" dirty="0">
                <a:latin typeface="Times New Roman" panose="02020603050405020304" pitchFamily="18" charset="0"/>
                <a:cs typeface="Times New Roman" panose="02020603050405020304" pitchFamily="18" charset="0"/>
              </a:rPr>
              <a:t>The instruction “MOV IP #00001100B” (B is for binary) </a:t>
            </a:r>
            <a:r>
              <a:rPr lang="en-US" sz="2400" dirty="0" smtClean="0">
                <a:latin typeface="Times New Roman" panose="02020603050405020304" pitchFamily="18" charset="0"/>
                <a:cs typeface="Times New Roman" panose="02020603050405020304" pitchFamily="18" charset="0"/>
              </a:rPr>
              <a:t>assigned INT1 and </a:t>
            </a:r>
            <a:r>
              <a:rPr lang="en-US" sz="2400" dirty="0">
                <a:latin typeface="Times New Roman" panose="02020603050405020304" pitchFamily="18" charset="0"/>
                <a:cs typeface="Times New Roman" panose="02020603050405020304" pitchFamily="18" charset="0"/>
              </a:rPr>
              <a:t>timer </a:t>
            </a:r>
            <a:r>
              <a:rPr lang="en-US" sz="2400" dirty="0" smtClean="0">
                <a:latin typeface="Times New Roman" panose="02020603050405020304" pitchFamily="18" charset="0"/>
                <a:cs typeface="Times New Roman" panose="02020603050405020304" pitchFamily="18" charset="0"/>
              </a:rPr>
              <a:t>1 (TF1) to </a:t>
            </a:r>
            <a:r>
              <a:rPr lang="en-US" sz="2400" dirty="0">
                <a:latin typeface="Times New Roman" panose="02020603050405020304" pitchFamily="18" charset="0"/>
                <a:cs typeface="Times New Roman" panose="02020603050405020304" pitchFamily="18" charset="0"/>
              </a:rPr>
              <a:t>a higher priority level compared with the </a:t>
            </a:r>
            <a:r>
              <a:rPr lang="en-US" sz="2400" dirty="0" smtClean="0">
                <a:latin typeface="Times New Roman" panose="02020603050405020304" pitchFamily="18" charset="0"/>
                <a:cs typeface="Times New Roman" panose="02020603050405020304" pitchFamily="18" charset="0"/>
              </a:rPr>
              <a:t>rest </a:t>
            </a:r>
            <a:r>
              <a:rPr lang="en-US" sz="2400" dirty="0">
                <a:latin typeface="Times New Roman" panose="02020603050405020304" pitchFamily="18" charset="0"/>
                <a:cs typeface="Times New Roman" panose="02020603050405020304" pitchFamily="18" charset="0"/>
              </a:rPr>
              <a:t>of </a:t>
            </a:r>
            <a:r>
              <a:rPr lang="en-US" sz="2400" dirty="0" smtClean="0">
                <a:latin typeface="Times New Roman" panose="02020603050405020304" pitchFamily="18" charset="0"/>
                <a:cs typeface="Times New Roman" panose="02020603050405020304" pitchFamily="18" charset="0"/>
              </a:rPr>
              <a:t>the interrupts</a:t>
            </a:r>
            <a:r>
              <a:rPr lang="en-US" sz="2400" dirty="0">
                <a:latin typeface="Times New Roman" panose="02020603050405020304" pitchFamily="18" charset="0"/>
                <a:cs typeface="Times New Roman" panose="02020603050405020304" pitchFamily="18" charset="0"/>
              </a:rPr>
              <a:t>. However, </a:t>
            </a:r>
            <a:r>
              <a:rPr lang="en-US" sz="2400" dirty="0" smtClean="0">
                <a:latin typeface="Times New Roman" panose="02020603050405020304" pitchFamily="18" charset="0"/>
                <a:cs typeface="Times New Roman" panose="02020603050405020304" pitchFamily="18" charset="0"/>
              </a:rPr>
              <a:t>INT1 </a:t>
            </a:r>
            <a:r>
              <a:rPr lang="en-US" sz="2400" dirty="0">
                <a:latin typeface="Times New Roman" panose="02020603050405020304" pitchFamily="18" charset="0"/>
                <a:cs typeface="Times New Roman" panose="02020603050405020304" pitchFamily="18" charset="0"/>
              </a:rPr>
              <a:t>and timer 1 (TF1) </a:t>
            </a:r>
            <a:r>
              <a:rPr lang="en-US" sz="2400" dirty="0" smtClean="0">
                <a:latin typeface="Times New Roman" panose="02020603050405020304" pitchFamily="18" charset="0"/>
                <a:cs typeface="Times New Roman" panose="02020603050405020304" pitchFamily="18" charset="0"/>
              </a:rPr>
              <a:t>both are set, they are prioritized as per the default priority order (INT1 gets highest priority and TF1 gets second priority). The priorities of the remaining interrupts are rearranged by following the default priority order. </a:t>
            </a:r>
          </a:p>
          <a:p>
            <a:pPr algn="just"/>
            <a:r>
              <a:rPr lang="en-US" sz="2400" dirty="0" smtClean="0">
                <a:solidFill>
                  <a:srgbClr val="FF0000"/>
                </a:solidFill>
                <a:latin typeface="Times New Roman" panose="02020603050405020304" pitchFamily="18" charset="0"/>
                <a:cs typeface="Times New Roman" panose="02020603050405020304" pitchFamily="18" charset="0"/>
              </a:rPr>
              <a:t>Finally, the updated priorities are as follows.</a:t>
            </a:r>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External </a:t>
            </a:r>
            <a:r>
              <a:rPr lang="en-US" sz="2400" dirty="0">
                <a:latin typeface="Times New Roman" panose="02020603050405020304" pitchFamily="18" charset="0"/>
                <a:cs typeface="Times New Roman" panose="02020603050405020304" pitchFamily="18" charset="0"/>
              </a:rPr>
              <a:t>Interrupt 1 (INT1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Highest </a:t>
            </a:r>
            <a:r>
              <a:rPr lang="en-US" sz="2400" dirty="0" smtClean="0">
                <a:latin typeface="Times New Roman" panose="02020603050405020304" pitchFamily="18" charset="0"/>
                <a:cs typeface="Times New Roman" panose="02020603050405020304" pitchFamily="18" charset="0"/>
              </a:rPr>
              <a:t>Priority</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Timer Interrupt 1 (TF1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Second </a:t>
            </a:r>
            <a:r>
              <a:rPr lang="en-US" sz="2400" dirty="0">
                <a:latin typeface="Times New Roman" panose="02020603050405020304" pitchFamily="18" charset="0"/>
                <a:cs typeface="Times New Roman" panose="02020603050405020304" pitchFamily="18" charset="0"/>
              </a:rPr>
              <a:t>Priority</a:t>
            </a:r>
          </a:p>
          <a:p>
            <a:pPr algn="just"/>
            <a:r>
              <a:rPr lang="en-US" sz="2400" dirty="0">
                <a:latin typeface="Times New Roman" panose="02020603050405020304" pitchFamily="18" charset="0"/>
                <a:cs typeface="Times New Roman" panose="02020603050405020304" pitchFamily="18" charset="0"/>
              </a:rPr>
              <a:t>External Interrupt 0 (INT0</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 </a:t>
            </a:r>
            <a:r>
              <a:rPr lang="en-US" sz="2400" dirty="0" smtClean="0">
                <a:latin typeface="Times New Roman" panose="02020603050405020304" pitchFamily="18" charset="0"/>
                <a:cs typeface="Times New Roman" panose="02020603050405020304" pitchFamily="18" charset="0"/>
              </a:rPr>
              <a:t>rearranged as per default.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Timer Interrupt 0 (TF0</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 rearranged as per default</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Lowest Priority Serial Communication (RI+TI</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 rearranged as per default</a:t>
            </a:r>
            <a:r>
              <a:rPr lang="en-US" sz="2400" dirty="0" smtClean="0">
                <a:latin typeface="Times New Roman" panose="02020603050405020304" pitchFamily="18" charset="0"/>
                <a:cs typeface="Times New Roman" panose="02020603050405020304" pitchFamily="18" charset="0"/>
              </a:rPr>
              <a:t>.</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    Interrupt priority (IP) register:</a:t>
            </a:r>
            <a:endParaRPr lang="en-US" sz="24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851996"/>
              </p:ext>
            </p:extLst>
          </p:nvPr>
        </p:nvGraphicFramePr>
        <p:xfrm>
          <a:off x="4443415" y="6169969"/>
          <a:ext cx="7596183" cy="576000"/>
        </p:xfrm>
        <a:graphic>
          <a:graphicData uri="http://schemas.openxmlformats.org/drawingml/2006/table">
            <a:tbl>
              <a:tblPr firstRow="1" bandRow="1">
                <a:tableStyleId>{5C22544A-7EE6-4342-B048-85BDC9FD1C3A}</a:tableStyleId>
              </a:tblPr>
              <a:tblGrid>
                <a:gridCol w="996998"/>
                <a:gridCol w="902047"/>
                <a:gridCol w="949523"/>
                <a:gridCol w="949523"/>
                <a:gridCol w="949523"/>
                <a:gridCol w="949523"/>
                <a:gridCol w="949523"/>
                <a:gridCol w="949523"/>
              </a:tblGrid>
              <a:tr h="576000">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PT2</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PS</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PT1</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PX1</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PT0</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400" dirty="0" smtClean="0">
                          <a:solidFill>
                            <a:schemeClr val="tx1"/>
                          </a:solidFill>
                          <a:latin typeface="Times New Roman" panose="02020603050405020304" pitchFamily="18" charset="0"/>
                          <a:cs typeface="Times New Roman" panose="02020603050405020304" pitchFamily="18" charset="0"/>
                        </a:rPr>
                        <a:t>PX0</a:t>
                      </a:r>
                      <a:endParaRPr lang="en-IN" sz="24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r>
            </a:tbl>
          </a:graphicData>
        </a:graphic>
      </p:graphicFrame>
      <p:sp>
        <p:nvSpPr>
          <p:cNvPr id="7" name="TextBox 6"/>
          <p:cNvSpPr txBox="1"/>
          <p:nvPr/>
        </p:nvSpPr>
        <p:spPr>
          <a:xfrm>
            <a:off x="11260030" y="5791201"/>
            <a:ext cx="561372"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D0</a:t>
            </a:r>
            <a:endParaRPr lang="en-IN"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724400" y="5791200"/>
            <a:ext cx="561372"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D7</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91109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A1D4FD9-EF03-49DF-A2B8-E33A43D3BF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502"/>
          <a:stretch/>
        </p:blipFill>
        <p:spPr>
          <a:xfrm>
            <a:off x="1225434" y="3646831"/>
            <a:ext cx="9998702" cy="2018519"/>
          </a:xfrm>
          <a:prstGeom prst="rect">
            <a:avLst/>
          </a:prstGeom>
        </p:spPr>
      </p:pic>
      <p:sp>
        <p:nvSpPr>
          <p:cNvPr id="11" name="TextBox 10">
            <a:extLst>
              <a:ext uri="{FF2B5EF4-FFF2-40B4-BE49-F238E27FC236}">
                <a16:creationId xmlns:a16="http://schemas.microsoft.com/office/drawing/2014/main" xmlns="" id="{DCA2701C-00CA-432D-A7D3-944CEE1983F1}"/>
              </a:ext>
            </a:extLst>
          </p:cNvPr>
          <p:cNvSpPr txBox="1"/>
          <p:nvPr/>
        </p:nvSpPr>
        <p:spPr>
          <a:xfrm>
            <a:off x="1225434" y="5862935"/>
            <a:ext cx="9066508" cy="461665"/>
          </a:xfrm>
          <a:prstGeom prst="rect">
            <a:avLst/>
          </a:prstGeom>
          <a:noFill/>
        </p:spPr>
        <p:txBody>
          <a:bodyPr wrap="square">
            <a:spAutoFit/>
          </a:bodyPr>
          <a:lstStyle/>
          <a:p>
            <a:pPr lvl="0"/>
            <a:r>
              <a:rPr lang="en-US" sz="2400" b="1" dirty="0" smtClean="0">
                <a:solidFill>
                  <a:prstClr val="black"/>
                </a:solidFill>
              </a:rPr>
              <a:t>		(</a:t>
            </a:r>
            <a:r>
              <a:rPr lang="en-US" sz="2400" b="1" dirty="0">
                <a:solidFill>
                  <a:prstClr val="black"/>
                </a:solidFill>
              </a:rPr>
              <a:t>if XTAL = 11.0592 MHz</a:t>
            </a:r>
            <a:r>
              <a:rPr lang="en-US" sz="2400" b="1" dirty="0" smtClean="0">
                <a:solidFill>
                  <a:prstClr val="black"/>
                </a:solidFill>
              </a:rPr>
              <a:t>)</a:t>
            </a:r>
          </a:p>
        </p:txBody>
      </p:sp>
      <p:cxnSp>
        <p:nvCxnSpPr>
          <p:cNvPr id="3" name="Straight Arrow Connector 2"/>
          <p:cNvCxnSpPr/>
          <p:nvPr/>
        </p:nvCxnSpPr>
        <p:spPr>
          <a:xfrm flipH="1">
            <a:off x="5257800" y="5481935"/>
            <a:ext cx="68580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100011" y="66641"/>
            <a:ext cx="11963400" cy="1107996"/>
          </a:xfrm>
        </p:spPr>
        <p:txBody>
          <a:bodyPr/>
          <a:lstStyle/>
          <a:p>
            <a:pPr algn="ctr"/>
            <a:r>
              <a:rPr lang="en-IN" sz="3600" b="1" dirty="0" smtClean="0"/>
              <a:t>Level triggering/Edge triggering of External Interrupts-</a:t>
            </a:r>
            <a:br>
              <a:rPr lang="en-IN" sz="3600" b="1" dirty="0" smtClean="0"/>
            </a:br>
            <a:r>
              <a:rPr lang="en-IN" sz="3600" b="1" dirty="0" smtClean="0"/>
              <a:t>INT0 and INT1</a:t>
            </a:r>
            <a:endParaRPr lang="en-IN" sz="3600" b="1" dirty="0">
              <a:solidFill>
                <a:srgbClr val="7030A0"/>
              </a:solidFill>
            </a:endParaRPr>
          </a:p>
        </p:txBody>
      </p:sp>
      <p:sp>
        <p:nvSpPr>
          <p:cNvPr id="15" name="TextBox 14">
            <a:extLst>
              <a:ext uri="{FF2B5EF4-FFF2-40B4-BE49-F238E27FC236}">
                <a16:creationId xmlns:a16="http://schemas.microsoft.com/office/drawing/2014/main" xmlns="" id="{DCA2701C-00CA-432D-A7D3-944CEE1983F1}"/>
              </a:ext>
            </a:extLst>
          </p:cNvPr>
          <p:cNvSpPr txBox="1"/>
          <p:nvPr/>
        </p:nvSpPr>
        <p:spPr>
          <a:xfrm>
            <a:off x="355756" y="2616878"/>
            <a:ext cx="10805864" cy="830997"/>
          </a:xfrm>
          <a:prstGeom prst="rect">
            <a:avLst/>
          </a:prstGeom>
          <a:noFill/>
        </p:spPr>
        <p:txBody>
          <a:bodyPr wrap="square">
            <a:spAutoFit/>
          </a:bodyPr>
          <a:lstStyle/>
          <a:p>
            <a:pPr algn="ctr"/>
            <a:r>
              <a:rPr lang="en-US" sz="2400" b="1" dirty="0" smtClean="0">
                <a:solidFill>
                  <a:srgbClr val="007A37"/>
                </a:solidFill>
              </a:rPr>
              <a:t>Minimum </a:t>
            </a:r>
            <a:r>
              <a:rPr lang="en-US" sz="2400" b="1" dirty="0">
                <a:solidFill>
                  <a:srgbClr val="007A37"/>
                </a:solidFill>
              </a:rPr>
              <a:t>Duration of </a:t>
            </a:r>
            <a:r>
              <a:rPr lang="en-US" sz="2400" b="1" dirty="0" smtClean="0">
                <a:solidFill>
                  <a:srgbClr val="007A37"/>
                </a:solidFill>
              </a:rPr>
              <a:t>the low level required to consider the </a:t>
            </a:r>
            <a:r>
              <a:rPr lang="en-US" sz="2400" b="1" dirty="0">
                <a:solidFill>
                  <a:srgbClr val="007A37"/>
                </a:solidFill>
              </a:rPr>
              <a:t>Low Level-Triggered Interrupt </a:t>
            </a:r>
            <a:r>
              <a:rPr lang="en-US" sz="2400" b="1" dirty="0" smtClean="0">
                <a:solidFill>
                  <a:srgbClr val="007A37"/>
                </a:solidFill>
              </a:rPr>
              <a:t>is </a:t>
            </a:r>
            <a:r>
              <a:rPr lang="en-US" sz="2400" b="1" dirty="0" smtClean="0">
                <a:solidFill>
                  <a:srgbClr val="FF0000"/>
                </a:solidFill>
              </a:rPr>
              <a:t>4-machine cycles</a:t>
            </a:r>
            <a:r>
              <a:rPr lang="en-US" sz="2400" b="1" dirty="0" smtClean="0">
                <a:solidFill>
                  <a:srgbClr val="007A37"/>
                </a:solidFill>
              </a:rPr>
              <a:t>. (1 machine </a:t>
            </a:r>
            <a:r>
              <a:rPr lang="en-US" sz="2400" b="1" dirty="0">
                <a:solidFill>
                  <a:srgbClr val="007A37"/>
                </a:solidFill>
              </a:rPr>
              <a:t>cycle=1.085µs if XTAL = 11.0592 </a:t>
            </a:r>
            <a:r>
              <a:rPr lang="en-US" sz="2400" b="1" dirty="0" smtClean="0">
                <a:solidFill>
                  <a:srgbClr val="007A37"/>
                </a:solidFill>
              </a:rPr>
              <a:t>MHz)</a:t>
            </a:r>
          </a:p>
        </p:txBody>
      </p:sp>
      <p:sp>
        <p:nvSpPr>
          <p:cNvPr id="6" name="Oval 5"/>
          <p:cNvSpPr/>
          <p:nvPr/>
        </p:nvSpPr>
        <p:spPr>
          <a:xfrm>
            <a:off x="4495800" y="4044742"/>
            <a:ext cx="2895600" cy="7894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p:cNvCxnSpPr/>
          <p:nvPr/>
        </p:nvCxnSpPr>
        <p:spPr>
          <a:xfrm flipV="1">
            <a:off x="5372100" y="3447875"/>
            <a:ext cx="228600" cy="6398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A6FF95B-F782-49A5-A974-A2E83A575CA5}"/>
              </a:ext>
            </a:extLst>
          </p:cNvPr>
          <p:cNvSpPr txBox="1"/>
          <p:nvPr/>
        </p:nvSpPr>
        <p:spPr>
          <a:xfrm>
            <a:off x="611501" y="1321933"/>
            <a:ext cx="10294374" cy="1200329"/>
          </a:xfrm>
          <a:prstGeom prst="rect">
            <a:avLst/>
          </a:prstGeom>
          <a:noFill/>
        </p:spPr>
        <p:txBody>
          <a:bodyPr wrap="square" rtlCol="0">
            <a:spAutoFit/>
          </a:bodyPr>
          <a:lstStyle/>
          <a:p>
            <a:pPr lvl="0" algn="just">
              <a:defRPr/>
            </a:pPr>
            <a:r>
              <a:rPr lang="en-US" sz="2400" b="1" dirty="0" smtClean="0">
                <a:latin typeface="Times New Roman" panose="02020603050405020304" pitchFamily="18" charset="0"/>
                <a:cs typeface="Times New Roman" panose="02020603050405020304" pitchFamily="18" charset="0"/>
              </a:rPr>
              <a:t>Low-level triggering:</a:t>
            </a:r>
          </a:p>
          <a:p>
            <a:pPr marL="342900" lvl="0" indent="-342900" algn="just">
              <a:buFont typeface="Arial" panose="020B0604020202020204" pitchFamily="34" charset="0"/>
              <a:buChar char="•"/>
              <a:defRPr/>
            </a:pPr>
            <a:r>
              <a:rPr lang="en-US" sz="2400" dirty="0" smtClean="0">
                <a:latin typeface="Times New Roman" panose="02020603050405020304" pitchFamily="18" charset="0"/>
                <a:cs typeface="Times New Roman" panose="02020603050405020304" pitchFamily="18" charset="0"/>
              </a:rPr>
              <a:t>On </a:t>
            </a:r>
            <a:r>
              <a:rPr lang="en-US" sz="2400" dirty="0">
                <a:latin typeface="Times New Roman" panose="02020603050405020304" pitchFamily="18" charset="0"/>
                <a:cs typeface="Times New Roman" panose="02020603050405020304" pitchFamily="18" charset="0"/>
              </a:rPr>
              <a:t>RESET, IT0 (TCON.0) and IT1 (TCON.2) are both low, </a:t>
            </a:r>
            <a:r>
              <a:rPr lang="en-US" sz="2400" dirty="0" smtClean="0">
                <a:solidFill>
                  <a:srgbClr val="FF0000"/>
                </a:solidFill>
                <a:latin typeface="Times New Roman" panose="02020603050405020304" pitchFamily="18" charset="0"/>
                <a:cs typeface="Times New Roman" panose="02020603050405020304" pitchFamily="18" charset="0"/>
              </a:rPr>
              <a:t>making external interrupts (INT0 and INT1) low-level triggered by default</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endParaRPr kumimoji="0" lang="en-US" sz="24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67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anim calcmode="lin" valueType="num">
                                      <p:cBhvr>
                                        <p:cTn id="21" dur="500" fill="hold"/>
                                        <p:tgtEl>
                                          <p:spTgt spid="17"/>
                                        </p:tgtEl>
                                        <p:attrNameLst>
                                          <p:attrName>ppt_x</p:attrName>
                                        </p:attrNameLst>
                                      </p:cBhvr>
                                      <p:tavLst>
                                        <p:tav tm="0">
                                          <p:val>
                                            <p:strVal val="#ppt_x"/>
                                          </p:val>
                                        </p:tav>
                                        <p:tav tm="100000">
                                          <p:val>
                                            <p:strVal val="#ppt_x"/>
                                          </p:val>
                                        </p:tav>
                                      </p:tavLst>
                                    </p:anim>
                                    <p:anim calcmode="lin" valueType="num">
                                      <p:cBhvr>
                                        <p:cTn id="22"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6A6FF95B-F782-49A5-A974-A2E83A575CA5}"/>
              </a:ext>
            </a:extLst>
          </p:cNvPr>
          <p:cNvSpPr txBox="1"/>
          <p:nvPr/>
        </p:nvSpPr>
        <p:spPr>
          <a:xfrm>
            <a:off x="622169" y="1538024"/>
            <a:ext cx="10294374" cy="1200329"/>
          </a:xfrm>
          <a:prstGeom prst="rect">
            <a:avLst/>
          </a:prstGeom>
          <a:noFill/>
        </p:spPr>
        <p:txBody>
          <a:bodyPr wrap="square" rtlCol="0">
            <a:spAutoFit/>
          </a:bodyPr>
          <a:lstStyle/>
          <a:p>
            <a:pPr lvl="0" algn="just">
              <a:defRPr/>
            </a:pPr>
            <a:r>
              <a:rPr lang="en-US" sz="2400" b="1" dirty="0" smtClean="0">
                <a:latin typeface="Times New Roman" panose="02020603050405020304" pitchFamily="18" charset="0"/>
                <a:cs typeface="Times New Roman" panose="02020603050405020304" pitchFamily="18" charset="0"/>
              </a:rPr>
              <a:t>Falling-edge triggering:</a:t>
            </a:r>
          </a:p>
          <a:p>
            <a:pPr marL="342900" lvl="0" indent="-342900" algn="just">
              <a:buFont typeface="Arial" panose="020B0604020202020204" pitchFamily="34" charset="0"/>
              <a:buChar char="•"/>
              <a:defRPr/>
            </a:pPr>
            <a:r>
              <a:rPr lang="en-US" sz="2400" dirty="0" smtClean="0">
                <a:latin typeface="Times New Roman" panose="02020603050405020304" pitchFamily="18" charset="0"/>
                <a:cs typeface="Times New Roman" panose="02020603050405020304" pitchFamily="18" charset="0"/>
              </a:rPr>
              <a:t>Can be enabled by setting IE0/IE1 (TCON.1/TCON.3); </a:t>
            </a:r>
            <a:r>
              <a:rPr lang="en-US" sz="2400" dirty="0" smtClean="0">
                <a:solidFill>
                  <a:srgbClr val="FF0000"/>
                </a:solidFill>
                <a:latin typeface="Times New Roman" panose="02020603050405020304" pitchFamily="18" charset="0"/>
                <a:cs typeface="Times New Roman" panose="02020603050405020304" pitchFamily="18" charset="0"/>
              </a:rPr>
              <a:t>making external interrupts (INT0/INT1) falling-edge triggered</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endParaRPr kumimoji="0" lang="en-US" sz="24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2" name="Title 1"/>
          <p:cNvSpPr>
            <a:spLocks noGrp="1"/>
          </p:cNvSpPr>
          <p:nvPr>
            <p:ph type="title"/>
          </p:nvPr>
        </p:nvSpPr>
        <p:spPr>
          <a:xfrm>
            <a:off x="100011" y="66641"/>
            <a:ext cx="11963400" cy="1107996"/>
          </a:xfrm>
        </p:spPr>
        <p:txBody>
          <a:bodyPr/>
          <a:lstStyle/>
          <a:p>
            <a:pPr algn="ctr"/>
            <a:r>
              <a:rPr lang="en-IN" sz="3600" b="1" dirty="0" smtClean="0"/>
              <a:t>Level triggering/Edge triggering of External Interrupts-</a:t>
            </a:r>
            <a:br>
              <a:rPr lang="en-IN" sz="3600" b="1" dirty="0" smtClean="0"/>
            </a:br>
            <a:r>
              <a:rPr lang="en-IN" sz="3600" b="1" dirty="0" smtClean="0"/>
              <a:t>INT0 and INT1</a:t>
            </a:r>
            <a:endParaRPr lang="en-IN" sz="3600" b="1" dirty="0">
              <a:solidFill>
                <a:srgbClr val="7030A0"/>
              </a:solidFill>
            </a:endParaRPr>
          </a:p>
        </p:txBody>
      </p:sp>
      <p:pic>
        <p:nvPicPr>
          <p:cNvPr id="13" name="Picture 12">
            <a:extLst>
              <a:ext uri="{FF2B5EF4-FFF2-40B4-BE49-F238E27FC236}">
                <a16:creationId xmlns:a16="http://schemas.microsoft.com/office/drawing/2014/main" xmlns="" id="{3FD33D50-49EA-4974-ADC3-E8557703B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733800"/>
            <a:ext cx="9173254" cy="2968604"/>
          </a:xfrm>
          <a:prstGeom prst="rect">
            <a:avLst/>
          </a:prstGeom>
        </p:spPr>
      </p:pic>
      <p:sp>
        <p:nvSpPr>
          <p:cNvPr id="6" name="Oval 5"/>
          <p:cNvSpPr/>
          <p:nvPr/>
        </p:nvSpPr>
        <p:spPr>
          <a:xfrm>
            <a:off x="5638800" y="3733800"/>
            <a:ext cx="261112" cy="22910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4" name="TextBox 13">
            <a:extLst>
              <a:ext uri="{FF2B5EF4-FFF2-40B4-BE49-F238E27FC236}">
                <a16:creationId xmlns:a16="http://schemas.microsoft.com/office/drawing/2014/main" xmlns="" id="{DCA2701C-00CA-432D-A7D3-944CEE1983F1}"/>
              </a:ext>
            </a:extLst>
          </p:cNvPr>
          <p:cNvSpPr txBox="1"/>
          <p:nvPr/>
        </p:nvSpPr>
        <p:spPr>
          <a:xfrm>
            <a:off x="5562600" y="3005244"/>
            <a:ext cx="4191000" cy="461665"/>
          </a:xfrm>
          <a:prstGeom prst="rect">
            <a:avLst/>
          </a:prstGeom>
          <a:noFill/>
        </p:spPr>
        <p:txBody>
          <a:bodyPr wrap="square">
            <a:spAutoFit/>
          </a:bodyPr>
          <a:lstStyle/>
          <a:p>
            <a:pPr lvl="0"/>
            <a:r>
              <a:rPr lang="en-US" sz="2400" b="1" dirty="0" smtClean="0">
                <a:solidFill>
                  <a:prstClr val="black"/>
                </a:solidFill>
                <a:latin typeface="Times New Roman" panose="02020603050405020304" pitchFamily="18" charset="0"/>
                <a:cs typeface="Times New Roman" panose="02020603050405020304" pitchFamily="18" charset="0"/>
              </a:rPr>
              <a:t>Falling edge (negative edge)</a:t>
            </a:r>
          </a:p>
        </p:txBody>
      </p:sp>
      <p:cxnSp>
        <p:nvCxnSpPr>
          <p:cNvPr id="17" name="Straight Arrow Connector 16"/>
          <p:cNvCxnSpPr/>
          <p:nvPr/>
        </p:nvCxnSpPr>
        <p:spPr>
          <a:xfrm flipH="1">
            <a:off x="5899912" y="3519224"/>
            <a:ext cx="68580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58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0025" y="-76200"/>
            <a:ext cx="11963400" cy="430887"/>
          </a:xfrm>
        </p:spPr>
        <p:txBody>
          <a:bodyPr/>
          <a:lstStyle/>
          <a:p>
            <a:pPr algn="ctr"/>
            <a:r>
              <a:rPr lang="en-IN" sz="2800" b="1" dirty="0" smtClean="0"/>
              <a:t>Programming using Interrupts-Example4</a:t>
            </a:r>
            <a:endParaRPr lang="en-IN" sz="2800" b="1" dirty="0">
              <a:solidFill>
                <a:srgbClr val="7030A0"/>
              </a:solidFill>
            </a:endParaRPr>
          </a:p>
        </p:txBody>
      </p:sp>
      <p:sp>
        <p:nvSpPr>
          <p:cNvPr id="6" name="Rectangle 5"/>
          <p:cNvSpPr/>
          <p:nvPr/>
        </p:nvSpPr>
        <p:spPr>
          <a:xfrm>
            <a:off x="200025" y="228600"/>
            <a:ext cx="11853862" cy="7063472"/>
          </a:xfrm>
          <a:prstGeom prst="rect">
            <a:avLst/>
          </a:prstGeom>
        </p:spPr>
        <p:txBody>
          <a:bodyPr wrap="square">
            <a:spAutoFit/>
          </a:bodyPr>
          <a:lstStyle/>
          <a:p>
            <a:pPr algn="just"/>
            <a:r>
              <a:rPr lang="en-US" sz="2300" dirty="0">
                <a:latin typeface="Times New Roman" panose="02020603050405020304" pitchFamily="18" charset="0"/>
                <a:cs typeface="Times New Roman" panose="02020603050405020304" pitchFamily="18" charset="0"/>
              </a:rPr>
              <a:t>Assuming that pin 3.3 (INT1) is connected to a pulse generator, write a program in which the falling edge of the pulse will send a high to P1.3, which is connected to an LED (or buzzer).  In other words, the LED is turned on and off at the same rate as the pulses are applied to the INT1 </a:t>
            </a:r>
            <a:r>
              <a:rPr lang="en-US" sz="2300" dirty="0" smtClean="0">
                <a:latin typeface="Times New Roman" panose="02020603050405020304" pitchFamily="18" charset="0"/>
                <a:cs typeface="Times New Roman" panose="02020603050405020304" pitchFamily="18" charset="0"/>
              </a:rPr>
              <a:t>pin.</a:t>
            </a:r>
            <a:endParaRPr lang="en-US" sz="2300" dirty="0">
              <a:latin typeface="Times New Roman" panose="02020603050405020304" pitchFamily="18" charset="0"/>
              <a:cs typeface="Times New Roman" panose="02020603050405020304" pitchFamily="18" charset="0"/>
            </a:endParaRPr>
          </a:p>
          <a:p>
            <a:pPr algn="just"/>
            <a:r>
              <a:rPr lang="en-US" sz="2300" dirty="0" smtClean="0">
                <a:solidFill>
                  <a:srgbClr val="7030A0"/>
                </a:solidFill>
                <a:latin typeface="Times New Roman" panose="02020603050405020304" pitchFamily="18" charset="0"/>
                <a:cs typeface="Times New Roman" panose="02020603050405020304" pitchFamily="18" charset="0"/>
              </a:rPr>
              <a:t>Solution:</a:t>
            </a:r>
          </a:p>
          <a:p>
            <a:pPr algn="just"/>
            <a:r>
              <a:rPr lang="en-US" sz="2300" dirty="0">
                <a:latin typeface="Times New Roman" panose="02020603050405020304" pitchFamily="18" charset="0"/>
                <a:cs typeface="Times New Roman" panose="02020603050405020304" pitchFamily="18" charset="0"/>
              </a:rPr>
              <a:t>ORG	0000H</a:t>
            </a:r>
          </a:p>
          <a:p>
            <a:pPr algn="just"/>
            <a:r>
              <a:rPr lang="en-US" sz="2300" dirty="0">
                <a:latin typeface="Times New Roman" panose="02020603050405020304" pitchFamily="18" charset="0"/>
                <a:cs typeface="Times New Roman" panose="02020603050405020304" pitchFamily="18" charset="0"/>
              </a:rPr>
              <a:t>	LJMP	MAIN</a:t>
            </a:r>
          </a:p>
          <a:p>
            <a:pPr algn="just"/>
            <a:r>
              <a:rPr lang="en-US" sz="2300" dirty="0">
                <a:latin typeface="Times New Roman" panose="02020603050405020304" pitchFamily="18" charset="0"/>
                <a:cs typeface="Times New Roman" panose="02020603050405020304" pitchFamily="18" charset="0"/>
              </a:rPr>
              <a:t>;--ISR for hardware interrupt INT1 to turn on the LED</a:t>
            </a:r>
          </a:p>
          <a:p>
            <a:pPr algn="just"/>
            <a:r>
              <a:rPr lang="en-US" sz="2300" dirty="0">
                <a:latin typeface="Times New Roman" panose="02020603050405020304" pitchFamily="18" charset="0"/>
                <a:cs typeface="Times New Roman" panose="02020603050405020304" pitchFamily="18" charset="0"/>
              </a:rPr>
              <a:t>	ORG	0013H			</a:t>
            </a:r>
            <a:r>
              <a:rPr lang="en-US" sz="2300" dirty="0">
                <a:solidFill>
                  <a:srgbClr val="FF0000"/>
                </a:solidFill>
                <a:latin typeface="Times New Roman" panose="02020603050405020304" pitchFamily="18" charset="0"/>
                <a:cs typeface="Times New Roman" panose="02020603050405020304" pitchFamily="18" charset="0"/>
              </a:rPr>
              <a:t>;INT1 </a:t>
            </a:r>
            <a:r>
              <a:rPr lang="en-US" sz="2300" dirty="0" smtClean="0">
                <a:solidFill>
                  <a:srgbClr val="FF0000"/>
                </a:solidFill>
                <a:latin typeface="Times New Roman" panose="02020603050405020304" pitchFamily="18" charset="0"/>
                <a:cs typeface="Times New Roman" panose="02020603050405020304" pitchFamily="18" charset="0"/>
              </a:rPr>
              <a:t>ISR vector address</a:t>
            </a:r>
            <a:endParaRPr lang="en-US" sz="2300" dirty="0">
              <a:solidFill>
                <a:srgbClr val="FF0000"/>
              </a:solidFill>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	SETB	P1.3			;turn on the LED</a:t>
            </a:r>
          </a:p>
          <a:p>
            <a:pPr algn="just"/>
            <a:r>
              <a:rPr lang="en-US" sz="2300" dirty="0">
                <a:latin typeface="Times New Roman" panose="02020603050405020304" pitchFamily="18" charset="0"/>
                <a:cs typeface="Times New Roman" panose="02020603050405020304" pitchFamily="18" charset="0"/>
              </a:rPr>
              <a:t>	MOV	R3</a:t>
            </a:r>
            <a:r>
              <a:rPr lang="en-US" sz="2300" dirty="0" smtClean="0">
                <a:latin typeface="Times New Roman" panose="02020603050405020304" pitchFamily="18" charset="0"/>
                <a:cs typeface="Times New Roman" panose="02020603050405020304" pitchFamily="18" charset="0"/>
              </a:rPr>
              <a:t>,#55</a:t>
            </a:r>
            <a:endParaRPr lang="en-US" sz="2300" dirty="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BACK:DJNZ</a:t>
            </a:r>
            <a:r>
              <a:rPr lang="en-US" sz="2300" dirty="0">
                <a:latin typeface="Times New Roman" panose="02020603050405020304" pitchFamily="18" charset="0"/>
                <a:cs typeface="Times New Roman" panose="02020603050405020304" pitchFamily="18" charset="0"/>
              </a:rPr>
              <a:t>	R3,BACK		;keep the LED on for a while</a:t>
            </a:r>
          </a:p>
          <a:p>
            <a:pPr algn="just"/>
            <a:r>
              <a:rPr lang="en-US" sz="2300" dirty="0">
                <a:latin typeface="Times New Roman" panose="02020603050405020304" pitchFamily="18" charset="0"/>
                <a:cs typeface="Times New Roman" panose="02020603050405020304" pitchFamily="18" charset="0"/>
              </a:rPr>
              <a:t>	CLR	P1.3			;turn off the LED</a:t>
            </a:r>
          </a:p>
          <a:p>
            <a:pPr algn="just"/>
            <a:r>
              <a:rPr lang="en-US" sz="2300" dirty="0">
                <a:latin typeface="Times New Roman" panose="02020603050405020304" pitchFamily="18" charset="0"/>
                <a:cs typeface="Times New Roman" panose="02020603050405020304" pitchFamily="18" charset="0"/>
              </a:rPr>
              <a:t>	RETI				;</a:t>
            </a:r>
            <a:r>
              <a:rPr lang="en-US" sz="2300" dirty="0">
                <a:solidFill>
                  <a:srgbClr val="FF0000"/>
                </a:solidFill>
                <a:latin typeface="Times New Roman" panose="02020603050405020304" pitchFamily="18" charset="0"/>
                <a:cs typeface="Times New Roman" panose="02020603050405020304" pitchFamily="18" charset="0"/>
              </a:rPr>
              <a:t>return from </a:t>
            </a:r>
            <a:r>
              <a:rPr lang="en-US" sz="2300" dirty="0" smtClean="0">
                <a:solidFill>
                  <a:srgbClr val="FF0000"/>
                </a:solidFill>
                <a:latin typeface="Times New Roman" panose="02020603050405020304" pitchFamily="18" charset="0"/>
                <a:cs typeface="Times New Roman" panose="02020603050405020304" pitchFamily="18" charset="0"/>
              </a:rPr>
              <a:t>ISR to main program</a:t>
            </a:r>
            <a:endParaRPr lang="en-US" sz="2300" dirty="0">
              <a:solidFill>
                <a:srgbClr val="FF0000"/>
              </a:solidFill>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;--MAIN program for initialization</a:t>
            </a:r>
          </a:p>
          <a:p>
            <a:pPr algn="just"/>
            <a:r>
              <a:rPr lang="en-US" sz="2300" dirty="0">
                <a:latin typeface="Times New Roman" panose="02020603050405020304" pitchFamily="18" charset="0"/>
                <a:cs typeface="Times New Roman" panose="02020603050405020304" pitchFamily="18" charset="0"/>
              </a:rPr>
              <a:t>	ORG	30H</a:t>
            </a:r>
          </a:p>
          <a:p>
            <a:pPr algn="just"/>
            <a:r>
              <a:rPr lang="en-US" sz="2300" dirty="0">
                <a:latin typeface="Times New Roman" panose="02020603050405020304" pitchFamily="18" charset="0"/>
                <a:cs typeface="Times New Roman" panose="02020603050405020304" pitchFamily="18" charset="0"/>
              </a:rPr>
              <a:t>MAIN:	SETB	</a:t>
            </a:r>
            <a:r>
              <a:rPr lang="en-US" sz="2300" dirty="0" smtClean="0">
                <a:latin typeface="Times New Roman" panose="02020603050405020304" pitchFamily="18" charset="0"/>
                <a:cs typeface="Times New Roman" panose="02020603050405020304" pitchFamily="18" charset="0"/>
              </a:rPr>
              <a:t>TCON.3</a:t>
            </a:r>
            <a:r>
              <a:rPr lang="en-US" sz="2300" dirty="0">
                <a:latin typeface="Times New Roman" panose="02020603050405020304" pitchFamily="18" charset="0"/>
                <a:cs typeface="Times New Roman" panose="02020603050405020304" pitchFamily="18" charset="0"/>
              </a:rPr>
              <a:t>		;make INT1 edge-trigger </a:t>
            </a:r>
            <a:r>
              <a:rPr lang="en-US" sz="2300" dirty="0" smtClean="0">
                <a:latin typeface="Times New Roman" panose="02020603050405020304" pitchFamily="18" charset="0"/>
                <a:cs typeface="Times New Roman" panose="02020603050405020304" pitchFamily="18" charset="0"/>
              </a:rPr>
              <a:t>interrupt using TCON register</a:t>
            </a:r>
            <a:endParaRPr lang="en-US" sz="2300" dirty="0">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	MOV	IE,#10000100B	;enable External </a:t>
            </a:r>
            <a:r>
              <a:rPr lang="en-US" sz="2300" dirty="0" smtClean="0">
                <a:latin typeface="Times New Roman" panose="02020603050405020304" pitchFamily="18" charset="0"/>
                <a:cs typeface="Times New Roman" panose="02020603050405020304" pitchFamily="18" charset="0"/>
              </a:rPr>
              <a:t>INT1 using IE register</a:t>
            </a:r>
            <a:endParaRPr lang="en-US" sz="2300" dirty="0">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HERE:	SJMP	HERE			;stay here until interrupted</a:t>
            </a:r>
          </a:p>
          <a:p>
            <a:pPr algn="just"/>
            <a:r>
              <a:rPr lang="en-US" sz="2400" dirty="0">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END</a:t>
            </a:r>
          </a:p>
        </p:txBody>
      </p:sp>
      <p:pic>
        <p:nvPicPr>
          <p:cNvPr id="4" name="Picture 3"/>
          <p:cNvPicPr>
            <a:picLocks noChangeAspect="1"/>
          </p:cNvPicPr>
          <p:nvPr/>
        </p:nvPicPr>
        <p:blipFill rotWithShape="1">
          <a:blip r:embed="rId3"/>
          <a:srcRect r="25441"/>
          <a:stretch/>
        </p:blipFill>
        <p:spPr>
          <a:xfrm>
            <a:off x="8471120" y="2083800"/>
            <a:ext cx="3720880" cy="2412000"/>
          </a:xfrm>
          <a:prstGeom prst="rect">
            <a:avLst/>
          </a:prstGeom>
        </p:spPr>
      </p:pic>
      <p:sp>
        <p:nvSpPr>
          <p:cNvPr id="2" name="TextBox 1"/>
          <p:cNvSpPr txBox="1"/>
          <p:nvPr/>
        </p:nvSpPr>
        <p:spPr>
          <a:xfrm>
            <a:off x="9296400" y="1683690"/>
            <a:ext cx="2343911" cy="400110"/>
          </a:xfrm>
          <a:prstGeom prst="rect">
            <a:avLst/>
          </a:prstGeom>
          <a:noFill/>
          <a:ln>
            <a:solidFill>
              <a:schemeClr val="tx1"/>
            </a:solidFill>
          </a:ln>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Interrupt vector table</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724400" y="1219200"/>
            <a:ext cx="2002471" cy="400110"/>
          </a:xfrm>
          <a:prstGeom prst="rect">
            <a:avLst/>
          </a:prstGeom>
          <a:noFill/>
          <a:ln>
            <a:noFill/>
          </a:ln>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IE register format</a:t>
            </a:r>
            <a:endParaRPr lang="en-IN" sz="2000" dirty="0">
              <a:solidFill>
                <a:srgbClr val="FF0000"/>
              </a:solidFill>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570491296"/>
              </p:ext>
            </p:extLst>
          </p:nvPr>
        </p:nvGraphicFramePr>
        <p:xfrm>
          <a:off x="2325582" y="1566924"/>
          <a:ext cx="6285018" cy="441960"/>
        </p:xfrm>
        <a:graphic>
          <a:graphicData uri="http://schemas.openxmlformats.org/drawingml/2006/table">
            <a:tbl>
              <a:tblPr firstRow="1" bandRow="1">
                <a:tableStyleId>{5C22544A-7EE6-4342-B048-85BDC9FD1C3A}</a:tableStyleId>
              </a:tblPr>
              <a:tblGrid>
                <a:gridCol w="824909"/>
                <a:gridCol w="746347"/>
                <a:gridCol w="785627"/>
                <a:gridCol w="785627"/>
                <a:gridCol w="785627"/>
                <a:gridCol w="785627"/>
                <a:gridCol w="785627"/>
                <a:gridCol w="785627"/>
              </a:tblGrid>
              <a:tr h="216856">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EA</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ET2</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ES</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ET1</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EX1</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ET0</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EX0</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r>
            </a:tbl>
          </a:graphicData>
        </a:graphic>
      </p:graphicFrame>
      <p:pic>
        <p:nvPicPr>
          <p:cNvPr id="10" name="Picture 6" descr="8051 Microcontroller Special Function Registers (SFRs)"/>
          <p:cNvPicPr>
            <a:picLocks noChangeAspect="1" noChangeArrowheads="1"/>
          </p:cNvPicPr>
          <p:nvPr/>
        </p:nvPicPr>
        <p:blipFill rotWithShape="1">
          <a:blip r:embed="rId4">
            <a:extLst>
              <a:ext uri="{28A0092B-C50C-407E-A947-70E740481C1C}">
                <a14:useLocalDpi xmlns:a14="http://schemas.microsoft.com/office/drawing/2010/main" val="0"/>
              </a:ext>
            </a:extLst>
          </a:blip>
          <a:srcRect l="-2266" t="29630" r="15866" b="28889"/>
          <a:stretch/>
        </p:blipFill>
        <p:spPr bwMode="auto">
          <a:xfrm>
            <a:off x="5029200" y="4998586"/>
            <a:ext cx="6172200" cy="5334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8516111" y="4998586"/>
            <a:ext cx="627889" cy="4760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321908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0025" y="-76200"/>
            <a:ext cx="11963400" cy="430887"/>
          </a:xfrm>
        </p:spPr>
        <p:txBody>
          <a:bodyPr/>
          <a:lstStyle/>
          <a:p>
            <a:pPr algn="ctr"/>
            <a:r>
              <a:rPr lang="en-IN" sz="2800" b="1" dirty="0" smtClean="0"/>
              <a:t>Programming using Interrupts-Example5 page1</a:t>
            </a:r>
            <a:endParaRPr lang="en-IN" sz="2800" b="1" dirty="0">
              <a:solidFill>
                <a:srgbClr val="7030A0"/>
              </a:solidFill>
            </a:endParaRPr>
          </a:p>
        </p:txBody>
      </p:sp>
      <p:sp>
        <p:nvSpPr>
          <p:cNvPr id="6" name="Rectangle 5"/>
          <p:cNvSpPr/>
          <p:nvPr/>
        </p:nvSpPr>
        <p:spPr>
          <a:xfrm>
            <a:off x="200025" y="228600"/>
            <a:ext cx="11853862" cy="6463308"/>
          </a:xfrm>
          <a:prstGeom prst="rect">
            <a:avLst/>
          </a:prstGeom>
        </p:spPr>
        <p:txBody>
          <a:bodyPr wrap="square">
            <a:spAutoFit/>
          </a:bodyPr>
          <a:lstStyle/>
          <a:p>
            <a:pPr algn="just"/>
            <a:r>
              <a:rPr lang="en-US" sz="2300" dirty="0">
                <a:latin typeface="Times New Roman" panose="02020603050405020304" pitchFamily="18" charset="0"/>
                <a:cs typeface="Times New Roman" panose="02020603050405020304" pitchFamily="18" charset="0"/>
              </a:rPr>
              <a:t>Write a program that continuously gets 8-bit data from P0 and sends it to P1 while simultaneously creating a square wave of 200 </a:t>
            </a:r>
            <a:r>
              <a:rPr lang="en-US" sz="2300" dirty="0" smtClean="0">
                <a:latin typeface="Times New Roman" panose="02020603050405020304" pitchFamily="18" charset="0"/>
                <a:cs typeface="Times New Roman" panose="02020603050405020304" pitchFamily="18" charset="0"/>
              </a:rPr>
              <a:t>µs </a:t>
            </a:r>
            <a:r>
              <a:rPr lang="en-US" sz="2300" dirty="0">
                <a:latin typeface="Times New Roman" panose="02020603050405020304" pitchFamily="18" charset="0"/>
                <a:cs typeface="Times New Roman" panose="02020603050405020304" pitchFamily="18" charset="0"/>
              </a:rPr>
              <a:t>period on pin </a:t>
            </a:r>
            <a:r>
              <a:rPr lang="en-US" sz="2300" dirty="0" smtClean="0">
                <a:latin typeface="Times New Roman" panose="02020603050405020304" pitchFamily="18" charset="0"/>
                <a:cs typeface="Times New Roman" panose="02020603050405020304" pitchFamily="18" charset="0"/>
              </a:rPr>
              <a:t>P2.1. Use </a:t>
            </a:r>
            <a:r>
              <a:rPr lang="en-US" sz="2300" dirty="0">
                <a:latin typeface="Times New Roman" panose="02020603050405020304" pitchFamily="18" charset="0"/>
                <a:cs typeface="Times New Roman" panose="02020603050405020304" pitchFamily="18" charset="0"/>
              </a:rPr>
              <a:t>Timer 0 to create the square wave. Assume that </a:t>
            </a:r>
            <a:r>
              <a:rPr lang="en-US" sz="2300" dirty="0" smtClean="0">
                <a:latin typeface="Times New Roman" panose="02020603050405020304" pitchFamily="18" charset="0"/>
                <a:cs typeface="Times New Roman" panose="02020603050405020304" pitchFamily="18" charset="0"/>
              </a:rPr>
              <a:t>XTAL </a:t>
            </a:r>
            <a:r>
              <a:rPr lang="en-US" sz="2300" dirty="0">
                <a:latin typeface="Times New Roman" panose="02020603050405020304" pitchFamily="18" charset="0"/>
                <a:cs typeface="Times New Roman" panose="02020603050405020304" pitchFamily="18" charset="0"/>
              </a:rPr>
              <a:t>= 11.0592 </a:t>
            </a:r>
            <a:r>
              <a:rPr lang="en-US" sz="2300" dirty="0" err="1">
                <a:latin typeface="Times New Roman" panose="02020603050405020304" pitchFamily="18" charset="0"/>
                <a:cs typeface="Times New Roman" panose="02020603050405020304" pitchFamily="18" charset="0"/>
              </a:rPr>
              <a:t>MHz.</a:t>
            </a:r>
            <a:endParaRPr lang="en-US" sz="2300" dirty="0">
              <a:latin typeface="Times New Roman" panose="02020603050405020304" pitchFamily="18" charset="0"/>
              <a:cs typeface="Times New Roman" panose="02020603050405020304" pitchFamily="18" charset="0"/>
            </a:endParaRPr>
          </a:p>
          <a:p>
            <a:pPr algn="just"/>
            <a:r>
              <a:rPr lang="en-US" sz="2300" dirty="0" smtClean="0">
                <a:solidFill>
                  <a:srgbClr val="7030A0"/>
                </a:solidFill>
                <a:latin typeface="Times New Roman" panose="02020603050405020304" pitchFamily="18" charset="0"/>
                <a:cs typeface="Times New Roman" panose="02020603050405020304" pitchFamily="18" charset="0"/>
              </a:rPr>
              <a:t>Solution:</a:t>
            </a:r>
            <a:endParaRPr lang="en-US" sz="2300" dirty="0">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;—-Upon wake-up go to </a:t>
            </a:r>
            <a:r>
              <a:rPr lang="en-US" sz="2300" dirty="0" smtClean="0">
                <a:latin typeface="Times New Roman" panose="02020603050405020304" pitchFamily="18" charset="0"/>
                <a:cs typeface="Times New Roman" panose="02020603050405020304" pitchFamily="18" charset="0"/>
              </a:rPr>
              <a:t>main program.</a:t>
            </a:r>
            <a:endParaRPr lang="en-US" sz="2300" dirty="0">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ORG</a:t>
            </a:r>
            <a:r>
              <a:rPr lang="en-US" sz="2300" dirty="0">
                <a:latin typeface="Times New Roman" panose="02020603050405020304" pitchFamily="18" charset="0"/>
                <a:cs typeface="Times New Roman" panose="02020603050405020304" pitchFamily="18" charset="0"/>
              </a:rPr>
              <a:t>	0000H</a:t>
            </a: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LJMP</a:t>
            </a:r>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MAIN</a:t>
            </a:r>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a:t>
            </a:r>
            <a:r>
              <a:rPr lang="en-US" sz="2300" dirty="0">
                <a:latin typeface="Times New Roman" panose="02020603050405020304" pitchFamily="18" charset="0"/>
                <a:cs typeface="Times New Roman" panose="02020603050405020304" pitchFamily="18" charset="0"/>
              </a:rPr>
              <a:t>bypass interrupt vector </a:t>
            </a:r>
            <a:r>
              <a:rPr lang="en-US" sz="2300" dirty="0" smtClean="0">
                <a:latin typeface="Times New Roman" panose="02020603050405020304" pitchFamily="18" charset="0"/>
                <a:cs typeface="Times New Roman" panose="02020603050405020304" pitchFamily="18" charset="0"/>
              </a:rPr>
              <a:t>table</a:t>
            </a:r>
            <a:endParaRPr lang="en-US" sz="2300" dirty="0">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;—-ISR for Timer 0 to generate square wave </a:t>
            </a: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ORG</a:t>
            </a:r>
            <a:r>
              <a:rPr lang="en-US" sz="2300" dirty="0">
                <a:latin typeface="Times New Roman" panose="02020603050405020304" pitchFamily="18" charset="0"/>
                <a:cs typeface="Times New Roman" panose="02020603050405020304" pitchFamily="18" charset="0"/>
              </a:rPr>
              <a:t>	000BH		;Timer 0 </a:t>
            </a:r>
            <a:r>
              <a:rPr lang="en-US" sz="2300" dirty="0" smtClean="0">
                <a:latin typeface="Times New Roman" panose="02020603050405020304" pitchFamily="18" charset="0"/>
                <a:cs typeface="Times New Roman" panose="02020603050405020304" pitchFamily="18" charset="0"/>
              </a:rPr>
              <a:t>overflow interrupt </a:t>
            </a:r>
            <a:r>
              <a:rPr lang="en-US" sz="2300" dirty="0">
                <a:latin typeface="Times New Roman" panose="02020603050405020304" pitchFamily="18" charset="0"/>
                <a:cs typeface="Times New Roman" panose="02020603050405020304" pitchFamily="18" charset="0"/>
              </a:rPr>
              <a:t>vector </a:t>
            </a:r>
            <a:r>
              <a:rPr lang="en-US" sz="2300" dirty="0" smtClean="0">
                <a:latin typeface="Times New Roman" panose="02020603050405020304" pitchFamily="18" charset="0"/>
                <a:cs typeface="Times New Roman" panose="02020603050405020304" pitchFamily="18" charset="0"/>
              </a:rPr>
              <a:t>address</a:t>
            </a:r>
            <a:endParaRPr lang="en-US" sz="2300" dirty="0">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CPL</a:t>
            </a:r>
            <a:r>
              <a:rPr lang="en-US" sz="2300" dirty="0">
                <a:latin typeface="Times New Roman" panose="02020603050405020304" pitchFamily="18" charset="0"/>
                <a:cs typeface="Times New Roman" panose="02020603050405020304" pitchFamily="18" charset="0"/>
              </a:rPr>
              <a:t>	P2.1		;toggle P2.1 pin</a:t>
            </a: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RETI</a:t>
            </a:r>
            <a:r>
              <a:rPr lang="en-US" sz="2300" dirty="0">
                <a:latin typeface="Times New Roman" panose="02020603050405020304" pitchFamily="18" charset="0"/>
                <a:cs typeface="Times New Roman" panose="02020603050405020304" pitchFamily="18" charset="0"/>
              </a:rPr>
              <a:t>			;return from </a:t>
            </a:r>
            <a:r>
              <a:rPr lang="en-US" sz="2300" dirty="0" smtClean="0">
                <a:latin typeface="Times New Roman" panose="02020603050405020304" pitchFamily="18" charset="0"/>
                <a:cs typeface="Times New Roman" panose="02020603050405020304" pitchFamily="18" charset="0"/>
              </a:rPr>
              <a:t>ISR to main program</a:t>
            </a:r>
            <a:endParaRPr lang="en-US" sz="2300" dirty="0">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;—-The main program for initialization </a:t>
            </a: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ORG</a:t>
            </a:r>
            <a:r>
              <a:rPr lang="en-US" sz="2300" dirty="0">
                <a:latin typeface="Times New Roman" panose="02020603050405020304" pitchFamily="18" charset="0"/>
                <a:cs typeface="Times New Roman" panose="02020603050405020304" pitchFamily="18" charset="0"/>
              </a:rPr>
              <a:t>	0030H		</a:t>
            </a:r>
            <a:endParaRPr lang="en-US" sz="2300" dirty="0" smtClean="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MAIN</a:t>
            </a:r>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MOV</a:t>
            </a:r>
            <a:r>
              <a:rPr lang="en-US" sz="2300" dirty="0">
                <a:latin typeface="Times New Roman" panose="02020603050405020304" pitchFamily="18" charset="0"/>
                <a:cs typeface="Times New Roman" panose="02020603050405020304" pitchFamily="18" charset="0"/>
              </a:rPr>
              <a:t>	TMOD,#02H	</a:t>
            </a:r>
            <a:r>
              <a:rPr lang="en-US" sz="2300" dirty="0" smtClean="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Timer 0, mode 2(auto-reload)</a:t>
            </a: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MOV</a:t>
            </a:r>
            <a:r>
              <a:rPr lang="en-US" sz="2300" dirty="0">
                <a:latin typeface="Times New Roman" panose="02020603050405020304" pitchFamily="18" charset="0"/>
                <a:cs typeface="Times New Roman" panose="02020603050405020304" pitchFamily="18" charset="0"/>
              </a:rPr>
              <a:t>	P0,#0FFH	         </a:t>
            </a:r>
            <a:r>
              <a:rPr lang="en-US" sz="2300" dirty="0" smtClean="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make P0 an input port </a:t>
            </a: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MOV</a:t>
            </a:r>
            <a:r>
              <a:rPr lang="en-US" sz="2300" dirty="0">
                <a:latin typeface="Times New Roman" panose="02020603050405020304" pitchFamily="18" charset="0"/>
                <a:cs typeface="Times New Roman" panose="02020603050405020304" pitchFamily="18" charset="0"/>
              </a:rPr>
              <a:t>	TH0,#-92	         </a:t>
            </a:r>
            <a:r>
              <a:rPr lang="en-US" sz="2300" dirty="0" smtClean="0">
                <a:latin typeface="Times New Roman" panose="02020603050405020304" pitchFamily="18" charset="0"/>
                <a:cs typeface="Times New Roman" panose="02020603050405020304" pitchFamily="18" charset="0"/>
              </a:rPr>
              <a:t>	;TH0=6EH </a:t>
            </a:r>
            <a:r>
              <a:rPr lang="en-US" sz="2300" dirty="0">
                <a:latin typeface="Times New Roman" panose="02020603050405020304" pitchFamily="18" charset="0"/>
                <a:cs typeface="Times New Roman" panose="02020603050405020304" pitchFamily="18" charset="0"/>
              </a:rPr>
              <a:t>for -</a:t>
            </a:r>
            <a:r>
              <a:rPr lang="en-US" sz="2300" dirty="0" smtClean="0">
                <a:latin typeface="Times New Roman" panose="02020603050405020304" pitchFamily="18" charset="0"/>
                <a:cs typeface="Times New Roman" panose="02020603050405020304" pitchFamily="18" charset="0"/>
              </a:rPr>
              <a:t>92. (it will generate </a:t>
            </a:r>
            <a:r>
              <a:rPr lang="en-US" sz="2300" dirty="0">
                <a:latin typeface="Times New Roman" panose="02020603050405020304" pitchFamily="18" charset="0"/>
                <a:cs typeface="Times New Roman" panose="02020603050405020304" pitchFamily="18" charset="0"/>
              </a:rPr>
              <a:t>100µs </a:t>
            </a:r>
            <a:r>
              <a:rPr lang="en-US" sz="2300" dirty="0" smtClean="0">
                <a:latin typeface="Times New Roman" panose="02020603050405020304" pitchFamily="18" charset="0"/>
                <a:cs typeface="Times New Roman" panose="02020603050405020304" pitchFamily="18" charset="0"/>
              </a:rPr>
              <a:t>delay)  </a:t>
            </a:r>
            <a:endParaRPr lang="en-US" sz="2300" dirty="0">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MOV	IE,#82H	         	;IE=10000010 (binary) enable Timer 0 interrupt</a:t>
            </a:r>
          </a:p>
          <a:p>
            <a:pPr algn="just"/>
            <a:r>
              <a:rPr lang="en-US" sz="2300" dirty="0" smtClean="0">
                <a:latin typeface="Times New Roman" panose="02020603050405020304" pitchFamily="18" charset="0"/>
                <a:cs typeface="Times New Roman" panose="02020603050405020304" pitchFamily="18" charset="0"/>
              </a:rPr>
              <a:t>	 SETB	TR0			;Start Timer 0</a:t>
            </a:r>
            <a:endParaRPr lang="en-US" sz="23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r="25441"/>
          <a:stretch/>
        </p:blipFill>
        <p:spPr>
          <a:xfrm>
            <a:off x="8617063" y="914400"/>
            <a:ext cx="3498737" cy="2268000"/>
          </a:xfrm>
          <a:prstGeom prst="rect">
            <a:avLst/>
          </a:prstGeom>
        </p:spPr>
      </p:pic>
      <p:sp>
        <p:nvSpPr>
          <p:cNvPr id="7" name="TextBox 6"/>
          <p:cNvSpPr txBox="1"/>
          <p:nvPr/>
        </p:nvSpPr>
        <p:spPr>
          <a:xfrm>
            <a:off x="9448800" y="3123187"/>
            <a:ext cx="2343911" cy="400110"/>
          </a:xfrm>
          <a:prstGeom prst="rect">
            <a:avLst/>
          </a:prstGeom>
          <a:noFill/>
          <a:ln>
            <a:solidFill>
              <a:schemeClr val="tx1"/>
            </a:solidFill>
          </a:ln>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Interrupt vector table</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8167687" y="3995676"/>
            <a:ext cx="2002471" cy="400110"/>
          </a:xfrm>
          <a:prstGeom prst="rect">
            <a:avLst/>
          </a:prstGeom>
          <a:noFill/>
          <a:ln w="9525">
            <a:solidFill>
              <a:schemeClr val="tx1"/>
            </a:solidFill>
          </a:ln>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IE register format</a:t>
            </a:r>
            <a:endParaRPr lang="en-IN" sz="2000" dirty="0">
              <a:solidFill>
                <a:srgbClr val="FF0000"/>
              </a:solidFill>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669860451"/>
              </p:ext>
            </p:extLst>
          </p:nvPr>
        </p:nvGraphicFramePr>
        <p:xfrm>
          <a:off x="5830782" y="4343400"/>
          <a:ext cx="6285018" cy="441960"/>
        </p:xfrm>
        <a:graphic>
          <a:graphicData uri="http://schemas.openxmlformats.org/drawingml/2006/table">
            <a:tbl>
              <a:tblPr firstRow="1" bandRow="1">
                <a:tableStyleId>{5C22544A-7EE6-4342-B048-85BDC9FD1C3A}</a:tableStyleId>
              </a:tblPr>
              <a:tblGrid>
                <a:gridCol w="824909"/>
                <a:gridCol w="746347"/>
                <a:gridCol w="785627"/>
                <a:gridCol w="785627"/>
                <a:gridCol w="785627"/>
                <a:gridCol w="785627"/>
                <a:gridCol w="785627"/>
                <a:gridCol w="785627"/>
              </a:tblGrid>
              <a:tr h="216856">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EA</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ET2</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ES</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ET1</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EX1</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ET0</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EX0</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r>
            </a:tbl>
          </a:graphicData>
        </a:graphic>
      </p:graphicFrame>
    </p:spTree>
    <p:extLst>
      <p:ext uri="{BB962C8B-B14F-4D97-AF65-F5344CB8AC3E}">
        <p14:creationId xmlns:p14="http://schemas.microsoft.com/office/powerpoint/2010/main" val="144801273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0025" y="-76200"/>
            <a:ext cx="11963400" cy="430887"/>
          </a:xfrm>
        </p:spPr>
        <p:txBody>
          <a:bodyPr/>
          <a:lstStyle/>
          <a:p>
            <a:pPr algn="ctr"/>
            <a:r>
              <a:rPr lang="en-IN" sz="2800" b="1" dirty="0" smtClean="0"/>
              <a:t>Programming using Interrupts-Example5 page2</a:t>
            </a:r>
            <a:endParaRPr lang="en-IN" sz="2800" b="1" dirty="0">
              <a:solidFill>
                <a:srgbClr val="7030A0"/>
              </a:solidFill>
            </a:endParaRPr>
          </a:p>
        </p:txBody>
      </p:sp>
      <p:sp>
        <p:nvSpPr>
          <p:cNvPr id="6" name="Rectangle 5"/>
          <p:cNvSpPr/>
          <p:nvPr/>
        </p:nvSpPr>
        <p:spPr>
          <a:xfrm>
            <a:off x="200025" y="228600"/>
            <a:ext cx="11853862" cy="3277820"/>
          </a:xfrm>
          <a:prstGeom prst="rect">
            <a:avLst/>
          </a:prstGeom>
        </p:spPr>
        <p:txBody>
          <a:bodyPr wrap="square">
            <a:spAutoFit/>
          </a:bodyPr>
          <a:lstStyle/>
          <a:p>
            <a:pPr algn="just"/>
            <a:r>
              <a:rPr lang="en-US" sz="2300" dirty="0">
                <a:latin typeface="Times New Roman" panose="02020603050405020304" pitchFamily="18" charset="0"/>
                <a:cs typeface="Times New Roman" panose="02020603050405020304" pitchFamily="18" charset="0"/>
              </a:rPr>
              <a:t>Write a program that continuously gets 8-bit data from P0 and sends it to P1 while simultaneously creating a square wave of </a:t>
            </a:r>
            <a:r>
              <a:rPr lang="en-US" sz="2300" dirty="0" smtClean="0">
                <a:latin typeface="Times New Roman" panose="02020603050405020304" pitchFamily="18" charset="0"/>
                <a:cs typeface="Times New Roman" panose="02020603050405020304" pitchFamily="18" charset="0"/>
              </a:rPr>
              <a:t>200 µs </a:t>
            </a:r>
            <a:r>
              <a:rPr lang="en-US" sz="2300" dirty="0">
                <a:latin typeface="Times New Roman" panose="02020603050405020304" pitchFamily="18" charset="0"/>
                <a:cs typeface="Times New Roman" panose="02020603050405020304" pitchFamily="18" charset="0"/>
              </a:rPr>
              <a:t>period on pin </a:t>
            </a:r>
            <a:r>
              <a:rPr lang="en-US" sz="2300" dirty="0" smtClean="0">
                <a:latin typeface="Times New Roman" panose="02020603050405020304" pitchFamily="18" charset="0"/>
                <a:cs typeface="Times New Roman" panose="02020603050405020304" pitchFamily="18" charset="0"/>
              </a:rPr>
              <a:t>P2.1. Use </a:t>
            </a:r>
            <a:r>
              <a:rPr lang="en-US" sz="2300" dirty="0">
                <a:latin typeface="Times New Roman" panose="02020603050405020304" pitchFamily="18" charset="0"/>
                <a:cs typeface="Times New Roman" panose="02020603050405020304" pitchFamily="18" charset="0"/>
              </a:rPr>
              <a:t>Timer 0 to create the square wave. Assume that </a:t>
            </a:r>
            <a:r>
              <a:rPr lang="en-US" sz="2300" dirty="0" smtClean="0">
                <a:latin typeface="Times New Roman" panose="02020603050405020304" pitchFamily="18" charset="0"/>
                <a:cs typeface="Times New Roman" panose="02020603050405020304" pitchFamily="18" charset="0"/>
              </a:rPr>
              <a:t>XTAL </a:t>
            </a:r>
            <a:r>
              <a:rPr lang="en-US" sz="2300" dirty="0">
                <a:latin typeface="Times New Roman" panose="02020603050405020304" pitchFamily="18" charset="0"/>
                <a:cs typeface="Times New Roman" panose="02020603050405020304" pitchFamily="18" charset="0"/>
              </a:rPr>
              <a:t>= 11.0592 </a:t>
            </a:r>
            <a:r>
              <a:rPr lang="en-US" sz="2300" dirty="0" err="1">
                <a:latin typeface="Times New Roman" panose="02020603050405020304" pitchFamily="18" charset="0"/>
                <a:cs typeface="Times New Roman" panose="02020603050405020304" pitchFamily="18" charset="0"/>
              </a:rPr>
              <a:t>MHz.</a:t>
            </a:r>
            <a:endParaRPr lang="en-US" sz="2300" dirty="0">
              <a:latin typeface="Times New Roman" panose="02020603050405020304" pitchFamily="18" charset="0"/>
              <a:cs typeface="Times New Roman" panose="02020603050405020304" pitchFamily="18" charset="0"/>
            </a:endParaRPr>
          </a:p>
          <a:p>
            <a:pPr algn="just"/>
            <a:r>
              <a:rPr lang="en-US" sz="2300" dirty="0" smtClean="0">
                <a:solidFill>
                  <a:srgbClr val="7030A0"/>
                </a:solidFill>
                <a:latin typeface="Times New Roman" panose="02020603050405020304" pitchFamily="18" charset="0"/>
                <a:cs typeface="Times New Roman" panose="02020603050405020304" pitchFamily="18" charset="0"/>
              </a:rPr>
              <a:t>Solution:</a:t>
            </a:r>
            <a:endParaRPr lang="en-US" sz="2300" dirty="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BACK</a:t>
            </a:r>
            <a:r>
              <a:rPr lang="en-US" sz="2300" dirty="0">
                <a:latin typeface="Times New Roman" panose="02020603050405020304" pitchFamily="18" charset="0"/>
                <a:cs typeface="Times New Roman" panose="02020603050405020304" pitchFamily="18" charset="0"/>
              </a:rPr>
              <a:t>:		MOV	A,P0		;get data from </a:t>
            </a:r>
            <a:r>
              <a:rPr lang="en-US" sz="2300" dirty="0" smtClean="0">
                <a:latin typeface="Times New Roman" panose="02020603050405020304" pitchFamily="18" charset="0"/>
                <a:cs typeface="Times New Roman" panose="02020603050405020304" pitchFamily="18" charset="0"/>
              </a:rPr>
              <a:t>P0</a:t>
            </a:r>
          </a:p>
          <a:p>
            <a:pPr algn="just"/>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	MOV P1,#00H		; make P1 as output port</a:t>
            </a:r>
            <a:endParaRPr lang="en-US" sz="2300" dirty="0">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		MOV	P1,A		;issue it to P1</a:t>
            </a:r>
          </a:p>
          <a:p>
            <a:pPr algn="just"/>
            <a:r>
              <a:rPr lang="en-US" sz="2300" dirty="0">
                <a:latin typeface="Times New Roman" panose="02020603050405020304" pitchFamily="18" charset="0"/>
                <a:cs typeface="Times New Roman" panose="02020603050405020304" pitchFamily="18" charset="0"/>
              </a:rPr>
              <a:t>		SJMP	BACK		;keep doing </a:t>
            </a:r>
            <a:r>
              <a:rPr lang="en-US" sz="2300" dirty="0" smtClean="0">
                <a:latin typeface="Times New Roman" panose="02020603050405020304" pitchFamily="18" charset="0"/>
                <a:cs typeface="Times New Roman" panose="02020603050405020304" pitchFamily="18" charset="0"/>
              </a:rPr>
              <a:t>it; loop </a:t>
            </a:r>
            <a:r>
              <a:rPr lang="en-US" sz="2300" dirty="0">
                <a:latin typeface="Times New Roman" panose="02020603050405020304" pitchFamily="18" charset="0"/>
                <a:cs typeface="Times New Roman" panose="02020603050405020304" pitchFamily="18" charset="0"/>
              </a:rPr>
              <a:t>unless interrupted by TF0</a:t>
            </a:r>
          </a:p>
          <a:p>
            <a:pPr algn="just"/>
            <a:r>
              <a:rPr lang="en-US" sz="2300" dirty="0">
                <a:latin typeface="Times New Roman" panose="02020603050405020304" pitchFamily="18" charset="0"/>
                <a:cs typeface="Times New Roman" panose="02020603050405020304" pitchFamily="18" charset="0"/>
              </a:rPr>
              <a:t>		END</a:t>
            </a:r>
          </a:p>
        </p:txBody>
      </p:sp>
    </p:spTree>
    <p:extLst>
      <p:ext uri="{BB962C8B-B14F-4D97-AF65-F5344CB8AC3E}">
        <p14:creationId xmlns:p14="http://schemas.microsoft.com/office/powerpoint/2010/main" val="93531168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0025" y="-76200"/>
            <a:ext cx="11963400" cy="553998"/>
          </a:xfrm>
        </p:spPr>
        <p:txBody>
          <a:bodyPr/>
          <a:lstStyle/>
          <a:p>
            <a:pPr algn="ctr"/>
            <a:r>
              <a:rPr lang="en-IN" sz="3600" b="1" dirty="0" smtClean="0"/>
              <a:t>Programming using Interrupts-Example6 </a:t>
            </a:r>
            <a:r>
              <a:rPr lang="en-IN" sz="3600" b="1" dirty="0"/>
              <a:t>Page1</a:t>
            </a:r>
            <a:endParaRPr lang="en-IN" sz="3600" b="1" dirty="0">
              <a:solidFill>
                <a:srgbClr val="7030A0"/>
              </a:solidFill>
            </a:endParaRPr>
          </a:p>
        </p:txBody>
      </p:sp>
      <p:sp>
        <p:nvSpPr>
          <p:cNvPr id="6" name="Rectangle 5"/>
          <p:cNvSpPr/>
          <p:nvPr/>
        </p:nvSpPr>
        <p:spPr>
          <a:xfrm>
            <a:off x="200025" y="381000"/>
            <a:ext cx="11853862" cy="637097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Write a program using interrupts to do the following:</a:t>
            </a:r>
          </a:p>
          <a:p>
            <a:pPr algn="just"/>
            <a:r>
              <a:rPr lang="en-US" sz="2400" dirty="0">
                <a:latin typeface="Times New Roman" panose="02020603050405020304" pitchFamily="18" charset="0"/>
                <a:cs typeface="Times New Roman" panose="02020603050405020304" pitchFamily="18" charset="0"/>
              </a:rPr>
              <a:t>(a) Receive data serially and sent it to P0,</a:t>
            </a:r>
          </a:p>
          <a:p>
            <a:pPr algn="just"/>
            <a:r>
              <a:rPr lang="en-US" sz="2400" dirty="0">
                <a:latin typeface="Times New Roman" panose="02020603050405020304" pitchFamily="18" charset="0"/>
                <a:cs typeface="Times New Roman" panose="02020603050405020304" pitchFamily="18" charset="0"/>
              </a:rPr>
              <a:t>(b) Have P1 port read and transmitted serially, and a copy given </a:t>
            </a:r>
            <a:r>
              <a:rPr lang="en-US" sz="2400" dirty="0" smtClean="0">
                <a:latin typeface="Times New Roman" panose="02020603050405020304" pitchFamily="18" charset="0"/>
                <a:cs typeface="Times New Roman" panose="02020603050405020304" pitchFamily="18" charset="0"/>
              </a:rPr>
              <a:t>to P2</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(c) Make timer 0 generate a square wave of 5kHz frequency on P0.1.</a:t>
            </a:r>
          </a:p>
          <a:p>
            <a:pPr algn="just"/>
            <a:r>
              <a:rPr lang="en-US" sz="2400" dirty="0">
                <a:latin typeface="Times New Roman" panose="02020603050405020304" pitchFamily="18" charset="0"/>
                <a:cs typeface="Times New Roman" panose="02020603050405020304" pitchFamily="18" charset="0"/>
              </a:rPr>
              <a:t>Assume that </a:t>
            </a:r>
            <a:r>
              <a:rPr lang="en-US" sz="2400" dirty="0" smtClean="0">
                <a:latin typeface="Times New Roman" panose="02020603050405020304" pitchFamily="18" charset="0"/>
                <a:cs typeface="Times New Roman" panose="02020603050405020304" pitchFamily="18" charset="0"/>
              </a:rPr>
              <a:t>XTAL 11.0592MHz. </a:t>
            </a:r>
            <a:r>
              <a:rPr lang="en-US" sz="2400" dirty="0">
                <a:latin typeface="Times New Roman" panose="02020603050405020304" pitchFamily="18" charset="0"/>
                <a:cs typeface="Times New Roman" panose="02020603050405020304" pitchFamily="18" charset="0"/>
              </a:rPr>
              <a:t>Set the baud rate at 4800</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solidFill>
                  <a:srgbClr val="7030A0"/>
                </a:solidFill>
                <a:latin typeface="Times New Roman" panose="02020603050405020304" pitchFamily="18" charset="0"/>
                <a:cs typeface="Times New Roman" panose="02020603050405020304" pitchFamily="18" charset="0"/>
              </a:rPr>
              <a:t>Solution:</a:t>
            </a:r>
          </a:p>
          <a:p>
            <a:pPr algn="just"/>
            <a:r>
              <a:rPr lang="en-US" sz="2400" dirty="0">
                <a:solidFill>
                  <a:srgbClr val="0070C0"/>
                </a:solidFill>
                <a:latin typeface="Times New Roman" panose="02020603050405020304" pitchFamily="18" charset="0"/>
                <a:cs typeface="Times New Roman" panose="02020603050405020304" pitchFamily="18" charset="0"/>
              </a:rPr>
              <a:t>ORG 0</a:t>
            </a:r>
          </a:p>
          <a:p>
            <a:pPr algn="just"/>
            <a:r>
              <a:rPr lang="en-US" sz="2400" dirty="0">
                <a:latin typeface="Times New Roman" panose="02020603050405020304" pitchFamily="18" charset="0"/>
                <a:cs typeface="Times New Roman" panose="02020603050405020304" pitchFamily="18" charset="0"/>
              </a:rPr>
              <a:t>LJMP </a:t>
            </a:r>
            <a:r>
              <a:rPr lang="en-US" sz="2400" dirty="0">
                <a:solidFill>
                  <a:srgbClr val="FF0000"/>
                </a:solidFill>
                <a:latin typeface="Times New Roman" panose="02020603050405020304" pitchFamily="18" charset="0"/>
                <a:cs typeface="Times New Roman" panose="02020603050405020304" pitchFamily="18" charset="0"/>
              </a:rPr>
              <a:t>MAIN</a:t>
            </a:r>
          </a:p>
          <a:p>
            <a:pPr algn="just"/>
            <a:r>
              <a:rPr lang="en-US" sz="2400" dirty="0" smtClean="0">
                <a:solidFill>
                  <a:srgbClr val="0070C0"/>
                </a:solidFill>
                <a:latin typeface="Times New Roman" panose="02020603050405020304" pitchFamily="18" charset="0"/>
                <a:cs typeface="Times New Roman" panose="02020603050405020304" pitchFamily="18" charset="0"/>
              </a:rPr>
              <a:t>ORG 000BH 		</a:t>
            </a:r>
            <a:r>
              <a:rPr lang="en-US" sz="2000" dirty="0" smtClean="0">
                <a:solidFill>
                  <a:srgbClr val="FF0000"/>
                </a:solidFill>
                <a:latin typeface="Times New Roman" panose="02020603050405020304" pitchFamily="18" charset="0"/>
                <a:cs typeface="Times New Roman" panose="02020603050405020304" pitchFamily="18" charset="0"/>
              </a:rPr>
              <a:t>;</a:t>
            </a:r>
            <a:r>
              <a:rPr lang="en-US" sz="2000" dirty="0">
                <a:solidFill>
                  <a:srgbClr val="FF0000"/>
                </a:solidFill>
                <a:latin typeface="Times New Roman" panose="02020603050405020304" pitchFamily="18" charset="0"/>
                <a:cs typeface="Times New Roman" panose="02020603050405020304" pitchFamily="18" charset="0"/>
              </a:rPr>
              <a:t>ISR vector address for Timer-0 overflow Interrupt</a:t>
            </a:r>
            <a:r>
              <a:rPr lang="en-US" sz="2000" dirty="0" smtClean="0">
                <a:solidFill>
                  <a:srgbClr val="FF0000"/>
                </a:solidFill>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p>
          <a:p>
            <a:pPr algn="just"/>
            <a:r>
              <a:rPr lang="en-US" sz="2400" dirty="0" smtClean="0">
                <a:latin typeface="Times New Roman" panose="02020603050405020304" pitchFamily="18" charset="0"/>
                <a:cs typeface="Times New Roman" panose="02020603050405020304" pitchFamily="18" charset="0"/>
              </a:rPr>
              <a:t>CPL </a:t>
            </a:r>
            <a:r>
              <a:rPr lang="en-US" sz="2400" dirty="0">
                <a:latin typeface="Times New Roman" panose="02020603050405020304" pitchFamily="18" charset="0"/>
                <a:cs typeface="Times New Roman" panose="02020603050405020304" pitchFamily="18" charset="0"/>
              </a:rPr>
              <a:t>P0.1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toggle </a:t>
            </a:r>
            <a:r>
              <a:rPr lang="en-US" sz="2400" dirty="0" smtClean="0">
                <a:latin typeface="Times New Roman" panose="02020603050405020304" pitchFamily="18" charset="0"/>
                <a:cs typeface="Times New Roman" panose="02020603050405020304" pitchFamily="18" charset="0"/>
              </a:rPr>
              <a:t>P0.1;</a:t>
            </a:r>
            <a:r>
              <a:rPr lang="en-US" sz="2400"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ISR </a:t>
            </a:r>
            <a:r>
              <a:rPr lang="en-US" sz="2000" dirty="0" smtClean="0">
                <a:solidFill>
                  <a:srgbClr val="FF0000"/>
                </a:solidFill>
                <a:latin typeface="Times New Roman" panose="02020603050405020304" pitchFamily="18" charset="0"/>
                <a:cs typeface="Times New Roman" panose="02020603050405020304" pitchFamily="18" charset="0"/>
              </a:rPr>
              <a:t>for Timer-0 </a:t>
            </a:r>
            <a:r>
              <a:rPr lang="en-US" sz="2000" dirty="0">
                <a:solidFill>
                  <a:srgbClr val="FF0000"/>
                </a:solidFill>
                <a:latin typeface="Times New Roman" panose="02020603050405020304" pitchFamily="18" charset="0"/>
                <a:cs typeface="Times New Roman" panose="02020603050405020304" pitchFamily="18" charset="0"/>
              </a:rPr>
              <a:t>overflow </a:t>
            </a:r>
            <a:r>
              <a:rPr lang="en-US" sz="2000" dirty="0" smtClean="0">
                <a:solidFill>
                  <a:srgbClr val="FF0000"/>
                </a:solidFill>
                <a:latin typeface="Times New Roman" panose="02020603050405020304" pitchFamily="18" charset="0"/>
                <a:cs typeface="Times New Roman" panose="02020603050405020304" pitchFamily="18" charset="0"/>
              </a:rPr>
              <a:t>Interrupt, runs when TF0=1.</a:t>
            </a:r>
            <a:endParaRPr lang="en-US" sz="20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RETI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return from </a:t>
            </a:r>
            <a:r>
              <a:rPr lang="en-US" sz="2400" dirty="0" smtClean="0">
                <a:latin typeface="Times New Roman" panose="02020603050405020304" pitchFamily="18" charset="0"/>
                <a:cs typeface="Times New Roman" panose="02020603050405020304" pitchFamily="18" charset="0"/>
              </a:rPr>
              <a:t>ISR to main program</a:t>
            </a:r>
            <a:endParaRPr lang="en-US" sz="2400" dirty="0">
              <a:latin typeface="Times New Roman" panose="02020603050405020304" pitchFamily="18" charset="0"/>
              <a:cs typeface="Times New Roman" panose="02020603050405020304" pitchFamily="18" charset="0"/>
            </a:endParaRPr>
          </a:p>
          <a:p>
            <a:pPr algn="just"/>
            <a:r>
              <a:rPr lang="en-US" sz="2400" dirty="0">
                <a:solidFill>
                  <a:srgbClr val="0070C0"/>
                </a:solidFill>
                <a:latin typeface="Times New Roman" panose="02020603050405020304" pitchFamily="18" charset="0"/>
                <a:cs typeface="Times New Roman" panose="02020603050405020304" pitchFamily="18" charset="0"/>
              </a:rPr>
              <a:t>ORG </a:t>
            </a:r>
            <a:r>
              <a:rPr lang="en-US" sz="2400" dirty="0" smtClean="0">
                <a:solidFill>
                  <a:srgbClr val="0070C0"/>
                </a:solidFill>
                <a:latin typeface="Times New Roman" panose="02020603050405020304" pitchFamily="18" charset="0"/>
                <a:cs typeface="Times New Roman" panose="02020603050405020304" pitchFamily="18" charset="0"/>
              </a:rPr>
              <a:t>0023H 			</a:t>
            </a:r>
            <a:r>
              <a:rPr lang="en-US" sz="2000" dirty="0" smtClean="0">
                <a:solidFill>
                  <a:srgbClr val="FF0000"/>
                </a:solidFill>
                <a:latin typeface="Times New Roman" panose="02020603050405020304" pitchFamily="18" charset="0"/>
                <a:cs typeface="Times New Roman" panose="02020603050405020304" pitchFamily="18" charset="0"/>
              </a:rPr>
              <a:t>;ISR vector address for serial com. Interrupt as show in above table.</a:t>
            </a:r>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LJMP </a:t>
            </a:r>
            <a:r>
              <a:rPr lang="en-US" sz="2400" dirty="0">
                <a:solidFill>
                  <a:srgbClr val="C00000"/>
                </a:solidFill>
                <a:latin typeface="Times New Roman" panose="02020603050405020304" pitchFamily="18" charset="0"/>
                <a:cs typeface="Times New Roman" panose="02020603050405020304" pitchFamily="18" charset="0"/>
              </a:rPr>
              <a:t>SERIAL</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jump to serial interrupt ISR</a:t>
            </a:r>
          </a:p>
          <a:p>
            <a:pPr algn="just"/>
            <a:r>
              <a:rPr lang="en-US" sz="2400" dirty="0">
                <a:solidFill>
                  <a:srgbClr val="0070C0"/>
                </a:solidFill>
                <a:latin typeface="Times New Roman" panose="02020603050405020304" pitchFamily="18" charset="0"/>
                <a:cs typeface="Times New Roman" panose="02020603050405020304" pitchFamily="18" charset="0"/>
              </a:rPr>
              <a:t>ORG 30H</a:t>
            </a:r>
          </a:p>
          <a:p>
            <a:pPr algn="just"/>
            <a:r>
              <a:rPr lang="en-US" sz="2400" dirty="0">
                <a:solidFill>
                  <a:srgbClr val="FF0000"/>
                </a:solidFill>
                <a:latin typeface="Times New Roman" panose="02020603050405020304" pitchFamily="18" charset="0"/>
                <a:cs typeface="Times New Roman" panose="02020603050405020304" pitchFamily="18" charset="0"/>
              </a:rPr>
              <a:t>MAIN</a:t>
            </a:r>
            <a:r>
              <a:rPr lang="en-US" sz="2400" dirty="0">
                <a:latin typeface="Times New Roman" panose="02020603050405020304" pitchFamily="18" charset="0"/>
                <a:cs typeface="Times New Roman" panose="02020603050405020304" pitchFamily="18" charset="0"/>
              </a:rPr>
              <a:t>: MOV </a:t>
            </a:r>
            <a:r>
              <a:rPr lang="en-US" sz="2400" dirty="0" smtClean="0">
                <a:latin typeface="Times New Roman" panose="02020603050405020304" pitchFamily="18" charset="0"/>
                <a:cs typeface="Times New Roman" panose="02020603050405020304" pitchFamily="18" charset="0"/>
              </a:rPr>
              <a:t>IE,10010010B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enable </a:t>
            </a:r>
            <a:r>
              <a:rPr lang="en-US" sz="2400" dirty="0" smtClean="0">
                <a:latin typeface="Times New Roman" panose="02020603050405020304" pitchFamily="18" charset="0"/>
                <a:cs typeface="Times New Roman" panose="02020603050405020304" pitchFamily="18" charset="0"/>
              </a:rPr>
              <a:t>timer  overflow for timer-0, serial (RI/TI) interrupts.</a:t>
            </a:r>
          </a:p>
          <a:p>
            <a:pPr algn="just"/>
            <a:r>
              <a:rPr lang="en-US" sz="2400" dirty="0">
                <a:latin typeface="Times New Roman" panose="02020603050405020304" pitchFamily="18" charset="0"/>
                <a:cs typeface="Times New Roman" panose="02020603050405020304" pitchFamily="18" charset="0"/>
              </a:rPr>
              <a:t>;-------solving </a:t>
            </a:r>
            <a:r>
              <a:rPr lang="en-US" sz="2400" dirty="0" smtClean="0">
                <a:latin typeface="Times New Roman" panose="02020603050405020304" pitchFamily="18" charset="0"/>
                <a:cs typeface="Times New Roman" panose="02020603050405020304" pitchFamily="18" charset="0"/>
              </a:rPr>
              <a:t>part-b </a:t>
            </a:r>
            <a:r>
              <a:rPr lang="en-US" sz="2400" dirty="0">
                <a:latin typeface="Times New Roman" panose="02020603050405020304" pitchFamily="18" charset="0"/>
                <a:cs typeface="Times New Roman" panose="02020603050405020304" pitchFamily="18" charset="0"/>
              </a:rPr>
              <a:t>of the question--------continuation to above code-</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MOV </a:t>
            </a:r>
            <a:r>
              <a:rPr lang="en-US" sz="2400" dirty="0">
                <a:latin typeface="Times New Roman" panose="02020603050405020304" pitchFamily="18" charset="0"/>
                <a:cs typeface="Times New Roman" panose="02020603050405020304" pitchFamily="18" charset="0"/>
              </a:rPr>
              <a:t>P1,#0FFH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make P1 an input </a:t>
            </a:r>
            <a:r>
              <a:rPr lang="en-US" sz="2400" dirty="0" smtClean="0">
                <a:latin typeface="Times New Roman" panose="02020603050405020304" pitchFamily="18" charset="0"/>
                <a:cs typeface="Times New Roman" panose="02020603050405020304" pitchFamily="18" charset="0"/>
              </a:rPr>
              <a:t>port</a:t>
            </a:r>
          </a:p>
        </p:txBody>
      </p:sp>
      <p:pic>
        <p:nvPicPr>
          <p:cNvPr id="4" name="Picture 3"/>
          <p:cNvPicPr>
            <a:picLocks noChangeAspect="1"/>
          </p:cNvPicPr>
          <p:nvPr/>
        </p:nvPicPr>
        <p:blipFill rotWithShape="1">
          <a:blip r:embed="rId3"/>
          <a:srcRect r="25441"/>
          <a:stretch/>
        </p:blipFill>
        <p:spPr>
          <a:xfrm>
            <a:off x="8610600" y="1449117"/>
            <a:ext cx="3581400" cy="2321585"/>
          </a:xfrm>
          <a:prstGeom prst="rect">
            <a:avLst/>
          </a:prstGeom>
        </p:spPr>
      </p:pic>
      <p:sp>
        <p:nvSpPr>
          <p:cNvPr id="2" name="TextBox 1"/>
          <p:cNvSpPr txBox="1"/>
          <p:nvPr/>
        </p:nvSpPr>
        <p:spPr>
          <a:xfrm>
            <a:off x="9448800" y="1066800"/>
            <a:ext cx="2343911" cy="400110"/>
          </a:xfrm>
          <a:prstGeom prst="rect">
            <a:avLst/>
          </a:prstGeom>
          <a:noFill/>
          <a:ln>
            <a:solidFill>
              <a:schemeClr val="tx1"/>
            </a:solidFill>
          </a:ln>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Interrupt vector table</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38600" y="2209800"/>
            <a:ext cx="2002471" cy="400110"/>
          </a:xfrm>
          <a:prstGeom prst="rect">
            <a:avLst/>
          </a:prstGeom>
          <a:noFill/>
          <a:ln>
            <a:solidFill>
              <a:schemeClr val="tx1"/>
            </a:solidFill>
          </a:ln>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IE register format</a:t>
            </a:r>
            <a:endParaRPr lang="en-IN" sz="2000" dirty="0">
              <a:solidFill>
                <a:srgbClr val="FF0000"/>
              </a:solidFill>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630852871"/>
              </p:ext>
            </p:extLst>
          </p:nvPr>
        </p:nvGraphicFramePr>
        <p:xfrm>
          <a:off x="1630748" y="2590800"/>
          <a:ext cx="6285018" cy="441960"/>
        </p:xfrm>
        <a:graphic>
          <a:graphicData uri="http://schemas.openxmlformats.org/drawingml/2006/table">
            <a:tbl>
              <a:tblPr firstRow="1" bandRow="1">
                <a:tableStyleId>{5C22544A-7EE6-4342-B048-85BDC9FD1C3A}</a:tableStyleId>
              </a:tblPr>
              <a:tblGrid>
                <a:gridCol w="824909"/>
                <a:gridCol w="746347"/>
                <a:gridCol w="785627"/>
                <a:gridCol w="785627"/>
                <a:gridCol w="785627"/>
                <a:gridCol w="785627"/>
                <a:gridCol w="785627"/>
                <a:gridCol w="785627"/>
              </a:tblGrid>
              <a:tr h="421439">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EA</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ET2</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ES</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ET1</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EX1</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ET0</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IN" sz="2300" dirty="0" smtClean="0">
                          <a:solidFill>
                            <a:schemeClr val="tx1"/>
                          </a:solidFill>
                          <a:latin typeface="Times New Roman" panose="02020603050405020304" pitchFamily="18" charset="0"/>
                          <a:cs typeface="Times New Roman" panose="02020603050405020304" pitchFamily="18" charset="0"/>
                        </a:rPr>
                        <a:t>EX0</a:t>
                      </a:r>
                      <a:endParaRPr lang="en-IN" sz="23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r>
            </a:tbl>
          </a:graphicData>
        </a:graphic>
      </p:graphicFrame>
    </p:spTree>
    <p:extLst>
      <p:ext uri="{BB962C8B-B14F-4D97-AF65-F5344CB8AC3E}">
        <p14:creationId xmlns:p14="http://schemas.microsoft.com/office/powerpoint/2010/main" val="297153954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0025" y="-76200"/>
            <a:ext cx="11963400" cy="553998"/>
          </a:xfrm>
        </p:spPr>
        <p:txBody>
          <a:bodyPr/>
          <a:lstStyle/>
          <a:p>
            <a:pPr algn="ctr"/>
            <a:r>
              <a:rPr lang="en-IN" sz="3600" b="1" dirty="0" smtClean="0"/>
              <a:t>Programming using Interrupts-Example6 Page2</a:t>
            </a:r>
            <a:endParaRPr lang="en-IN" sz="3600" b="1" dirty="0">
              <a:solidFill>
                <a:srgbClr val="7030A0"/>
              </a:solidFill>
            </a:endParaRPr>
          </a:p>
        </p:txBody>
      </p:sp>
      <p:sp>
        <p:nvSpPr>
          <p:cNvPr id="6" name="Rectangle 5"/>
          <p:cNvSpPr/>
          <p:nvPr/>
        </p:nvSpPr>
        <p:spPr>
          <a:xfrm>
            <a:off x="200025" y="457200"/>
            <a:ext cx="11853862" cy="6294031"/>
          </a:xfrm>
          <a:prstGeom prst="rect">
            <a:avLst/>
          </a:prstGeom>
        </p:spPr>
        <p:txBody>
          <a:bodyPr wrap="square">
            <a:spAutoFit/>
          </a:bodyPr>
          <a:lstStyle/>
          <a:p>
            <a:pPr algn="just"/>
            <a:r>
              <a:rPr lang="en-US" sz="2300" dirty="0">
                <a:latin typeface="Times New Roman" panose="02020603050405020304" pitchFamily="18" charset="0"/>
                <a:cs typeface="Times New Roman" panose="02020603050405020304" pitchFamily="18" charset="0"/>
              </a:rPr>
              <a:t>Write a program using interrupts to do the following:</a:t>
            </a:r>
          </a:p>
          <a:p>
            <a:pPr algn="just"/>
            <a:r>
              <a:rPr lang="en-US" sz="2300" dirty="0">
                <a:latin typeface="Times New Roman" panose="02020603050405020304" pitchFamily="18" charset="0"/>
                <a:cs typeface="Times New Roman" panose="02020603050405020304" pitchFamily="18" charset="0"/>
              </a:rPr>
              <a:t>(a) Receive data serially and sent it to P0,</a:t>
            </a:r>
          </a:p>
          <a:p>
            <a:pPr algn="just"/>
            <a:r>
              <a:rPr lang="en-US" sz="2300" dirty="0">
                <a:latin typeface="Times New Roman" panose="02020603050405020304" pitchFamily="18" charset="0"/>
                <a:cs typeface="Times New Roman" panose="02020603050405020304" pitchFamily="18" charset="0"/>
              </a:rPr>
              <a:t>(b) Have P1 port read and transmitted serially, and a copy given </a:t>
            </a:r>
            <a:r>
              <a:rPr lang="en-US" sz="2300" dirty="0" smtClean="0">
                <a:latin typeface="Times New Roman" panose="02020603050405020304" pitchFamily="18" charset="0"/>
                <a:cs typeface="Times New Roman" panose="02020603050405020304" pitchFamily="18" charset="0"/>
              </a:rPr>
              <a:t>to P2</a:t>
            </a:r>
            <a:r>
              <a:rPr lang="en-US" sz="2300" dirty="0">
                <a:latin typeface="Times New Roman" panose="02020603050405020304" pitchFamily="18" charset="0"/>
                <a:cs typeface="Times New Roman" panose="02020603050405020304" pitchFamily="18" charset="0"/>
              </a:rPr>
              <a:t>,</a:t>
            </a:r>
          </a:p>
          <a:p>
            <a:pPr algn="just"/>
            <a:r>
              <a:rPr lang="en-US" sz="2300" dirty="0">
                <a:latin typeface="Times New Roman" panose="02020603050405020304" pitchFamily="18" charset="0"/>
                <a:cs typeface="Times New Roman" panose="02020603050405020304" pitchFamily="18" charset="0"/>
              </a:rPr>
              <a:t>(c) Make timer 0 generate a square wave of 5kHz frequency on P0.1.</a:t>
            </a:r>
          </a:p>
          <a:p>
            <a:pPr algn="just"/>
            <a:r>
              <a:rPr lang="en-US" sz="2300" dirty="0">
                <a:latin typeface="Times New Roman" panose="02020603050405020304" pitchFamily="18" charset="0"/>
                <a:cs typeface="Times New Roman" panose="02020603050405020304" pitchFamily="18" charset="0"/>
              </a:rPr>
              <a:t>Assume that XTAL 11.0592MHz. Set the baud rate at 4800</a:t>
            </a:r>
            <a:r>
              <a:rPr lang="en-US" sz="2300" dirty="0" smtClean="0">
                <a:latin typeface="Times New Roman" panose="02020603050405020304" pitchFamily="18" charset="0"/>
                <a:cs typeface="Times New Roman" panose="02020603050405020304" pitchFamily="18" charset="0"/>
              </a:rPr>
              <a:t>.</a:t>
            </a:r>
          </a:p>
          <a:p>
            <a:pPr algn="just"/>
            <a:r>
              <a:rPr lang="en-US" sz="2400" dirty="0" smtClean="0">
                <a:solidFill>
                  <a:srgbClr val="7030A0"/>
                </a:solidFill>
                <a:latin typeface="Times New Roman" panose="02020603050405020304" pitchFamily="18" charset="0"/>
                <a:cs typeface="Times New Roman" panose="02020603050405020304" pitchFamily="18" charset="0"/>
              </a:rPr>
              <a:t>Solution:</a:t>
            </a:r>
          </a:p>
          <a:p>
            <a:pPr algn="just"/>
            <a:r>
              <a:rPr lang="en-US" sz="2400" dirty="0">
                <a:latin typeface="Times New Roman" panose="02020603050405020304" pitchFamily="18" charset="0"/>
                <a:cs typeface="Times New Roman" panose="02020603050405020304" pitchFamily="18" charset="0"/>
              </a:rPr>
              <a:t>MOV SCON,#50H			;8-bit data frame, 1 stop, REN </a:t>
            </a:r>
            <a:r>
              <a:rPr lang="en-US" sz="2400" dirty="0" smtClean="0">
                <a:latin typeface="Times New Roman" panose="02020603050405020304" pitchFamily="18" charset="0"/>
                <a:cs typeface="Times New Roman" panose="02020603050405020304" pitchFamily="18" charset="0"/>
              </a:rPr>
              <a:t>enabled</a:t>
            </a:r>
            <a:endParaRPr lang="en-US" sz="2400" dirty="0" smtClean="0">
              <a:solidFill>
                <a:srgbClr val="7030A0"/>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MOV TMOD,#22H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timer 0 and timer 1 in mode 2(auto reload</a:t>
            </a:r>
            <a:r>
              <a:rPr lang="en-US" sz="2400" dirty="0" smtClean="0">
                <a:latin typeface="Times New Roman" panose="02020603050405020304" pitchFamily="18" charset="0"/>
                <a:cs typeface="Times New Roman" panose="02020603050405020304" pitchFamily="18" charset="0"/>
              </a:rPr>
              <a:t>)</a:t>
            </a:r>
            <a:endParaRPr lang="en-US" sz="2400" dirty="0" smtClean="0">
              <a:solidFill>
                <a:srgbClr val="7030A0"/>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MOV TH1</a:t>
            </a:r>
            <a:r>
              <a:rPr lang="en-US" sz="2400" dirty="0" smtClean="0">
                <a:latin typeface="Times New Roman" panose="02020603050405020304" pitchFamily="18" charset="0"/>
                <a:cs typeface="Times New Roman" panose="02020603050405020304" pitchFamily="18" charset="0"/>
              </a:rPr>
              <a:t>,#</a:t>
            </a:r>
            <a:r>
              <a:rPr lang="en-US" sz="2400" b="1" dirty="0" smtClean="0">
                <a:solidFill>
                  <a:srgbClr val="FF0000"/>
                </a:solidFill>
                <a:latin typeface="Times New Roman" panose="02020603050405020304" pitchFamily="18" charset="0"/>
                <a:cs typeface="Times New Roman" panose="02020603050405020304" pitchFamily="18" charset="0"/>
              </a:rPr>
              <a:t>-6</a:t>
            </a:r>
            <a:r>
              <a:rPr lang="en-US" sz="2400" dirty="0" smtClean="0">
                <a:latin typeface="Times New Roman" panose="02020603050405020304" pitchFamily="18" charset="0"/>
                <a:cs typeface="Times New Roman" panose="02020603050405020304" pitchFamily="18" charset="0"/>
              </a:rPr>
              <a:t>H</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;for 4800 </a:t>
            </a:r>
            <a:r>
              <a:rPr lang="en-US" sz="2400" dirty="0">
                <a:latin typeface="Times New Roman" panose="02020603050405020304" pitchFamily="18" charset="0"/>
                <a:cs typeface="Times New Roman" panose="02020603050405020304" pitchFamily="18" charset="0"/>
              </a:rPr>
              <a:t>baud </a:t>
            </a:r>
            <a:r>
              <a:rPr lang="en-US" sz="2400" dirty="0" smtClean="0">
                <a:latin typeface="Times New Roman" panose="02020603050405020304" pitchFamily="18" charset="0"/>
                <a:cs typeface="Times New Roman" panose="02020603050405020304" pitchFamily="18" charset="0"/>
              </a:rPr>
              <a:t>rate, initial value for timer-1 mode-0</a:t>
            </a: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SETB TR1 				;</a:t>
            </a:r>
            <a:r>
              <a:rPr lang="en-US" sz="2400" dirty="0">
                <a:latin typeface="Times New Roman" panose="02020603050405020304" pitchFamily="18" charset="0"/>
                <a:cs typeface="Times New Roman" panose="02020603050405020304" pitchFamily="18" charset="0"/>
              </a:rPr>
              <a:t>start timer </a:t>
            </a:r>
            <a:r>
              <a:rPr lang="en-US" sz="2400" dirty="0" smtClean="0">
                <a:latin typeface="Times New Roman" panose="02020603050405020304" pitchFamily="18" charset="0"/>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a:p>
            <a:pPr algn="just"/>
            <a:r>
              <a:rPr lang="en-US" sz="2400" dirty="0">
                <a:solidFill>
                  <a:srgbClr val="0070C0"/>
                </a:solidFill>
                <a:latin typeface="Times New Roman" panose="02020603050405020304" pitchFamily="18" charset="0"/>
                <a:cs typeface="Times New Roman" panose="02020603050405020304" pitchFamily="18" charset="0"/>
              </a:rPr>
              <a:t>BACK</a:t>
            </a:r>
            <a:r>
              <a:rPr lang="en-US" sz="2400" dirty="0">
                <a:latin typeface="Times New Roman" panose="02020603050405020304" pitchFamily="18" charset="0"/>
                <a:cs typeface="Times New Roman" panose="02020603050405020304" pitchFamily="18" charset="0"/>
              </a:rPr>
              <a:t>: MOV A,P1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read data from port 1</a:t>
            </a:r>
          </a:p>
          <a:p>
            <a:pPr algn="just"/>
            <a:r>
              <a:rPr lang="en-US" sz="2400" dirty="0">
                <a:latin typeface="Times New Roman" panose="02020603050405020304" pitchFamily="18" charset="0"/>
                <a:cs typeface="Times New Roman" panose="02020603050405020304" pitchFamily="18" charset="0"/>
              </a:rPr>
              <a:t>MOV SBUF,A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give a copy to SBUF</a:t>
            </a:r>
          </a:p>
          <a:p>
            <a:pPr algn="just"/>
            <a:r>
              <a:rPr lang="en-US" sz="2400" dirty="0">
                <a:latin typeface="Times New Roman" panose="02020603050405020304" pitchFamily="18" charset="0"/>
                <a:cs typeface="Times New Roman" panose="02020603050405020304" pitchFamily="18" charset="0"/>
              </a:rPr>
              <a:t>MOV P2,A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send it to P2</a:t>
            </a:r>
          </a:p>
          <a:p>
            <a:pPr algn="just"/>
            <a:r>
              <a:rPr lang="en-US" sz="2400" dirty="0">
                <a:latin typeface="Times New Roman" panose="02020603050405020304" pitchFamily="18" charset="0"/>
                <a:cs typeface="Times New Roman" panose="02020603050405020304" pitchFamily="18" charset="0"/>
              </a:rPr>
              <a:t>SJMP </a:t>
            </a:r>
            <a:r>
              <a:rPr lang="en-US" sz="2400" dirty="0">
                <a:solidFill>
                  <a:srgbClr val="0070C0"/>
                </a:solidFill>
                <a:latin typeface="Times New Roman" panose="02020603050405020304" pitchFamily="18" charset="0"/>
                <a:cs typeface="Times New Roman" panose="02020603050405020304" pitchFamily="18" charset="0"/>
              </a:rPr>
              <a:t>BACK</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stay in loop </a:t>
            </a:r>
            <a:r>
              <a:rPr lang="en-US" sz="2400" dirty="0" smtClean="0">
                <a:latin typeface="Times New Roman" panose="02020603050405020304" pitchFamily="18" charset="0"/>
                <a:cs typeface="Times New Roman" panose="02020603050405020304" pitchFamily="18" charset="0"/>
              </a:rPr>
              <a:t>indefinitely</a:t>
            </a:r>
          </a:p>
          <a:p>
            <a:pPr algn="just"/>
            <a:r>
              <a:rPr lang="en-US" sz="2400" dirty="0" smtClean="0">
                <a:latin typeface="Times New Roman" panose="02020603050405020304" pitchFamily="18" charset="0"/>
                <a:cs typeface="Times New Roman" panose="02020603050405020304" pitchFamily="18" charset="0"/>
              </a:rPr>
              <a:t>;-------solving part-c of the question--------continuation to above code----------</a:t>
            </a:r>
          </a:p>
          <a:p>
            <a:pPr algn="just"/>
            <a:r>
              <a:rPr lang="en-US" sz="2400" dirty="0">
                <a:latin typeface="Times New Roman" panose="02020603050405020304" pitchFamily="18" charset="0"/>
                <a:cs typeface="Times New Roman" panose="02020603050405020304" pitchFamily="18" charset="0"/>
              </a:rPr>
              <a:t>MOV TH0</a:t>
            </a:r>
            <a:r>
              <a:rPr lang="en-US" sz="2400" dirty="0" smtClean="0">
                <a:latin typeface="Times New Roman" panose="02020603050405020304" pitchFamily="18" charset="0"/>
                <a:cs typeface="Times New Roman" panose="02020603050405020304" pitchFamily="18" charset="0"/>
              </a:rPr>
              <a:t>,#6EH </a:t>
            </a:r>
            <a:r>
              <a:rPr lang="en-US" sz="24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;initial value for delay of 100µs (</a:t>
            </a:r>
            <a:r>
              <a:rPr lang="en-US" sz="2000" dirty="0" smtClean="0">
                <a:solidFill>
                  <a:srgbClr val="FF0000"/>
                </a:solidFill>
                <a:latin typeface="Times New Roman" panose="02020603050405020304" pitchFamily="18" charset="0"/>
                <a:cs typeface="Times New Roman" panose="02020603050405020304" pitchFamily="18" charset="0"/>
              </a:rPr>
              <a:t>1/200µs=5kHZ</a:t>
            </a:r>
            <a:r>
              <a:rPr lang="en-US" sz="2000" dirty="0" smtClean="0">
                <a:latin typeface="Times New Roman" panose="02020603050405020304" pitchFamily="18" charset="0"/>
                <a:cs typeface="Times New Roman" panose="02020603050405020304" pitchFamily="18" charset="0"/>
              </a:rPr>
              <a:t>), already timer-0 in mode-2.</a:t>
            </a:r>
            <a:endParaRPr lang="en-US" sz="20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SETB </a:t>
            </a:r>
            <a:r>
              <a:rPr lang="en-US" sz="2400" dirty="0" smtClean="0">
                <a:latin typeface="Times New Roman" panose="02020603050405020304" pitchFamily="18" charset="0"/>
                <a:cs typeface="Times New Roman" panose="02020603050405020304" pitchFamily="18" charset="0"/>
              </a:rPr>
              <a:t>TR0 </a:t>
            </a:r>
            <a:r>
              <a:rPr lang="en-US" sz="2400" dirty="0">
                <a:latin typeface="Times New Roman" panose="02020603050405020304" pitchFamily="18" charset="0"/>
                <a:cs typeface="Times New Roman" panose="02020603050405020304" pitchFamily="18" charset="0"/>
              </a:rPr>
              <a:t>				;start timer </a:t>
            </a:r>
            <a:r>
              <a:rPr lang="en-US" sz="2400" dirty="0" smtClean="0">
                <a:latin typeface="Times New Roman" panose="02020603050405020304" pitchFamily="18" charset="0"/>
                <a:cs typeface="Times New Roman" panose="02020603050405020304" pitchFamily="18" charset="0"/>
              </a:rPr>
              <a:t>0</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08487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0025" y="9525"/>
            <a:ext cx="11963400" cy="553998"/>
          </a:xfrm>
        </p:spPr>
        <p:txBody>
          <a:bodyPr/>
          <a:lstStyle/>
          <a:p>
            <a:pPr algn="ctr"/>
            <a:r>
              <a:rPr lang="en-IN" sz="3600" b="1" dirty="0" smtClean="0"/>
              <a:t>Programming using Interrupts-Example6 page3</a:t>
            </a:r>
            <a:endParaRPr lang="en-IN" sz="3600" b="1" dirty="0">
              <a:solidFill>
                <a:srgbClr val="7030A0"/>
              </a:solidFill>
            </a:endParaRPr>
          </a:p>
        </p:txBody>
      </p:sp>
      <p:sp>
        <p:nvSpPr>
          <p:cNvPr id="6" name="Rectangle 5"/>
          <p:cNvSpPr/>
          <p:nvPr/>
        </p:nvSpPr>
        <p:spPr>
          <a:xfrm>
            <a:off x="200025" y="533400"/>
            <a:ext cx="11853862" cy="637097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Write a program using interrupts to do the following:</a:t>
            </a:r>
          </a:p>
          <a:p>
            <a:pPr algn="just"/>
            <a:r>
              <a:rPr lang="en-US" sz="2400" dirty="0">
                <a:latin typeface="Times New Roman" panose="02020603050405020304" pitchFamily="18" charset="0"/>
                <a:cs typeface="Times New Roman" panose="02020603050405020304" pitchFamily="18" charset="0"/>
              </a:rPr>
              <a:t>(a) Receive data serially and sent it to P0,</a:t>
            </a:r>
          </a:p>
          <a:p>
            <a:pPr algn="just"/>
            <a:r>
              <a:rPr lang="en-US" sz="2400" dirty="0">
                <a:latin typeface="Times New Roman" panose="02020603050405020304" pitchFamily="18" charset="0"/>
                <a:cs typeface="Times New Roman" panose="02020603050405020304" pitchFamily="18" charset="0"/>
              </a:rPr>
              <a:t>(b) Have P1 port read and transmitted serially, and a copy given </a:t>
            </a:r>
            <a:r>
              <a:rPr lang="en-US" sz="2400" dirty="0" smtClean="0">
                <a:latin typeface="Times New Roman" panose="02020603050405020304" pitchFamily="18" charset="0"/>
                <a:cs typeface="Times New Roman" panose="02020603050405020304" pitchFamily="18" charset="0"/>
              </a:rPr>
              <a:t>to P2</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(c) Make timer 0 generate a square wave of 5kHz frequency on P0.1.</a:t>
            </a:r>
          </a:p>
          <a:p>
            <a:pPr algn="just"/>
            <a:r>
              <a:rPr lang="en-US" sz="2400" dirty="0">
                <a:latin typeface="Times New Roman" panose="02020603050405020304" pitchFamily="18" charset="0"/>
                <a:cs typeface="Times New Roman" panose="02020603050405020304" pitchFamily="18" charset="0"/>
              </a:rPr>
              <a:t>Assume that XTAL 11.0592MHz. Set the baud rate at 4800</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solidFill>
                  <a:srgbClr val="7030A0"/>
                </a:solidFill>
                <a:latin typeface="Times New Roman" panose="02020603050405020304" pitchFamily="18" charset="0"/>
                <a:cs typeface="Times New Roman" panose="02020603050405020304" pitchFamily="18" charset="0"/>
              </a:rPr>
              <a:t>Solution:</a:t>
            </a:r>
          </a:p>
          <a:p>
            <a:pPr algn="just"/>
            <a:r>
              <a:rPr lang="en-US" sz="2400" dirty="0" smtClean="0">
                <a:latin typeface="Times New Roman" panose="02020603050405020304" pitchFamily="18" charset="0"/>
                <a:cs typeface="Times New Roman" panose="02020603050405020304" pitchFamily="18" charset="0"/>
              </a:rPr>
              <a:t>;-----SERIAL </a:t>
            </a:r>
            <a:r>
              <a:rPr lang="en-US" sz="2400" dirty="0">
                <a:latin typeface="Times New Roman" panose="02020603050405020304" pitchFamily="18" charset="0"/>
                <a:cs typeface="Times New Roman" panose="02020603050405020304" pitchFamily="18" charset="0"/>
              </a:rPr>
              <a:t>PORT </a:t>
            </a:r>
            <a:r>
              <a:rPr lang="en-US" sz="2400" dirty="0" smtClean="0">
                <a:latin typeface="Times New Roman" panose="02020603050405020304" pitchFamily="18" charset="0"/>
                <a:cs typeface="Times New Roman" panose="02020603050405020304" pitchFamily="18" charset="0"/>
              </a:rPr>
              <a:t>ISR for solving part-a of the question------continuation to previous code---;----this part of the code will execute when ever TI/RI interrupts come.</a:t>
            </a:r>
            <a:endParaRPr lang="en-US" sz="2400" dirty="0">
              <a:latin typeface="Times New Roman" panose="02020603050405020304" pitchFamily="18" charset="0"/>
              <a:cs typeface="Times New Roman" panose="02020603050405020304" pitchFamily="18" charset="0"/>
            </a:endParaRPr>
          </a:p>
          <a:p>
            <a:pPr algn="just"/>
            <a:r>
              <a:rPr lang="en-US" sz="2400" dirty="0">
                <a:solidFill>
                  <a:srgbClr val="00B0F0"/>
                </a:solidFill>
                <a:latin typeface="Times New Roman" panose="02020603050405020304" pitchFamily="18" charset="0"/>
                <a:cs typeface="Times New Roman" panose="02020603050405020304" pitchFamily="18" charset="0"/>
              </a:rPr>
              <a:t>ORG 100H</a:t>
            </a:r>
          </a:p>
          <a:p>
            <a:pPr algn="just"/>
            <a:r>
              <a:rPr lang="en-US" sz="2400" dirty="0">
                <a:solidFill>
                  <a:srgbClr val="C00000"/>
                </a:solidFill>
                <a:latin typeface="Times New Roman" panose="02020603050405020304" pitchFamily="18" charset="0"/>
                <a:cs typeface="Times New Roman" panose="02020603050405020304" pitchFamily="18" charset="0"/>
              </a:rPr>
              <a:t>SERIAL</a:t>
            </a:r>
            <a:r>
              <a:rPr lang="en-US" sz="2400" dirty="0">
                <a:latin typeface="Times New Roman" panose="02020603050405020304" pitchFamily="18" charset="0"/>
                <a:cs typeface="Times New Roman" panose="02020603050405020304" pitchFamily="18" charset="0"/>
              </a:rPr>
              <a:t>:JB </a:t>
            </a:r>
            <a:r>
              <a:rPr lang="en-US" sz="2400" dirty="0" smtClean="0">
                <a:latin typeface="Times New Roman" panose="02020603050405020304" pitchFamily="18" charset="0"/>
                <a:cs typeface="Times New Roman" panose="02020603050405020304" pitchFamily="18" charset="0"/>
              </a:rPr>
              <a:t>TI,</a:t>
            </a:r>
            <a:r>
              <a:rPr lang="en-US" sz="2400" dirty="0" smtClean="0">
                <a:solidFill>
                  <a:srgbClr val="0070C0"/>
                </a:solidFill>
                <a:latin typeface="Times New Roman" panose="02020603050405020304" pitchFamily="18" charset="0"/>
                <a:cs typeface="Times New Roman" panose="02020603050405020304" pitchFamily="18" charset="0"/>
              </a:rPr>
              <a:t>TRANS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jump if TI is high</a:t>
            </a:r>
          </a:p>
          <a:p>
            <a:pPr algn="just"/>
            <a:r>
              <a:rPr lang="en-US" sz="2400" dirty="0">
                <a:latin typeface="Times New Roman" panose="02020603050405020304" pitchFamily="18" charset="0"/>
                <a:cs typeface="Times New Roman" panose="02020603050405020304" pitchFamily="18" charset="0"/>
              </a:rPr>
              <a:t>MOV A,SBUF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otherwise due to receive</a:t>
            </a:r>
          </a:p>
          <a:p>
            <a:pPr algn="just"/>
            <a:r>
              <a:rPr lang="en-US" sz="2400" dirty="0">
                <a:latin typeface="Times New Roman" panose="02020603050405020304" pitchFamily="18" charset="0"/>
                <a:cs typeface="Times New Roman" panose="02020603050405020304" pitchFamily="18" charset="0"/>
              </a:rPr>
              <a:t>MOV P0,A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send serial data to P0</a:t>
            </a:r>
          </a:p>
          <a:p>
            <a:pPr algn="just"/>
            <a:r>
              <a:rPr lang="en-US" sz="2400" dirty="0">
                <a:latin typeface="Times New Roman" panose="02020603050405020304" pitchFamily="18" charset="0"/>
                <a:cs typeface="Times New Roman" panose="02020603050405020304" pitchFamily="18" charset="0"/>
              </a:rPr>
              <a:t>CLR RI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clear RI since CPU doesn’t</a:t>
            </a:r>
          </a:p>
          <a:p>
            <a:pPr algn="just"/>
            <a:r>
              <a:rPr lang="en-US" sz="2400" dirty="0">
                <a:latin typeface="Times New Roman" panose="02020603050405020304" pitchFamily="18" charset="0"/>
                <a:cs typeface="Times New Roman" panose="02020603050405020304" pitchFamily="18" charset="0"/>
              </a:rPr>
              <a:t>RETI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return from ISR</a:t>
            </a:r>
          </a:p>
          <a:p>
            <a:pPr algn="just"/>
            <a:r>
              <a:rPr lang="en-US" sz="2400" dirty="0">
                <a:solidFill>
                  <a:srgbClr val="0070C0"/>
                </a:solidFill>
                <a:latin typeface="Times New Roman" panose="02020603050405020304" pitchFamily="18" charset="0"/>
                <a:cs typeface="Times New Roman" panose="02020603050405020304" pitchFamily="18" charset="0"/>
              </a:rPr>
              <a:t>TRANS</a:t>
            </a:r>
            <a:r>
              <a:rPr lang="en-US" sz="2400" dirty="0">
                <a:latin typeface="Times New Roman" panose="02020603050405020304" pitchFamily="18" charset="0"/>
                <a:cs typeface="Times New Roman" panose="02020603050405020304" pitchFamily="18" charset="0"/>
              </a:rPr>
              <a:t>: CLR TI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clear TI since CPU doesn’t</a:t>
            </a:r>
          </a:p>
          <a:p>
            <a:pPr algn="just"/>
            <a:r>
              <a:rPr lang="en-US" sz="2400" dirty="0" smtClean="0">
                <a:latin typeface="Times New Roman" panose="02020603050405020304" pitchFamily="18" charset="0"/>
                <a:cs typeface="Times New Roman" panose="02020603050405020304" pitchFamily="18" charset="0"/>
              </a:rPr>
              <a:t>RETI	 					;</a:t>
            </a:r>
            <a:r>
              <a:rPr lang="en-US" sz="2400" dirty="0">
                <a:latin typeface="Times New Roman" panose="02020603050405020304" pitchFamily="18" charset="0"/>
                <a:cs typeface="Times New Roman" panose="02020603050405020304" pitchFamily="18" charset="0"/>
              </a:rPr>
              <a:t>return from ISR</a:t>
            </a:r>
          </a:p>
          <a:p>
            <a:pPr algn="just"/>
            <a:r>
              <a:rPr lang="en-US" sz="2400" dirty="0">
                <a:latin typeface="Times New Roman" panose="02020603050405020304" pitchFamily="18" charset="0"/>
                <a:cs typeface="Times New Roman" panose="02020603050405020304" pitchFamily="18" charset="0"/>
              </a:rPr>
              <a:t>END</a:t>
            </a:r>
          </a:p>
        </p:txBody>
      </p:sp>
    </p:spTree>
    <p:extLst>
      <p:ext uri="{BB962C8B-B14F-4D97-AF65-F5344CB8AC3E}">
        <p14:creationId xmlns:p14="http://schemas.microsoft.com/office/powerpoint/2010/main" val="1165180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15</a:t>
            </a:fld>
            <a:endParaRPr dirty="0"/>
          </a:p>
        </p:txBody>
      </p:sp>
      <p:sp>
        <p:nvSpPr>
          <p:cNvPr id="2" name="object 2"/>
          <p:cNvSpPr txBox="1"/>
          <p:nvPr/>
        </p:nvSpPr>
        <p:spPr>
          <a:xfrm>
            <a:off x="282040" y="152400"/>
            <a:ext cx="11833760" cy="6612708"/>
          </a:xfrm>
          <a:prstGeom prst="rect">
            <a:avLst/>
          </a:prstGeom>
        </p:spPr>
        <p:txBody>
          <a:bodyPr vert="horz" wrap="square" lIns="0" tIns="13335" rIns="0" bIns="0" rtlCol="0">
            <a:spAutoFit/>
          </a:bodyPr>
          <a:lstStyle/>
          <a:p>
            <a:pPr marL="60960">
              <a:lnSpc>
                <a:spcPct val="100000"/>
              </a:lnSpc>
              <a:spcBef>
                <a:spcPts val="105"/>
              </a:spcBef>
            </a:pPr>
            <a:r>
              <a:rPr sz="3200" b="1" dirty="0">
                <a:solidFill>
                  <a:srgbClr val="538235"/>
                </a:solidFill>
                <a:latin typeface="Calibri"/>
                <a:cs typeface="Calibri"/>
              </a:rPr>
              <a:t>Based</a:t>
            </a:r>
            <a:r>
              <a:rPr sz="3200" b="1" spc="-35" dirty="0">
                <a:solidFill>
                  <a:srgbClr val="538235"/>
                </a:solidFill>
                <a:latin typeface="Calibri"/>
                <a:cs typeface="Calibri"/>
              </a:rPr>
              <a:t> </a:t>
            </a:r>
            <a:r>
              <a:rPr sz="3200" b="1" dirty="0">
                <a:solidFill>
                  <a:srgbClr val="538235"/>
                </a:solidFill>
                <a:latin typeface="Calibri"/>
                <a:cs typeface="Calibri"/>
              </a:rPr>
              <a:t>on</a:t>
            </a:r>
            <a:r>
              <a:rPr sz="3200" b="1" spc="-30" dirty="0">
                <a:solidFill>
                  <a:srgbClr val="538235"/>
                </a:solidFill>
                <a:latin typeface="Calibri"/>
                <a:cs typeface="Calibri"/>
              </a:rPr>
              <a:t> </a:t>
            </a:r>
            <a:r>
              <a:rPr sz="3200" b="1" dirty="0">
                <a:solidFill>
                  <a:srgbClr val="538235"/>
                </a:solidFill>
                <a:latin typeface="Calibri"/>
                <a:cs typeface="Calibri"/>
              </a:rPr>
              <a:t>instruction</a:t>
            </a:r>
            <a:r>
              <a:rPr sz="3200" b="1" spc="-80" dirty="0">
                <a:solidFill>
                  <a:srgbClr val="538235"/>
                </a:solidFill>
                <a:latin typeface="Calibri"/>
                <a:cs typeface="Calibri"/>
              </a:rPr>
              <a:t> </a:t>
            </a:r>
            <a:r>
              <a:rPr sz="3200" b="1" spc="-5" dirty="0">
                <a:solidFill>
                  <a:srgbClr val="538235"/>
                </a:solidFill>
                <a:latin typeface="Calibri"/>
                <a:cs typeface="Calibri"/>
              </a:rPr>
              <a:t>set:</a:t>
            </a:r>
            <a:endParaRPr sz="3200" dirty="0">
              <a:latin typeface="Calibri"/>
              <a:cs typeface="Calibri"/>
            </a:endParaRPr>
          </a:p>
          <a:p>
            <a:pPr marL="12700">
              <a:lnSpc>
                <a:spcPct val="100000"/>
              </a:lnSpc>
            </a:pPr>
            <a:r>
              <a:rPr sz="3200" b="1" spc="-10" dirty="0">
                <a:solidFill>
                  <a:srgbClr val="6F2F9F"/>
                </a:solidFill>
                <a:latin typeface="Calibri"/>
                <a:cs typeface="Calibri"/>
              </a:rPr>
              <a:t>CISC</a:t>
            </a:r>
            <a:endParaRPr sz="3200" dirty="0">
              <a:latin typeface="Calibri"/>
              <a:cs typeface="Calibri"/>
            </a:endParaRPr>
          </a:p>
          <a:p>
            <a:pPr marL="469900" indent="-457200">
              <a:lnSpc>
                <a:spcPct val="100000"/>
              </a:lnSpc>
              <a:buFont typeface="Arial MT"/>
              <a:buChar char="•"/>
              <a:tabLst>
                <a:tab pos="469265" algn="l"/>
                <a:tab pos="469900" algn="l"/>
              </a:tabLst>
            </a:pPr>
            <a:r>
              <a:rPr sz="3200" spc="-5" dirty="0">
                <a:latin typeface="Calibri"/>
                <a:cs typeface="Calibri"/>
              </a:rPr>
              <a:t>CISC</a:t>
            </a:r>
            <a:r>
              <a:rPr sz="3200" spc="10" dirty="0">
                <a:latin typeface="Calibri"/>
                <a:cs typeface="Calibri"/>
              </a:rPr>
              <a:t> </a:t>
            </a:r>
            <a:r>
              <a:rPr sz="3200" spc="-15" dirty="0">
                <a:latin typeface="Calibri"/>
                <a:cs typeface="Calibri"/>
              </a:rPr>
              <a:t>stands</a:t>
            </a:r>
            <a:r>
              <a:rPr sz="3200" spc="25" dirty="0">
                <a:latin typeface="Calibri"/>
                <a:cs typeface="Calibri"/>
              </a:rPr>
              <a:t> </a:t>
            </a:r>
            <a:r>
              <a:rPr sz="3200" spc="-30" dirty="0">
                <a:latin typeface="Calibri"/>
                <a:cs typeface="Calibri"/>
              </a:rPr>
              <a:t>for</a:t>
            </a:r>
            <a:r>
              <a:rPr sz="3200" spc="-5" dirty="0">
                <a:latin typeface="Calibri"/>
                <a:cs typeface="Calibri"/>
              </a:rPr>
              <a:t> </a:t>
            </a:r>
            <a:r>
              <a:rPr sz="3200" spc="-15" dirty="0">
                <a:solidFill>
                  <a:srgbClr val="FF0000"/>
                </a:solidFill>
                <a:latin typeface="Calibri"/>
                <a:cs typeface="Calibri"/>
              </a:rPr>
              <a:t>C</a:t>
            </a:r>
            <a:r>
              <a:rPr sz="3200" spc="-15" dirty="0">
                <a:latin typeface="Calibri"/>
                <a:cs typeface="Calibri"/>
              </a:rPr>
              <a:t>omplex</a:t>
            </a:r>
            <a:r>
              <a:rPr sz="3200" spc="30" dirty="0">
                <a:latin typeface="Calibri"/>
                <a:cs typeface="Calibri"/>
              </a:rPr>
              <a:t> </a:t>
            </a:r>
            <a:r>
              <a:rPr sz="3200" spc="-5" dirty="0">
                <a:solidFill>
                  <a:srgbClr val="FF0000"/>
                </a:solidFill>
                <a:latin typeface="Calibri"/>
                <a:cs typeface="Calibri"/>
              </a:rPr>
              <a:t>I</a:t>
            </a:r>
            <a:r>
              <a:rPr sz="3200" spc="-5" dirty="0">
                <a:latin typeface="Calibri"/>
                <a:cs typeface="Calibri"/>
              </a:rPr>
              <a:t>nstruction</a:t>
            </a:r>
            <a:r>
              <a:rPr sz="3200" spc="20" dirty="0">
                <a:latin typeface="Calibri"/>
                <a:cs typeface="Calibri"/>
              </a:rPr>
              <a:t> </a:t>
            </a:r>
            <a:r>
              <a:rPr sz="3200" spc="-5" dirty="0">
                <a:solidFill>
                  <a:srgbClr val="FF0000"/>
                </a:solidFill>
                <a:latin typeface="Calibri"/>
                <a:cs typeface="Calibri"/>
              </a:rPr>
              <a:t>S</a:t>
            </a:r>
            <a:r>
              <a:rPr sz="3200" spc="-5" dirty="0">
                <a:latin typeface="Calibri"/>
                <a:cs typeface="Calibri"/>
              </a:rPr>
              <a:t>et </a:t>
            </a:r>
            <a:r>
              <a:rPr sz="3200" spc="-45" dirty="0">
                <a:solidFill>
                  <a:srgbClr val="FF0000"/>
                </a:solidFill>
                <a:latin typeface="Calibri"/>
                <a:cs typeface="Calibri"/>
              </a:rPr>
              <a:t>C</a:t>
            </a:r>
            <a:r>
              <a:rPr sz="3200" spc="-45" dirty="0">
                <a:latin typeface="Calibri"/>
                <a:cs typeface="Calibri"/>
              </a:rPr>
              <a:t>omputer.</a:t>
            </a:r>
            <a:endParaRPr sz="3200" dirty="0">
              <a:latin typeface="Calibri"/>
              <a:cs typeface="Calibri"/>
            </a:endParaRPr>
          </a:p>
          <a:p>
            <a:pPr marL="469900" marR="8890" indent="-457200">
              <a:lnSpc>
                <a:spcPct val="100000"/>
              </a:lnSpc>
              <a:buFont typeface="Arial MT"/>
              <a:buChar char="•"/>
              <a:tabLst>
                <a:tab pos="469265" algn="l"/>
                <a:tab pos="469900" algn="l"/>
              </a:tabLst>
            </a:pPr>
            <a:r>
              <a:rPr sz="3200" spc="-5" dirty="0">
                <a:latin typeface="Calibri"/>
                <a:cs typeface="Calibri"/>
              </a:rPr>
              <a:t>It</a:t>
            </a:r>
            <a:r>
              <a:rPr sz="3200" spc="40" dirty="0">
                <a:latin typeface="Calibri"/>
                <a:cs typeface="Calibri"/>
              </a:rPr>
              <a:t> </a:t>
            </a:r>
            <a:r>
              <a:rPr sz="3200" spc="-10" dirty="0">
                <a:latin typeface="Calibri"/>
                <a:cs typeface="Calibri"/>
              </a:rPr>
              <a:t>allows</a:t>
            </a:r>
            <a:r>
              <a:rPr sz="3200" spc="50" dirty="0">
                <a:latin typeface="Calibri"/>
                <a:cs typeface="Calibri"/>
              </a:rPr>
              <a:t> </a:t>
            </a:r>
            <a:r>
              <a:rPr sz="3200" dirty="0">
                <a:latin typeface="Calibri"/>
                <a:cs typeface="Calibri"/>
              </a:rPr>
              <a:t>the</a:t>
            </a:r>
            <a:r>
              <a:rPr sz="3200" spc="40" dirty="0">
                <a:latin typeface="Calibri"/>
                <a:cs typeface="Calibri"/>
              </a:rPr>
              <a:t> </a:t>
            </a:r>
            <a:r>
              <a:rPr sz="3200" spc="-5" dirty="0">
                <a:latin typeface="Calibri"/>
                <a:cs typeface="Calibri"/>
              </a:rPr>
              <a:t>user</a:t>
            </a:r>
            <a:r>
              <a:rPr sz="3200" spc="50" dirty="0">
                <a:latin typeface="Calibri"/>
                <a:cs typeface="Calibri"/>
              </a:rPr>
              <a:t> </a:t>
            </a:r>
            <a:r>
              <a:rPr sz="3200" spc="-25" dirty="0">
                <a:latin typeface="Calibri"/>
                <a:cs typeface="Calibri"/>
              </a:rPr>
              <a:t>to</a:t>
            </a:r>
            <a:r>
              <a:rPr sz="3200" spc="50" dirty="0">
                <a:latin typeface="Calibri"/>
                <a:cs typeface="Calibri"/>
              </a:rPr>
              <a:t> </a:t>
            </a:r>
            <a:r>
              <a:rPr sz="3200" dirty="0">
                <a:latin typeface="Calibri"/>
                <a:cs typeface="Calibri"/>
              </a:rPr>
              <a:t>insert</a:t>
            </a:r>
            <a:r>
              <a:rPr sz="3200" spc="40" dirty="0">
                <a:latin typeface="Calibri"/>
                <a:cs typeface="Calibri"/>
              </a:rPr>
              <a:t> </a:t>
            </a:r>
            <a:r>
              <a:rPr sz="3200" dirty="0">
                <a:latin typeface="Calibri"/>
                <a:cs typeface="Calibri"/>
              </a:rPr>
              <a:t>a</a:t>
            </a:r>
            <a:r>
              <a:rPr sz="3200" spc="55" dirty="0">
                <a:latin typeface="Calibri"/>
                <a:cs typeface="Calibri"/>
              </a:rPr>
              <a:t> </a:t>
            </a:r>
            <a:r>
              <a:rPr sz="3200" spc="-5" dirty="0">
                <a:latin typeface="Calibri"/>
                <a:cs typeface="Calibri"/>
              </a:rPr>
              <a:t>single</a:t>
            </a:r>
            <a:r>
              <a:rPr sz="3200" spc="50" dirty="0">
                <a:latin typeface="Calibri"/>
                <a:cs typeface="Calibri"/>
              </a:rPr>
              <a:t> </a:t>
            </a:r>
            <a:r>
              <a:rPr sz="3200" spc="-5" dirty="0">
                <a:latin typeface="Calibri"/>
                <a:cs typeface="Calibri"/>
              </a:rPr>
              <a:t>instruction</a:t>
            </a:r>
            <a:r>
              <a:rPr sz="3200" spc="50" dirty="0">
                <a:latin typeface="Calibri"/>
                <a:cs typeface="Calibri"/>
              </a:rPr>
              <a:t> </a:t>
            </a:r>
            <a:r>
              <a:rPr sz="3200" dirty="0">
                <a:latin typeface="Calibri"/>
                <a:cs typeface="Calibri"/>
              </a:rPr>
              <a:t>as</a:t>
            </a:r>
            <a:r>
              <a:rPr sz="3200" spc="45" dirty="0">
                <a:latin typeface="Calibri"/>
                <a:cs typeface="Calibri"/>
              </a:rPr>
              <a:t> </a:t>
            </a:r>
            <a:r>
              <a:rPr sz="3200" spc="5" dirty="0">
                <a:latin typeface="Calibri"/>
                <a:cs typeface="Calibri"/>
              </a:rPr>
              <a:t>an</a:t>
            </a:r>
            <a:r>
              <a:rPr sz="3200" spc="45" dirty="0">
                <a:latin typeface="Calibri"/>
                <a:cs typeface="Calibri"/>
              </a:rPr>
              <a:t> </a:t>
            </a:r>
            <a:r>
              <a:rPr sz="3200" spc="-10" dirty="0">
                <a:latin typeface="Calibri"/>
                <a:cs typeface="Calibri"/>
              </a:rPr>
              <a:t>alternative</a:t>
            </a:r>
            <a:r>
              <a:rPr sz="3200" spc="40" dirty="0">
                <a:latin typeface="Calibri"/>
                <a:cs typeface="Calibri"/>
              </a:rPr>
              <a:t> </a:t>
            </a:r>
            <a:r>
              <a:rPr sz="3200" spc="-30" dirty="0">
                <a:latin typeface="Calibri"/>
                <a:cs typeface="Calibri"/>
              </a:rPr>
              <a:t>to </a:t>
            </a:r>
            <a:r>
              <a:rPr sz="3200" spc="-705" dirty="0">
                <a:latin typeface="Calibri"/>
                <a:cs typeface="Calibri"/>
              </a:rPr>
              <a:t> </a:t>
            </a:r>
            <a:r>
              <a:rPr sz="3200" spc="-15" dirty="0">
                <a:latin typeface="Calibri"/>
                <a:cs typeface="Calibri"/>
              </a:rPr>
              <a:t>many</a:t>
            </a:r>
            <a:r>
              <a:rPr sz="3200" spc="10" dirty="0">
                <a:latin typeface="Calibri"/>
                <a:cs typeface="Calibri"/>
              </a:rPr>
              <a:t> </a:t>
            </a:r>
            <a:r>
              <a:rPr sz="3200" spc="-5" dirty="0">
                <a:latin typeface="Calibri"/>
                <a:cs typeface="Calibri"/>
              </a:rPr>
              <a:t>simple</a:t>
            </a:r>
            <a:r>
              <a:rPr sz="3200" spc="10" dirty="0">
                <a:latin typeface="Calibri"/>
                <a:cs typeface="Calibri"/>
              </a:rPr>
              <a:t> </a:t>
            </a:r>
            <a:r>
              <a:rPr sz="3200" spc="-5" dirty="0">
                <a:latin typeface="Calibri"/>
                <a:cs typeface="Calibri"/>
              </a:rPr>
              <a:t>instructions.</a:t>
            </a:r>
            <a:endParaRPr sz="3200" dirty="0">
              <a:latin typeface="Calibri"/>
              <a:cs typeface="Calibri"/>
            </a:endParaRPr>
          </a:p>
          <a:p>
            <a:pPr>
              <a:lnSpc>
                <a:spcPct val="100000"/>
              </a:lnSpc>
              <a:spcBef>
                <a:spcPts val="55"/>
              </a:spcBef>
              <a:buFont typeface="Arial MT"/>
              <a:buChar char="•"/>
            </a:pPr>
            <a:r>
              <a:rPr lang="en-US" sz="2800" b="1" dirty="0" smtClean="0">
                <a:solidFill>
                  <a:srgbClr val="00B050"/>
                </a:solidFill>
                <a:latin typeface="Calibri"/>
                <a:cs typeface="Calibri"/>
              </a:rPr>
              <a:t>Ex: </a:t>
            </a:r>
            <a:r>
              <a:rPr lang="en-US" sz="2800" dirty="0">
                <a:solidFill>
                  <a:srgbClr val="00B050"/>
                </a:solidFill>
              </a:rPr>
              <a:t>JZ TEMP - if the number in the accumulator is not 0, jump to the address marked as TEMP;</a:t>
            </a:r>
            <a:br>
              <a:rPr lang="en-US" sz="2800" dirty="0">
                <a:solidFill>
                  <a:srgbClr val="00B050"/>
                </a:solidFill>
              </a:rPr>
            </a:br>
            <a:r>
              <a:rPr lang="en-US" sz="2800" dirty="0">
                <a:solidFill>
                  <a:srgbClr val="00B050"/>
                </a:solidFill>
              </a:rPr>
              <a:t>ADD A,R3 - add R3 and accumulator;</a:t>
            </a:r>
            <a:br>
              <a:rPr lang="en-US" sz="2800" dirty="0">
                <a:solidFill>
                  <a:srgbClr val="00B050"/>
                </a:solidFill>
              </a:rPr>
            </a:br>
            <a:r>
              <a:rPr lang="en-US" sz="2800" dirty="0">
                <a:solidFill>
                  <a:srgbClr val="00B050"/>
                </a:solidFill>
              </a:rPr>
              <a:t>CJNE A,#20,LOOP - compare accumulator with 20. If they are not equal, jump to the address marked as LOOP;</a:t>
            </a:r>
            <a:endParaRPr sz="2800" dirty="0">
              <a:solidFill>
                <a:srgbClr val="00B050"/>
              </a:solidFill>
              <a:latin typeface="Calibri"/>
              <a:cs typeface="Calibri"/>
            </a:endParaRPr>
          </a:p>
          <a:p>
            <a:pPr marL="12700">
              <a:lnSpc>
                <a:spcPct val="100000"/>
              </a:lnSpc>
            </a:pPr>
            <a:r>
              <a:rPr sz="3200" b="1" spc="-5" dirty="0">
                <a:solidFill>
                  <a:srgbClr val="6F2F9F"/>
                </a:solidFill>
                <a:latin typeface="Calibri"/>
                <a:cs typeface="Calibri"/>
              </a:rPr>
              <a:t>RISC</a:t>
            </a:r>
            <a:endParaRPr sz="3200" dirty="0">
              <a:latin typeface="Calibri"/>
              <a:cs typeface="Calibri"/>
            </a:endParaRPr>
          </a:p>
          <a:p>
            <a:pPr marL="469900" indent="-457200">
              <a:lnSpc>
                <a:spcPct val="100000"/>
              </a:lnSpc>
              <a:spcBef>
                <a:spcPts val="5"/>
              </a:spcBef>
              <a:buFont typeface="Arial MT"/>
              <a:buChar char="•"/>
              <a:tabLst>
                <a:tab pos="469265" algn="l"/>
                <a:tab pos="469900" algn="l"/>
              </a:tabLst>
            </a:pPr>
            <a:r>
              <a:rPr sz="3200" dirty="0">
                <a:latin typeface="Calibri"/>
                <a:cs typeface="Calibri"/>
              </a:rPr>
              <a:t>RISC</a:t>
            </a:r>
            <a:r>
              <a:rPr sz="3200" spc="10" dirty="0">
                <a:latin typeface="Calibri"/>
                <a:cs typeface="Calibri"/>
              </a:rPr>
              <a:t> </a:t>
            </a:r>
            <a:r>
              <a:rPr sz="3200" spc="-15" dirty="0">
                <a:latin typeface="Calibri"/>
                <a:cs typeface="Calibri"/>
              </a:rPr>
              <a:t>stands</a:t>
            </a:r>
            <a:r>
              <a:rPr sz="3200" spc="10" dirty="0">
                <a:latin typeface="Calibri"/>
                <a:cs typeface="Calibri"/>
              </a:rPr>
              <a:t> </a:t>
            </a:r>
            <a:r>
              <a:rPr sz="3200" spc="-30" dirty="0">
                <a:latin typeface="Calibri"/>
                <a:cs typeface="Calibri"/>
              </a:rPr>
              <a:t>for</a:t>
            </a:r>
            <a:r>
              <a:rPr sz="3200" spc="-5" dirty="0">
                <a:latin typeface="Calibri"/>
                <a:cs typeface="Calibri"/>
              </a:rPr>
              <a:t> </a:t>
            </a:r>
            <a:r>
              <a:rPr sz="3200" spc="-10" dirty="0">
                <a:solidFill>
                  <a:srgbClr val="FF0000"/>
                </a:solidFill>
                <a:latin typeface="Calibri"/>
                <a:cs typeface="Calibri"/>
              </a:rPr>
              <a:t>R</a:t>
            </a:r>
            <a:r>
              <a:rPr sz="3200" spc="-10" dirty="0">
                <a:latin typeface="Calibri"/>
                <a:cs typeface="Calibri"/>
              </a:rPr>
              <a:t>educed</a:t>
            </a:r>
            <a:r>
              <a:rPr sz="3200" spc="-5" dirty="0">
                <a:latin typeface="Calibri"/>
                <a:cs typeface="Calibri"/>
              </a:rPr>
              <a:t> </a:t>
            </a:r>
            <a:r>
              <a:rPr sz="3200" spc="-5" dirty="0">
                <a:solidFill>
                  <a:srgbClr val="FF0000"/>
                </a:solidFill>
                <a:latin typeface="Calibri"/>
                <a:cs typeface="Calibri"/>
              </a:rPr>
              <a:t>I</a:t>
            </a:r>
            <a:r>
              <a:rPr sz="3200" spc="-5" dirty="0">
                <a:latin typeface="Calibri"/>
                <a:cs typeface="Calibri"/>
              </a:rPr>
              <a:t>nstruction</a:t>
            </a:r>
            <a:r>
              <a:rPr sz="3200" spc="30" dirty="0">
                <a:latin typeface="Calibri"/>
                <a:cs typeface="Calibri"/>
              </a:rPr>
              <a:t> </a:t>
            </a:r>
            <a:r>
              <a:rPr sz="3200" spc="-5" dirty="0">
                <a:solidFill>
                  <a:srgbClr val="FF0000"/>
                </a:solidFill>
                <a:latin typeface="Calibri"/>
                <a:cs typeface="Calibri"/>
              </a:rPr>
              <a:t>S</a:t>
            </a:r>
            <a:r>
              <a:rPr sz="3200" spc="-5" dirty="0">
                <a:latin typeface="Calibri"/>
                <a:cs typeface="Calibri"/>
              </a:rPr>
              <a:t>et</a:t>
            </a:r>
            <a:r>
              <a:rPr sz="3200" spc="-25" dirty="0">
                <a:latin typeface="Calibri"/>
                <a:cs typeface="Calibri"/>
              </a:rPr>
              <a:t> </a:t>
            </a:r>
            <a:r>
              <a:rPr sz="3200" spc="-15" dirty="0">
                <a:solidFill>
                  <a:srgbClr val="FF0000"/>
                </a:solidFill>
                <a:latin typeface="Calibri"/>
                <a:cs typeface="Calibri"/>
              </a:rPr>
              <a:t>C</a:t>
            </a:r>
            <a:r>
              <a:rPr sz="3200" spc="-15" dirty="0">
                <a:latin typeface="Calibri"/>
                <a:cs typeface="Calibri"/>
              </a:rPr>
              <a:t>omputers.</a:t>
            </a:r>
            <a:endParaRPr sz="3200" dirty="0">
              <a:latin typeface="Calibri"/>
              <a:cs typeface="Calibri"/>
            </a:endParaRPr>
          </a:p>
          <a:p>
            <a:pPr marL="469900" marR="5080" indent="-457200">
              <a:lnSpc>
                <a:spcPct val="100000"/>
              </a:lnSpc>
              <a:buFont typeface="Arial MT"/>
              <a:buChar char="•"/>
              <a:tabLst>
                <a:tab pos="469265" algn="l"/>
                <a:tab pos="469900" algn="l"/>
              </a:tabLst>
            </a:pPr>
            <a:r>
              <a:rPr sz="3200" spc="-5" dirty="0">
                <a:latin typeface="Calibri"/>
                <a:cs typeface="Calibri"/>
              </a:rPr>
              <a:t>It</a:t>
            </a:r>
            <a:r>
              <a:rPr sz="3200" spc="180" dirty="0">
                <a:latin typeface="Calibri"/>
                <a:cs typeface="Calibri"/>
              </a:rPr>
              <a:t> </a:t>
            </a:r>
            <a:r>
              <a:rPr sz="3200" spc="-5" dirty="0">
                <a:latin typeface="Calibri"/>
                <a:cs typeface="Calibri"/>
              </a:rPr>
              <a:t>reduces</a:t>
            </a:r>
            <a:r>
              <a:rPr sz="3200" spc="160" dirty="0">
                <a:latin typeface="Calibri"/>
                <a:cs typeface="Calibri"/>
              </a:rPr>
              <a:t> </a:t>
            </a:r>
            <a:r>
              <a:rPr sz="3200" dirty="0">
                <a:latin typeface="Calibri"/>
                <a:cs typeface="Calibri"/>
              </a:rPr>
              <a:t>the</a:t>
            </a:r>
            <a:r>
              <a:rPr sz="3200" spc="185" dirty="0">
                <a:latin typeface="Calibri"/>
                <a:cs typeface="Calibri"/>
              </a:rPr>
              <a:t> </a:t>
            </a:r>
            <a:r>
              <a:rPr sz="3200" spc="-10" dirty="0">
                <a:latin typeface="Calibri"/>
                <a:cs typeface="Calibri"/>
              </a:rPr>
              <a:t>operational</a:t>
            </a:r>
            <a:r>
              <a:rPr sz="3200" spc="195" dirty="0">
                <a:latin typeface="Calibri"/>
                <a:cs typeface="Calibri"/>
              </a:rPr>
              <a:t> </a:t>
            </a:r>
            <a:r>
              <a:rPr sz="3200" dirty="0">
                <a:latin typeface="Calibri"/>
                <a:cs typeface="Calibri"/>
              </a:rPr>
              <a:t>time</a:t>
            </a:r>
            <a:r>
              <a:rPr sz="3200" spc="195" dirty="0">
                <a:latin typeface="Calibri"/>
                <a:cs typeface="Calibri"/>
              </a:rPr>
              <a:t> </a:t>
            </a:r>
            <a:r>
              <a:rPr sz="3200" spc="-10" dirty="0">
                <a:latin typeface="Calibri"/>
                <a:cs typeface="Calibri"/>
              </a:rPr>
              <a:t>by</a:t>
            </a:r>
            <a:r>
              <a:rPr sz="3200" spc="190" dirty="0">
                <a:latin typeface="Calibri"/>
                <a:cs typeface="Calibri"/>
              </a:rPr>
              <a:t> </a:t>
            </a:r>
            <a:r>
              <a:rPr sz="3200" spc="-10" dirty="0">
                <a:latin typeface="Calibri"/>
                <a:cs typeface="Calibri"/>
              </a:rPr>
              <a:t>shortening</a:t>
            </a:r>
            <a:r>
              <a:rPr sz="3200" spc="190" dirty="0">
                <a:latin typeface="Calibri"/>
                <a:cs typeface="Calibri"/>
              </a:rPr>
              <a:t> </a:t>
            </a:r>
            <a:r>
              <a:rPr sz="3200" dirty="0">
                <a:latin typeface="Calibri"/>
                <a:cs typeface="Calibri"/>
              </a:rPr>
              <a:t>the</a:t>
            </a:r>
            <a:r>
              <a:rPr sz="3200" spc="185" dirty="0">
                <a:latin typeface="Calibri"/>
                <a:cs typeface="Calibri"/>
              </a:rPr>
              <a:t> </a:t>
            </a:r>
            <a:r>
              <a:rPr sz="3200" dirty="0">
                <a:latin typeface="Calibri"/>
                <a:cs typeface="Calibri"/>
              </a:rPr>
              <a:t>clock</a:t>
            </a:r>
            <a:r>
              <a:rPr sz="3200" spc="175" dirty="0">
                <a:latin typeface="Calibri"/>
                <a:cs typeface="Calibri"/>
              </a:rPr>
              <a:t> </a:t>
            </a:r>
            <a:r>
              <a:rPr sz="3200" spc="-10" dirty="0">
                <a:latin typeface="Calibri"/>
                <a:cs typeface="Calibri"/>
              </a:rPr>
              <a:t>cycle</a:t>
            </a:r>
            <a:r>
              <a:rPr sz="3200" spc="170" dirty="0">
                <a:latin typeface="Calibri"/>
                <a:cs typeface="Calibri"/>
              </a:rPr>
              <a:t> </a:t>
            </a:r>
            <a:r>
              <a:rPr sz="3200" spc="-5" dirty="0">
                <a:latin typeface="Calibri"/>
                <a:cs typeface="Calibri"/>
              </a:rPr>
              <a:t>per </a:t>
            </a:r>
            <a:r>
              <a:rPr sz="3200" spc="-710" dirty="0">
                <a:latin typeface="Calibri"/>
                <a:cs typeface="Calibri"/>
              </a:rPr>
              <a:t> </a:t>
            </a:r>
            <a:r>
              <a:rPr sz="3200" spc="-5" dirty="0">
                <a:latin typeface="Calibri"/>
                <a:cs typeface="Calibri"/>
              </a:rPr>
              <a:t>instruction.</a:t>
            </a:r>
            <a:endParaRPr sz="3200" dirty="0">
              <a:latin typeface="Calibri"/>
              <a:cs typeface="Calibri"/>
            </a:endParaRPr>
          </a:p>
        </p:txBody>
      </p:sp>
    </p:spTree>
    <p:extLst>
      <p:ext uri="{BB962C8B-B14F-4D97-AF65-F5344CB8AC3E}">
        <p14:creationId xmlns:p14="http://schemas.microsoft.com/office/powerpoint/2010/main" val="1220213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subTitle" idx="4294967295"/>
          </p:nvPr>
        </p:nvSpPr>
        <p:spPr>
          <a:xfrm>
            <a:off x="2895600" y="14288"/>
            <a:ext cx="6400800" cy="990600"/>
          </a:xfrm>
          <a:prstGeom prst="rect">
            <a:avLst/>
          </a:prstGeom>
          <a:solidFill>
            <a:srgbClr val="92D050"/>
          </a:solidFill>
        </p:spPr>
        <p:txBody>
          <a:bodyPr rtlCol="0">
            <a:normAutofit/>
          </a:bodyPr>
          <a:lstStyle/>
          <a:p>
            <a:pPr>
              <a:defRPr/>
            </a:pPr>
            <a:r>
              <a:rPr lang="en-IN" sz="3200" b="1" dirty="0">
                <a:latin typeface="Times New Roman" panose="02020603050405020304" pitchFamily="18" charset="0"/>
                <a:cs typeface="Times New Roman" panose="02020603050405020304" pitchFamily="18" charset="0"/>
              </a:rPr>
              <a:t>Basic technical jargons and concepts in </a:t>
            </a:r>
            <a:r>
              <a:rPr lang="en-US" sz="3200" b="1" dirty="0">
                <a:latin typeface="Times New Roman" panose="02020603050405020304" pitchFamily="18" charset="0"/>
                <a:cs typeface="Times New Roman" panose="02020603050405020304" pitchFamily="18" charset="0"/>
              </a:rPr>
              <a:t>Microprocessor/controller</a:t>
            </a:r>
            <a:endParaRPr lang="el-GR" sz="3200" b="1" dirty="0">
              <a:latin typeface="Times New Roman" panose="02020603050405020304" pitchFamily="18" charset="0"/>
              <a:cs typeface="Times New Roman" panose="02020603050405020304" pitchFamily="18" charset="0"/>
            </a:endParaRPr>
          </a:p>
        </p:txBody>
      </p:sp>
      <p:sp>
        <p:nvSpPr>
          <p:cNvPr id="2" name="Rectangle 1"/>
          <p:cNvSpPr/>
          <p:nvPr/>
        </p:nvSpPr>
        <p:spPr>
          <a:xfrm>
            <a:off x="457200" y="1066800"/>
            <a:ext cx="11201400" cy="5139869"/>
          </a:xfrm>
          <a:prstGeom prst="rect">
            <a:avLst/>
          </a:prstGeom>
          <a:ln w="19050">
            <a:solidFill>
              <a:schemeClr val="accent1"/>
            </a:solidFill>
          </a:ln>
        </p:spPr>
        <p:txBody>
          <a:bodyPr wrap="square">
            <a:spAutoFit/>
          </a:bodyPr>
          <a:lstStyle/>
          <a:p>
            <a:pPr marL="457200" indent="-457200">
              <a:buFont typeface="Wingdings" panose="05000000000000000000" pitchFamily="2" charset="2"/>
              <a:buChar char="Ø"/>
              <a:defRPr/>
            </a:pPr>
            <a:r>
              <a:rPr lang="en-IN" sz="3200" b="1" dirty="0" smtClean="0"/>
              <a:t>Microprocessor (µp) </a:t>
            </a:r>
            <a:r>
              <a:rPr lang="en-IN" sz="3200" b="1" dirty="0"/>
              <a:t>- </a:t>
            </a:r>
            <a:r>
              <a:rPr lang="en-IN" sz="3200" dirty="0">
                <a:solidFill>
                  <a:srgbClr val="FF0000"/>
                </a:solidFill>
              </a:rPr>
              <a:t>General purpose</a:t>
            </a:r>
          </a:p>
          <a:p>
            <a:pPr marL="457200" indent="-457200">
              <a:buFont typeface="Wingdings" panose="05000000000000000000" pitchFamily="2" charset="2"/>
              <a:buChar char="Ø"/>
              <a:defRPr/>
            </a:pPr>
            <a:r>
              <a:rPr lang="en-IN" sz="3200" b="1" dirty="0"/>
              <a:t>Microcontroller (</a:t>
            </a:r>
            <a:r>
              <a:rPr lang="en-IN" sz="3200" b="1" dirty="0" smtClean="0"/>
              <a:t>µc) </a:t>
            </a:r>
            <a:r>
              <a:rPr lang="en-IN" sz="3200" b="1" dirty="0"/>
              <a:t>- </a:t>
            </a:r>
            <a:r>
              <a:rPr lang="en-IN" sz="3200" dirty="0" smtClean="0">
                <a:solidFill>
                  <a:srgbClr val="FF0000"/>
                </a:solidFill>
              </a:rPr>
              <a:t>Application </a:t>
            </a:r>
            <a:r>
              <a:rPr lang="en-IN" sz="3200" dirty="0">
                <a:solidFill>
                  <a:srgbClr val="FF0000"/>
                </a:solidFill>
              </a:rPr>
              <a:t>specific</a:t>
            </a:r>
          </a:p>
          <a:p>
            <a:pPr eaLnBrk="1" hangingPunct="1">
              <a:defRPr/>
            </a:pPr>
            <a:endParaRPr lang="en-IN" sz="2000" dirty="0">
              <a:solidFill>
                <a:srgbClr val="FF0000"/>
              </a:solidFill>
            </a:endParaRPr>
          </a:p>
          <a:p>
            <a:pPr marL="457200" indent="-457200">
              <a:buFont typeface="Wingdings" panose="05000000000000000000" pitchFamily="2" charset="2"/>
              <a:buChar char="Ø"/>
              <a:defRPr/>
            </a:pPr>
            <a:r>
              <a:rPr lang="en-IN" sz="3200" b="1" dirty="0"/>
              <a:t>Memory array and </a:t>
            </a:r>
            <a:r>
              <a:rPr lang="en-IN" sz="3200" b="1" dirty="0" smtClean="0"/>
              <a:t>addressing:  2</a:t>
            </a:r>
            <a:r>
              <a:rPr lang="en-IN" sz="3200" b="1" baseline="30000" dirty="0" smtClean="0"/>
              <a:t>n</a:t>
            </a:r>
            <a:r>
              <a:rPr lang="en-IN" sz="3200" b="1" dirty="0" smtClean="0"/>
              <a:t>=Memory size</a:t>
            </a:r>
          </a:p>
          <a:p>
            <a:pPr>
              <a:defRPr/>
            </a:pPr>
            <a:r>
              <a:rPr lang="en-IN" sz="3200" b="1" dirty="0" smtClean="0"/>
              <a:t>				Where n= address bus size</a:t>
            </a:r>
            <a:endParaRPr lang="en-IN" sz="3200" b="1" dirty="0"/>
          </a:p>
          <a:p>
            <a:pPr marL="457200" indent="-457200">
              <a:buFont typeface="Wingdings" panose="05000000000000000000" pitchFamily="2" charset="2"/>
              <a:buChar char="Ø"/>
              <a:defRPr/>
            </a:pPr>
            <a:r>
              <a:rPr lang="en-IN" sz="3200" b="1" dirty="0"/>
              <a:t>Word – </a:t>
            </a:r>
            <a:r>
              <a:rPr lang="en-IN" sz="3200" dirty="0">
                <a:solidFill>
                  <a:srgbClr val="FF0000"/>
                </a:solidFill>
              </a:rPr>
              <a:t>Equal to processor capacity</a:t>
            </a:r>
          </a:p>
          <a:p>
            <a:pPr eaLnBrk="1" hangingPunct="1">
              <a:defRPr/>
            </a:pPr>
            <a:endParaRPr lang="en-IN" sz="2000" dirty="0">
              <a:solidFill>
                <a:srgbClr val="FF0000"/>
              </a:solidFill>
            </a:endParaRPr>
          </a:p>
          <a:p>
            <a:pPr marL="457200" indent="-457200">
              <a:buFont typeface="Wingdings" panose="05000000000000000000" pitchFamily="2" charset="2"/>
              <a:buChar char="Ø"/>
              <a:defRPr/>
            </a:pPr>
            <a:r>
              <a:rPr lang="en-IN" sz="3200" b="1" dirty="0"/>
              <a:t>Von Neumann Architecture – </a:t>
            </a:r>
            <a:r>
              <a:rPr lang="en-IN" sz="3200" dirty="0">
                <a:solidFill>
                  <a:srgbClr val="FF0000"/>
                </a:solidFill>
              </a:rPr>
              <a:t>Same </a:t>
            </a:r>
            <a:r>
              <a:rPr lang="en-IN" sz="3200" dirty="0" smtClean="0">
                <a:solidFill>
                  <a:srgbClr val="FF0000"/>
                </a:solidFill>
              </a:rPr>
              <a:t>memory space </a:t>
            </a:r>
            <a:r>
              <a:rPr lang="en-IN" sz="3200" dirty="0">
                <a:solidFill>
                  <a:srgbClr val="FF0000"/>
                </a:solidFill>
              </a:rPr>
              <a:t>for </a:t>
            </a:r>
            <a:r>
              <a:rPr lang="en-IN" sz="3200" dirty="0" smtClean="0">
                <a:solidFill>
                  <a:srgbClr val="FF0000"/>
                </a:solidFill>
              </a:rPr>
              <a:t>code 							and </a:t>
            </a:r>
            <a:r>
              <a:rPr lang="en-IN" sz="3200" dirty="0">
                <a:solidFill>
                  <a:srgbClr val="FF0000"/>
                </a:solidFill>
              </a:rPr>
              <a:t>data </a:t>
            </a:r>
          </a:p>
          <a:p>
            <a:pPr marL="457200" indent="-457200">
              <a:buFont typeface="Wingdings" panose="05000000000000000000" pitchFamily="2" charset="2"/>
              <a:buChar char="Ø"/>
              <a:defRPr/>
            </a:pPr>
            <a:r>
              <a:rPr lang="en-IN" sz="3200" b="1" dirty="0"/>
              <a:t>Harvard Architecture – </a:t>
            </a:r>
            <a:r>
              <a:rPr lang="en-IN" sz="3200" dirty="0">
                <a:solidFill>
                  <a:srgbClr val="FF0000"/>
                </a:solidFill>
              </a:rPr>
              <a:t>Different spaces for </a:t>
            </a:r>
            <a:r>
              <a:rPr lang="en-IN" sz="3200" dirty="0" smtClean="0">
                <a:solidFill>
                  <a:srgbClr val="FF0000"/>
                </a:solidFill>
              </a:rPr>
              <a:t>code and </a:t>
            </a:r>
            <a:r>
              <a:rPr lang="en-IN" sz="3200" dirty="0">
                <a:solidFill>
                  <a:srgbClr val="FF0000"/>
                </a:solidFill>
              </a:rPr>
              <a:t>data</a:t>
            </a:r>
          </a:p>
          <a:p>
            <a:pPr marL="457200" indent="-457200">
              <a:buFont typeface="Wingdings" panose="05000000000000000000" pitchFamily="2" charset="2"/>
              <a:buChar char="Ø"/>
              <a:defRPr/>
            </a:pPr>
            <a:endParaRPr lang="en-IN" sz="3200" dirty="0">
              <a:solidFill>
                <a:srgbClr val="FF0000"/>
              </a:solidFill>
            </a:endParaRPr>
          </a:p>
        </p:txBody>
      </p:sp>
    </p:spTree>
    <p:extLst>
      <p:ext uri="{BB962C8B-B14F-4D97-AF65-F5344CB8AC3E}">
        <p14:creationId xmlns:p14="http://schemas.microsoft.com/office/powerpoint/2010/main" val="32157050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219201"/>
            <a:ext cx="11430000" cy="5463034"/>
          </a:xfrm>
          <a:prstGeom prst="rect">
            <a:avLst/>
          </a:prstGeom>
          <a:ln w="19050">
            <a:solidFill>
              <a:schemeClr val="accent1"/>
            </a:solidFill>
          </a:ln>
        </p:spPr>
        <p:txBody>
          <a:bodyPr wrap="square">
            <a:spAutoFit/>
          </a:bodyPr>
          <a:lstStyle/>
          <a:p>
            <a:pPr marL="457200" indent="-457200">
              <a:buFont typeface="Wingdings" panose="05000000000000000000" pitchFamily="2" charset="2"/>
              <a:buChar char="Ø"/>
              <a:defRPr/>
            </a:pPr>
            <a:r>
              <a:rPr lang="en-IN" sz="3200" b="1" dirty="0"/>
              <a:t>Instruction Level Parallelism (ILP) – </a:t>
            </a:r>
            <a:r>
              <a:rPr lang="en-IN" sz="3200" dirty="0">
                <a:solidFill>
                  <a:srgbClr val="FF0000"/>
                </a:solidFill>
              </a:rPr>
              <a:t>different </a:t>
            </a:r>
          </a:p>
          <a:p>
            <a:pPr eaLnBrk="1" hangingPunct="1">
              <a:defRPr/>
            </a:pPr>
            <a:r>
              <a:rPr lang="en-IN" sz="3200" dirty="0">
                <a:solidFill>
                  <a:srgbClr val="FF0000"/>
                </a:solidFill>
              </a:rPr>
              <a:t>                                                                   operations </a:t>
            </a:r>
          </a:p>
          <a:p>
            <a:pPr marL="457200" indent="-457200">
              <a:buFont typeface="Wingdings" panose="05000000000000000000" pitchFamily="2" charset="2"/>
              <a:buChar char="Ø"/>
              <a:defRPr/>
            </a:pPr>
            <a:r>
              <a:rPr lang="en-IN" sz="3200" b="1" dirty="0"/>
              <a:t>Data Level Parallelism (ILP)</a:t>
            </a:r>
            <a:r>
              <a:rPr lang="en-IN" sz="3200" dirty="0"/>
              <a:t> – </a:t>
            </a:r>
            <a:r>
              <a:rPr lang="en-IN" sz="3200" dirty="0">
                <a:solidFill>
                  <a:srgbClr val="FF0000"/>
                </a:solidFill>
              </a:rPr>
              <a:t>Different data</a:t>
            </a:r>
          </a:p>
          <a:p>
            <a:pPr eaLnBrk="1" hangingPunct="1">
              <a:defRPr/>
            </a:pPr>
            <a:endParaRPr lang="en-IN" sz="2000" dirty="0">
              <a:solidFill>
                <a:srgbClr val="FF0000"/>
              </a:solidFill>
            </a:endParaRPr>
          </a:p>
          <a:p>
            <a:pPr marL="457200" indent="-457200">
              <a:buFont typeface="Wingdings" panose="05000000000000000000" pitchFamily="2" charset="2"/>
              <a:buChar char="Ø"/>
              <a:defRPr/>
            </a:pPr>
            <a:r>
              <a:rPr lang="en-IN" sz="3200" b="1" dirty="0"/>
              <a:t>Pipelining – </a:t>
            </a:r>
            <a:r>
              <a:rPr lang="en-IN" sz="3200" dirty="0">
                <a:solidFill>
                  <a:srgbClr val="FF0000"/>
                </a:solidFill>
              </a:rPr>
              <a:t>Process through which parallelism </a:t>
            </a:r>
          </a:p>
          <a:p>
            <a:pPr eaLnBrk="1" hangingPunct="1">
              <a:defRPr/>
            </a:pPr>
            <a:r>
              <a:rPr lang="en-IN" sz="3200" dirty="0">
                <a:solidFill>
                  <a:srgbClr val="FF0000"/>
                </a:solidFill>
              </a:rPr>
              <a:t>                      can be achieved</a:t>
            </a:r>
          </a:p>
          <a:p>
            <a:pPr eaLnBrk="1" hangingPunct="1">
              <a:defRPr/>
            </a:pPr>
            <a:endParaRPr lang="en-IN" sz="900" dirty="0">
              <a:solidFill>
                <a:srgbClr val="FF0000"/>
              </a:solidFill>
            </a:endParaRPr>
          </a:p>
          <a:p>
            <a:pPr marL="457200" indent="-457200">
              <a:buFont typeface="Wingdings" panose="05000000000000000000" pitchFamily="2" charset="2"/>
              <a:buChar char="Ø"/>
              <a:defRPr/>
            </a:pPr>
            <a:r>
              <a:rPr lang="en-IN" sz="3200" b="1" dirty="0"/>
              <a:t>Programming </a:t>
            </a:r>
            <a:r>
              <a:rPr lang="en-IN" sz="3200" b="1" dirty="0" smtClean="0"/>
              <a:t>levels</a:t>
            </a:r>
          </a:p>
          <a:p>
            <a:pPr>
              <a:defRPr/>
            </a:pPr>
            <a:r>
              <a:rPr lang="en-IN" sz="3200" b="1" dirty="0" smtClean="0"/>
              <a:t>     </a:t>
            </a:r>
            <a:r>
              <a:rPr lang="en-IN" sz="2800" dirty="0" smtClean="0"/>
              <a:t>High level; Medium </a:t>
            </a:r>
            <a:r>
              <a:rPr lang="en-IN" sz="2800" dirty="0"/>
              <a:t>level (Assembly </a:t>
            </a:r>
            <a:r>
              <a:rPr lang="en-IN" sz="2800" dirty="0" smtClean="0"/>
              <a:t>level); low-level (machine level)</a:t>
            </a:r>
            <a:endParaRPr lang="en-IN" sz="2800" dirty="0"/>
          </a:p>
          <a:p>
            <a:pPr eaLnBrk="1" hangingPunct="1">
              <a:defRPr/>
            </a:pPr>
            <a:r>
              <a:rPr lang="en-IN" sz="3200" b="1" dirty="0"/>
              <a:t>   - Compiler - </a:t>
            </a:r>
            <a:r>
              <a:rPr lang="en-IN" sz="3200" dirty="0">
                <a:solidFill>
                  <a:srgbClr val="FF0000"/>
                </a:solidFill>
              </a:rPr>
              <a:t>Translate </a:t>
            </a:r>
            <a:r>
              <a:rPr lang="en-IN" sz="3200" dirty="0" smtClean="0">
                <a:solidFill>
                  <a:srgbClr val="FF0000"/>
                </a:solidFill>
              </a:rPr>
              <a:t>High-level </a:t>
            </a:r>
            <a:r>
              <a:rPr lang="en-IN" sz="3200" dirty="0">
                <a:solidFill>
                  <a:srgbClr val="FF0000"/>
                </a:solidFill>
              </a:rPr>
              <a:t>code to machine </a:t>
            </a:r>
            <a:r>
              <a:rPr lang="en-IN" sz="3200" dirty="0" smtClean="0">
                <a:solidFill>
                  <a:srgbClr val="FF0000"/>
                </a:solidFill>
              </a:rPr>
              <a:t>level code</a:t>
            </a:r>
            <a:endParaRPr lang="en-IN" sz="3200" dirty="0">
              <a:solidFill>
                <a:srgbClr val="FF0000"/>
              </a:solidFill>
            </a:endParaRPr>
          </a:p>
          <a:p>
            <a:pPr eaLnBrk="1" hangingPunct="1">
              <a:defRPr/>
            </a:pPr>
            <a:r>
              <a:rPr lang="en-IN" sz="3200" b="1" dirty="0"/>
              <a:t>   - Assembler - </a:t>
            </a:r>
            <a:r>
              <a:rPr lang="en-IN" sz="3200" dirty="0">
                <a:solidFill>
                  <a:srgbClr val="FF0000"/>
                </a:solidFill>
              </a:rPr>
              <a:t>Assembly language Programming </a:t>
            </a:r>
          </a:p>
          <a:p>
            <a:pPr eaLnBrk="1" hangingPunct="1">
              <a:defRPr/>
            </a:pPr>
            <a:r>
              <a:rPr lang="en-IN" sz="3200" dirty="0">
                <a:solidFill>
                  <a:srgbClr val="FF0000"/>
                </a:solidFill>
              </a:rPr>
              <a:t>                          (ALP) code to machine language code</a:t>
            </a:r>
          </a:p>
        </p:txBody>
      </p:sp>
      <p:sp>
        <p:nvSpPr>
          <p:cNvPr id="5" name="Rectangle 3"/>
          <p:cNvSpPr txBox="1">
            <a:spLocks noChangeArrowheads="1"/>
          </p:cNvSpPr>
          <p:nvPr/>
        </p:nvSpPr>
        <p:spPr>
          <a:xfrm>
            <a:off x="2895600" y="14288"/>
            <a:ext cx="6400800" cy="990600"/>
          </a:xfrm>
          <a:prstGeom prst="rect">
            <a:avLst/>
          </a:prstGeom>
          <a:solidFill>
            <a:srgbClr val="92D050"/>
          </a:solidFill>
        </p:spPr>
        <p:txBody>
          <a:bodyPr>
            <a:normAutofit fontScale="925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defRPr/>
            </a:pPr>
            <a:r>
              <a:rPr lang="en-IN" sz="3200" b="1" dirty="0">
                <a:latin typeface="Times New Roman" panose="02020603050405020304" pitchFamily="18" charset="0"/>
                <a:cs typeface="Times New Roman" panose="02020603050405020304" pitchFamily="18" charset="0"/>
              </a:rPr>
              <a:t>Basic technical jargons and concepts in </a:t>
            </a:r>
            <a:r>
              <a:rPr lang="en-US" sz="3200" b="1" dirty="0">
                <a:latin typeface="Times New Roman" panose="02020603050405020304" pitchFamily="18" charset="0"/>
                <a:cs typeface="Times New Roman" panose="02020603050405020304" pitchFamily="18" charset="0"/>
              </a:rPr>
              <a:t>Microprocessor/controller</a:t>
            </a:r>
            <a:endParaRPr lang="el-G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777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2740" y="18999"/>
            <a:ext cx="4849495" cy="697230"/>
          </a:xfrm>
          <a:prstGeom prst="rect">
            <a:avLst/>
          </a:prstGeom>
        </p:spPr>
        <p:txBody>
          <a:bodyPr vert="horz" wrap="square" lIns="0" tIns="13335" rIns="0" bIns="0" rtlCol="0">
            <a:spAutoFit/>
          </a:bodyPr>
          <a:lstStyle/>
          <a:p>
            <a:pPr marL="12700">
              <a:lnSpc>
                <a:spcPct val="100000"/>
              </a:lnSpc>
              <a:spcBef>
                <a:spcPts val="105"/>
              </a:spcBef>
            </a:pPr>
            <a:r>
              <a:rPr spc="-220" dirty="0"/>
              <a:t>805</a:t>
            </a:r>
            <a:r>
              <a:rPr dirty="0"/>
              <a:t>1</a:t>
            </a:r>
            <a:r>
              <a:rPr spc="-430" dirty="0"/>
              <a:t> </a:t>
            </a:r>
            <a:r>
              <a:rPr spc="-215" dirty="0"/>
              <a:t>b</a:t>
            </a:r>
            <a:r>
              <a:rPr spc="-220" dirty="0"/>
              <a:t>a</a:t>
            </a:r>
            <a:r>
              <a:rPr spc="-215" dirty="0"/>
              <a:t>s</a:t>
            </a:r>
            <a:r>
              <a:rPr spc="-220" dirty="0"/>
              <a:t>i</a:t>
            </a:r>
            <a:r>
              <a:rPr dirty="0"/>
              <a:t>c</a:t>
            </a:r>
            <a:r>
              <a:rPr spc="-390" dirty="0"/>
              <a:t> </a:t>
            </a:r>
            <a:r>
              <a:rPr spc="-254" dirty="0"/>
              <a:t>c</a:t>
            </a:r>
            <a:r>
              <a:rPr spc="-215" dirty="0"/>
              <a:t>ompone</a:t>
            </a:r>
            <a:r>
              <a:rPr spc="-254" dirty="0"/>
              <a:t>n</a:t>
            </a:r>
            <a:r>
              <a:rPr spc="-220" dirty="0"/>
              <a:t>t</a:t>
            </a:r>
            <a:r>
              <a:rPr dirty="0"/>
              <a:t>s</a:t>
            </a:r>
          </a:p>
        </p:txBody>
      </p:sp>
      <p:sp>
        <p:nvSpPr>
          <p:cNvPr id="3" name="object 3"/>
          <p:cNvSpPr txBox="1"/>
          <p:nvPr/>
        </p:nvSpPr>
        <p:spPr>
          <a:xfrm>
            <a:off x="282041" y="1927987"/>
            <a:ext cx="5356225" cy="3965829"/>
          </a:xfrm>
          <a:prstGeom prst="rect">
            <a:avLst/>
          </a:prstGeom>
        </p:spPr>
        <p:txBody>
          <a:bodyPr vert="horz" wrap="square" lIns="0" tIns="13335" rIns="0" bIns="0" rtlCol="0">
            <a:spAutoFit/>
          </a:bodyPr>
          <a:lstStyle/>
          <a:p>
            <a:pPr marL="469900" indent="-457200">
              <a:lnSpc>
                <a:spcPct val="100000"/>
              </a:lnSpc>
              <a:spcBef>
                <a:spcPts val="105"/>
              </a:spcBef>
              <a:buFont typeface="Arial MT"/>
              <a:buChar char="•"/>
              <a:tabLst>
                <a:tab pos="469265" algn="l"/>
                <a:tab pos="469900" algn="l"/>
              </a:tabLst>
            </a:pPr>
            <a:r>
              <a:rPr lang="en-IN" sz="3200" b="1" dirty="0"/>
              <a:t>Harvard </a:t>
            </a:r>
            <a:r>
              <a:rPr lang="en-IN" sz="3200" b="1" dirty="0" smtClean="0"/>
              <a:t>Architecture (separate code (ROM) and data (RAM) memory)</a:t>
            </a:r>
          </a:p>
          <a:p>
            <a:pPr marL="469900" indent="-457200">
              <a:lnSpc>
                <a:spcPct val="100000"/>
              </a:lnSpc>
              <a:spcBef>
                <a:spcPts val="105"/>
              </a:spcBef>
              <a:buFont typeface="Arial MT"/>
              <a:buChar char="•"/>
              <a:tabLst>
                <a:tab pos="469265" algn="l"/>
                <a:tab pos="469900" algn="l"/>
              </a:tabLst>
            </a:pPr>
            <a:r>
              <a:rPr sz="3200" dirty="0" smtClean="0">
                <a:latin typeface="Calibri"/>
                <a:cs typeface="Calibri"/>
              </a:rPr>
              <a:t>4</a:t>
            </a:r>
            <a:r>
              <a:rPr sz="3200" spc="-25" dirty="0" smtClean="0">
                <a:latin typeface="Calibri"/>
                <a:cs typeface="Calibri"/>
              </a:rPr>
              <a:t> </a:t>
            </a:r>
            <a:r>
              <a:rPr sz="3200" spc="-5" dirty="0">
                <a:latin typeface="Calibri"/>
                <a:cs typeface="Calibri"/>
              </a:rPr>
              <a:t>kilobytes</a:t>
            </a:r>
            <a:r>
              <a:rPr sz="3200" spc="-20" dirty="0">
                <a:latin typeface="Calibri"/>
                <a:cs typeface="Calibri"/>
              </a:rPr>
              <a:t> </a:t>
            </a:r>
            <a:r>
              <a:rPr sz="3200" dirty="0">
                <a:latin typeface="Calibri"/>
                <a:cs typeface="Calibri"/>
              </a:rPr>
              <a:t>of</a:t>
            </a:r>
            <a:r>
              <a:rPr sz="3200" spc="-20" dirty="0">
                <a:latin typeface="Calibri"/>
                <a:cs typeface="Calibri"/>
              </a:rPr>
              <a:t> </a:t>
            </a:r>
            <a:r>
              <a:rPr lang="en-IN" sz="3200" spc="-20" dirty="0" smtClean="0">
                <a:latin typeface="Calibri"/>
                <a:cs typeface="Calibri"/>
              </a:rPr>
              <a:t>internal </a:t>
            </a:r>
            <a:r>
              <a:rPr sz="3200" spc="-15" dirty="0" smtClean="0">
                <a:latin typeface="Calibri"/>
                <a:cs typeface="Calibri"/>
              </a:rPr>
              <a:t>ROM</a:t>
            </a:r>
            <a:endParaRPr sz="3200" dirty="0">
              <a:latin typeface="Calibri"/>
              <a:cs typeface="Calibri"/>
            </a:endParaRPr>
          </a:p>
          <a:p>
            <a:pPr marL="469900" indent="-457200">
              <a:lnSpc>
                <a:spcPct val="100000"/>
              </a:lnSpc>
              <a:buFont typeface="Arial MT"/>
              <a:buChar char="•"/>
              <a:tabLst>
                <a:tab pos="469265" algn="l"/>
                <a:tab pos="469900" algn="l"/>
              </a:tabLst>
            </a:pPr>
            <a:r>
              <a:rPr sz="3200" spc="-5" dirty="0">
                <a:latin typeface="Calibri"/>
                <a:cs typeface="Calibri"/>
              </a:rPr>
              <a:t>128 </a:t>
            </a:r>
            <a:r>
              <a:rPr sz="3200" spc="-10" dirty="0">
                <a:latin typeface="Calibri"/>
                <a:cs typeface="Calibri"/>
              </a:rPr>
              <a:t>bytes </a:t>
            </a:r>
            <a:r>
              <a:rPr sz="3200" dirty="0">
                <a:latin typeface="Calibri"/>
                <a:cs typeface="Calibri"/>
              </a:rPr>
              <a:t>of</a:t>
            </a:r>
            <a:r>
              <a:rPr sz="3200" spc="-25" dirty="0">
                <a:latin typeface="Calibri"/>
                <a:cs typeface="Calibri"/>
              </a:rPr>
              <a:t> </a:t>
            </a:r>
            <a:r>
              <a:rPr lang="en-IN" sz="3200" spc="-25" dirty="0" smtClean="0">
                <a:latin typeface="Calibri"/>
                <a:cs typeface="Calibri"/>
              </a:rPr>
              <a:t>internal </a:t>
            </a:r>
            <a:r>
              <a:rPr sz="3200" dirty="0" smtClean="0">
                <a:latin typeface="Calibri"/>
                <a:cs typeface="Calibri"/>
              </a:rPr>
              <a:t>RAM</a:t>
            </a:r>
            <a:endParaRPr sz="3200" dirty="0">
              <a:latin typeface="Calibri"/>
              <a:cs typeface="Calibri"/>
            </a:endParaRPr>
          </a:p>
          <a:p>
            <a:pPr marL="469900" indent="-457200">
              <a:lnSpc>
                <a:spcPct val="100000"/>
              </a:lnSpc>
              <a:buFont typeface="Arial MT"/>
              <a:buChar char="•"/>
              <a:tabLst>
                <a:tab pos="469265" algn="l"/>
                <a:tab pos="469900" algn="l"/>
              </a:tabLst>
            </a:pPr>
            <a:r>
              <a:rPr sz="3200" spc="-15" dirty="0">
                <a:latin typeface="Calibri"/>
                <a:cs typeface="Calibri"/>
              </a:rPr>
              <a:t>Four</a:t>
            </a:r>
            <a:r>
              <a:rPr sz="3200" spc="-10" dirty="0">
                <a:latin typeface="Calibri"/>
                <a:cs typeface="Calibri"/>
              </a:rPr>
              <a:t> </a:t>
            </a:r>
            <a:r>
              <a:rPr sz="3200" spc="-5" dirty="0">
                <a:latin typeface="Calibri"/>
                <a:cs typeface="Calibri"/>
              </a:rPr>
              <a:t>8-bit</a:t>
            </a:r>
            <a:r>
              <a:rPr sz="3200" spc="-15" dirty="0">
                <a:latin typeface="Calibri"/>
                <a:cs typeface="Calibri"/>
              </a:rPr>
              <a:t> </a:t>
            </a:r>
            <a:r>
              <a:rPr sz="3200" dirty="0">
                <a:latin typeface="Calibri"/>
                <a:cs typeface="Calibri"/>
              </a:rPr>
              <a:t>I/O</a:t>
            </a:r>
            <a:r>
              <a:rPr sz="3200" spc="5" dirty="0">
                <a:latin typeface="Calibri"/>
                <a:cs typeface="Calibri"/>
              </a:rPr>
              <a:t> </a:t>
            </a:r>
            <a:r>
              <a:rPr sz="3200" spc="-5" dirty="0">
                <a:latin typeface="Calibri"/>
                <a:cs typeface="Calibri"/>
              </a:rPr>
              <a:t>ports</a:t>
            </a:r>
            <a:endParaRPr sz="3200" dirty="0">
              <a:latin typeface="Calibri"/>
              <a:cs typeface="Calibri"/>
            </a:endParaRPr>
          </a:p>
          <a:p>
            <a:pPr marL="469900" indent="-457200">
              <a:lnSpc>
                <a:spcPct val="100000"/>
              </a:lnSpc>
              <a:buFont typeface="Arial MT"/>
              <a:buChar char="•"/>
              <a:tabLst>
                <a:tab pos="469265" algn="l"/>
                <a:tab pos="469900" algn="l"/>
              </a:tabLst>
            </a:pPr>
            <a:r>
              <a:rPr sz="3200" spc="-55" dirty="0">
                <a:latin typeface="Calibri"/>
                <a:cs typeface="Calibri"/>
              </a:rPr>
              <a:t>Two</a:t>
            </a:r>
            <a:r>
              <a:rPr sz="3200" spc="-25" dirty="0">
                <a:latin typeface="Calibri"/>
                <a:cs typeface="Calibri"/>
              </a:rPr>
              <a:t> </a:t>
            </a:r>
            <a:r>
              <a:rPr sz="3200" spc="-5" dirty="0">
                <a:latin typeface="Calibri"/>
                <a:cs typeface="Calibri"/>
              </a:rPr>
              <a:t>16-bit</a:t>
            </a:r>
            <a:r>
              <a:rPr sz="3200" dirty="0">
                <a:latin typeface="Calibri"/>
                <a:cs typeface="Calibri"/>
              </a:rPr>
              <a:t> </a:t>
            </a:r>
            <a:r>
              <a:rPr sz="3200" spc="-15" dirty="0">
                <a:latin typeface="Calibri"/>
                <a:cs typeface="Calibri"/>
              </a:rPr>
              <a:t>timers</a:t>
            </a:r>
            <a:r>
              <a:rPr sz="3200" spc="5" dirty="0">
                <a:latin typeface="Calibri"/>
                <a:cs typeface="Calibri"/>
              </a:rPr>
              <a:t> </a:t>
            </a:r>
            <a:r>
              <a:rPr sz="3200" dirty="0">
                <a:latin typeface="Calibri"/>
                <a:cs typeface="Calibri"/>
              </a:rPr>
              <a:t>or</a:t>
            </a:r>
            <a:r>
              <a:rPr sz="3200" spc="-10" dirty="0">
                <a:latin typeface="Calibri"/>
                <a:cs typeface="Calibri"/>
              </a:rPr>
              <a:t> </a:t>
            </a:r>
            <a:r>
              <a:rPr sz="3200" spc="-20" dirty="0">
                <a:latin typeface="Calibri"/>
                <a:cs typeface="Calibri"/>
              </a:rPr>
              <a:t>counters</a:t>
            </a:r>
            <a:endParaRPr sz="3200" dirty="0">
              <a:latin typeface="Calibri"/>
              <a:cs typeface="Calibri"/>
            </a:endParaRPr>
          </a:p>
          <a:p>
            <a:pPr marL="469900" indent="-457200">
              <a:lnSpc>
                <a:spcPct val="100000"/>
              </a:lnSpc>
              <a:buFont typeface="Arial MT"/>
              <a:buChar char="•"/>
              <a:tabLst>
                <a:tab pos="469265" algn="l"/>
                <a:tab pos="469900" algn="l"/>
              </a:tabLst>
            </a:pPr>
            <a:r>
              <a:rPr sz="3200" dirty="0">
                <a:latin typeface="Calibri"/>
                <a:cs typeface="Calibri"/>
              </a:rPr>
              <a:t>one</a:t>
            </a:r>
            <a:r>
              <a:rPr sz="3200" spc="-30" dirty="0">
                <a:latin typeface="Calibri"/>
                <a:cs typeface="Calibri"/>
              </a:rPr>
              <a:t> </a:t>
            </a:r>
            <a:r>
              <a:rPr sz="3200" spc="-5" dirty="0">
                <a:latin typeface="Calibri"/>
                <a:cs typeface="Calibri"/>
              </a:rPr>
              <a:t>serial</a:t>
            </a:r>
            <a:r>
              <a:rPr sz="3200" spc="-15" dirty="0">
                <a:latin typeface="Calibri"/>
                <a:cs typeface="Calibri"/>
              </a:rPr>
              <a:t> interface</a:t>
            </a:r>
            <a:endParaRPr sz="3200" dirty="0">
              <a:latin typeface="Calibri"/>
              <a:cs typeface="Calibri"/>
            </a:endParaRPr>
          </a:p>
        </p:txBody>
      </p:sp>
      <p:pic>
        <p:nvPicPr>
          <p:cNvPr id="4" name="object 4"/>
          <p:cNvPicPr/>
          <p:nvPr/>
        </p:nvPicPr>
        <p:blipFill>
          <a:blip r:embed="rId2" cstate="print"/>
          <a:stretch>
            <a:fillRect/>
          </a:stretch>
        </p:blipFill>
        <p:spPr>
          <a:xfrm>
            <a:off x="6705600" y="990600"/>
            <a:ext cx="2641600" cy="2032000"/>
          </a:xfrm>
          <a:prstGeom prst="rect">
            <a:avLst/>
          </a:prstGeom>
        </p:spPr>
      </p:pic>
      <p:sp>
        <p:nvSpPr>
          <p:cNvPr id="5" name="object 5"/>
          <p:cNvSpPr txBox="1"/>
          <p:nvPr/>
        </p:nvSpPr>
        <p:spPr>
          <a:xfrm>
            <a:off x="6192139" y="3196844"/>
            <a:ext cx="358711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A</a:t>
            </a:r>
            <a:r>
              <a:rPr sz="2400" spc="-25" dirty="0">
                <a:latin typeface="Calibri"/>
                <a:cs typeface="Calibri"/>
              </a:rPr>
              <a:t> </a:t>
            </a:r>
            <a:r>
              <a:rPr sz="2400" spc="-5" dirty="0">
                <a:latin typeface="Calibri"/>
                <a:cs typeface="Calibri"/>
              </a:rPr>
              <a:t>Single</a:t>
            </a:r>
            <a:r>
              <a:rPr sz="2400" spc="-20" dirty="0">
                <a:latin typeface="Calibri"/>
                <a:cs typeface="Calibri"/>
              </a:rPr>
              <a:t> </a:t>
            </a:r>
            <a:r>
              <a:rPr sz="2400" dirty="0">
                <a:latin typeface="Calibri"/>
                <a:cs typeface="Calibri"/>
              </a:rPr>
              <a:t>chip</a:t>
            </a:r>
            <a:r>
              <a:rPr sz="2400" spc="-10" dirty="0">
                <a:latin typeface="Calibri"/>
                <a:cs typeface="Calibri"/>
              </a:rPr>
              <a:t> </a:t>
            </a:r>
            <a:r>
              <a:rPr sz="2400" spc="-15" dirty="0">
                <a:latin typeface="Calibri"/>
                <a:cs typeface="Calibri"/>
              </a:rPr>
              <a:t>Microcontroller</a:t>
            </a:r>
            <a:endParaRPr sz="24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18</a:t>
            </a:fld>
            <a:endParaRPr dirty="0"/>
          </a:p>
        </p:txBody>
      </p:sp>
    </p:spTree>
    <p:extLst>
      <p:ext uri="{BB962C8B-B14F-4D97-AF65-F5344CB8AC3E}">
        <p14:creationId xmlns:p14="http://schemas.microsoft.com/office/powerpoint/2010/main" val="27476295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4817" y="294894"/>
            <a:ext cx="7898130" cy="696595"/>
          </a:xfrm>
          <a:prstGeom prst="rect">
            <a:avLst/>
          </a:prstGeom>
        </p:spPr>
        <p:txBody>
          <a:bodyPr vert="horz" wrap="square" lIns="0" tIns="12700" rIns="0" bIns="0" rtlCol="0">
            <a:spAutoFit/>
          </a:bodyPr>
          <a:lstStyle/>
          <a:p>
            <a:pPr marL="12700">
              <a:lnSpc>
                <a:spcPct val="100000"/>
              </a:lnSpc>
              <a:spcBef>
                <a:spcPts val="100"/>
              </a:spcBef>
            </a:pPr>
            <a:r>
              <a:rPr spc="-215" dirty="0"/>
              <a:t>B</a:t>
            </a:r>
            <a:r>
              <a:rPr spc="-220" dirty="0"/>
              <a:t>l</a:t>
            </a:r>
            <a:r>
              <a:rPr spc="-210" dirty="0"/>
              <a:t>o</a:t>
            </a:r>
            <a:r>
              <a:rPr spc="-220" dirty="0"/>
              <a:t>c</a:t>
            </a:r>
            <a:r>
              <a:rPr dirty="0"/>
              <a:t>k</a:t>
            </a:r>
            <a:r>
              <a:rPr spc="-405" dirty="0"/>
              <a:t> </a:t>
            </a:r>
            <a:r>
              <a:rPr spc="-215" dirty="0"/>
              <a:t>D</a:t>
            </a:r>
            <a:r>
              <a:rPr spc="-220" dirty="0"/>
              <a:t>i</a:t>
            </a:r>
            <a:r>
              <a:rPr spc="-215" dirty="0"/>
              <a:t>ag</a:t>
            </a:r>
            <a:r>
              <a:rPr spc="-300" dirty="0"/>
              <a:t>r</a:t>
            </a:r>
            <a:r>
              <a:rPr spc="-215" dirty="0"/>
              <a:t>a</a:t>
            </a:r>
            <a:r>
              <a:rPr dirty="0"/>
              <a:t>m</a:t>
            </a:r>
            <a:r>
              <a:rPr spc="-390" dirty="0"/>
              <a:t> </a:t>
            </a:r>
            <a:r>
              <a:rPr spc="-220" dirty="0"/>
              <a:t>O</a:t>
            </a:r>
            <a:r>
              <a:rPr dirty="0"/>
              <a:t>f</a:t>
            </a:r>
            <a:r>
              <a:rPr spc="-420" dirty="0"/>
              <a:t> </a:t>
            </a:r>
            <a:r>
              <a:rPr spc="-220" dirty="0"/>
              <a:t>805</a:t>
            </a:r>
            <a:r>
              <a:rPr dirty="0"/>
              <a:t>1</a:t>
            </a:r>
            <a:r>
              <a:rPr spc="-425" dirty="0"/>
              <a:t> </a:t>
            </a:r>
            <a:r>
              <a:rPr spc="-215" dirty="0"/>
              <a:t>M</a:t>
            </a:r>
            <a:r>
              <a:rPr spc="-220" dirty="0"/>
              <a:t>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pic>
        <p:nvPicPr>
          <p:cNvPr id="3" name="object 3"/>
          <p:cNvPicPr/>
          <p:nvPr/>
        </p:nvPicPr>
        <p:blipFill>
          <a:blip r:embed="rId2" cstate="print"/>
          <a:stretch>
            <a:fillRect/>
          </a:stretch>
        </p:blipFill>
        <p:spPr>
          <a:xfrm>
            <a:off x="1930907" y="1295400"/>
            <a:ext cx="8161020" cy="5138928"/>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19</a:t>
            </a:fld>
            <a:endParaRPr dirty="0"/>
          </a:p>
        </p:txBody>
      </p:sp>
    </p:spTree>
    <p:extLst>
      <p:ext uri="{BB962C8B-B14F-4D97-AF65-F5344CB8AC3E}">
        <p14:creationId xmlns:p14="http://schemas.microsoft.com/office/powerpoint/2010/main" val="991977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71935" y="6427114"/>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a:t>
            </a:r>
            <a:endParaRPr sz="1200">
              <a:latin typeface="Calibri"/>
              <a:cs typeface="Calibri"/>
            </a:endParaRPr>
          </a:p>
        </p:txBody>
      </p:sp>
      <p:sp>
        <p:nvSpPr>
          <p:cNvPr id="3" name="object 3"/>
          <p:cNvSpPr txBox="1">
            <a:spLocks noGrp="1"/>
          </p:cNvSpPr>
          <p:nvPr>
            <p:ph type="title"/>
          </p:nvPr>
        </p:nvSpPr>
        <p:spPr>
          <a:xfrm>
            <a:off x="349097" y="249377"/>
            <a:ext cx="3499485" cy="514350"/>
          </a:xfrm>
          <a:prstGeom prst="rect">
            <a:avLst/>
          </a:prstGeom>
        </p:spPr>
        <p:txBody>
          <a:bodyPr vert="horz" wrap="square" lIns="0" tIns="13335" rIns="0" bIns="0" rtlCol="0">
            <a:spAutoFit/>
          </a:bodyPr>
          <a:lstStyle/>
          <a:p>
            <a:pPr marL="12700">
              <a:lnSpc>
                <a:spcPct val="100000"/>
              </a:lnSpc>
              <a:spcBef>
                <a:spcPts val="105"/>
              </a:spcBef>
            </a:pPr>
            <a:r>
              <a:rPr sz="3200" dirty="0"/>
              <a:t>Module</a:t>
            </a:r>
            <a:r>
              <a:rPr sz="3200" spc="-25" dirty="0"/>
              <a:t> </a:t>
            </a:r>
            <a:r>
              <a:rPr lang="en-IN" sz="3200" spc="-5" dirty="0"/>
              <a:t>3</a:t>
            </a:r>
            <a:r>
              <a:rPr sz="3200" spc="-5" dirty="0" smtClean="0"/>
              <a:t>:</a:t>
            </a:r>
            <a:endParaRPr sz="3200" dirty="0"/>
          </a:p>
        </p:txBody>
      </p:sp>
      <p:sp>
        <p:nvSpPr>
          <p:cNvPr id="4" name="object 4"/>
          <p:cNvSpPr txBox="1"/>
          <p:nvPr/>
        </p:nvSpPr>
        <p:spPr>
          <a:xfrm>
            <a:off x="349097" y="740791"/>
            <a:ext cx="11461750" cy="2192267"/>
          </a:xfrm>
          <a:prstGeom prst="rect">
            <a:avLst/>
          </a:prstGeom>
        </p:spPr>
        <p:txBody>
          <a:bodyPr vert="horz" wrap="square" lIns="0" tIns="12065" rIns="0" bIns="0" rtlCol="0">
            <a:spAutoFit/>
          </a:bodyPr>
          <a:lstStyle/>
          <a:p>
            <a:pPr marL="12700" marR="8890" algn="just">
              <a:lnSpc>
                <a:spcPct val="100000"/>
              </a:lnSpc>
              <a:spcBef>
                <a:spcPts val="95"/>
              </a:spcBef>
            </a:pPr>
            <a:r>
              <a:rPr lang="en-IN" sz="2800" b="1" spc="-10" dirty="0" smtClean="0">
                <a:cs typeface="Calibri"/>
              </a:rPr>
              <a:t>Microcontroller </a:t>
            </a:r>
            <a:r>
              <a:rPr lang="en-IN" sz="2800" b="1" spc="-10" dirty="0">
                <a:cs typeface="Calibri"/>
              </a:rPr>
              <a:t>Architecture: Intel </a:t>
            </a:r>
            <a:r>
              <a:rPr lang="en-IN" sz="2800" b="1" spc="-10" dirty="0" smtClean="0">
                <a:cs typeface="Calibri"/>
              </a:rPr>
              <a:t>8051</a:t>
            </a:r>
            <a:endParaRPr lang="en-IN" sz="2800" b="1" spc="-10" dirty="0">
              <a:cs typeface="Calibri"/>
            </a:endParaRPr>
          </a:p>
          <a:p>
            <a:pPr marL="12700" marR="8890" algn="just">
              <a:lnSpc>
                <a:spcPct val="100000"/>
              </a:lnSpc>
              <a:spcBef>
                <a:spcPts val="95"/>
              </a:spcBef>
            </a:pPr>
            <a:r>
              <a:rPr lang="en-IN" sz="2800" spc="-10" dirty="0">
                <a:cs typeface="Calibri"/>
              </a:rPr>
              <a:t>Microcontroller 8051 - Organization and Architecture, RAM-ROM Organization, </a:t>
            </a:r>
            <a:r>
              <a:rPr lang="en-IN" sz="2800" spc="-10" dirty="0" smtClean="0">
                <a:cs typeface="Calibri"/>
              </a:rPr>
              <a:t>Machine Cycle</a:t>
            </a:r>
            <a:r>
              <a:rPr lang="en-IN" sz="2800" spc="-10" dirty="0">
                <a:cs typeface="Calibri"/>
              </a:rPr>
              <a:t>, Instruction set: Addressing modes, Data Processing - Stack, Arithmetic, </a:t>
            </a:r>
            <a:r>
              <a:rPr lang="en-IN" sz="2800" spc="-10" dirty="0" smtClean="0">
                <a:cs typeface="Calibri"/>
              </a:rPr>
              <a:t>Logical; Branching </a:t>
            </a:r>
            <a:r>
              <a:rPr lang="en-IN" sz="2800" spc="-10" dirty="0">
                <a:cs typeface="Calibri"/>
              </a:rPr>
              <a:t>– Unconditional and Conditional, Assembly programming.</a:t>
            </a:r>
            <a:endParaRPr sz="2800" dirty="0">
              <a:latin typeface="Calibri"/>
              <a:cs typeface="Calibri"/>
            </a:endParaRPr>
          </a:p>
        </p:txBody>
      </p:sp>
      <p:sp>
        <p:nvSpPr>
          <p:cNvPr id="6" name="object 4"/>
          <p:cNvSpPr txBox="1"/>
          <p:nvPr/>
        </p:nvSpPr>
        <p:spPr>
          <a:xfrm>
            <a:off x="331317" y="3193425"/>
            <a:ext cx="11479530" cy="2549416"/>
          </a:xfrm>
          <a:prstGeom prst="rect">
            <a:avLst/>
          </a:prstGeom>
        </p:spPr>
        <p:txBody>
          <a:bodyPr vert="horz" wrap="square" lIns="0" tIns="12700" rIns="0" bIns="0" rtlCol="0">
            <a:spAutoFit/>
          </a:bodyPr>
          <a:lstStyle/>
          <a:p>
            <a:pPr marL="12700" marR="8890" algn="just">
              <a:tabLst>
                <a:tab pos="314960" algn="l"/>
              </a:tabLst>
            </a:pPr>
            <a:r>
              <a:rPr lang="en-IN" sz="2400" spc="-10" dirty="0">
                <a:solidFill>
                  <a:srgbClr val="FF0000"/>
                </a:solidFill>
                <a:latin typeface="Calibri"/>
                <a:cs typeface="Calibri"/>
              </a:rPr>
              <a:t>References:</a:t>
            </a:r>
          </a:p>
          <a:p>
            <a:pPr marL="355600" marR="8890" indent="-342900" algn="just">
              <a:buFont typeface="Arial" panose="020B0604020202020204" pitchFamily="34" charset="0"/>
              <a:buChar char="•"/>
              <a:tabLst>
                <a:tab pos="314960" algn="l"/>
              </a:tabLst>
            </a:pPr>
            <a:r>
              <a:rPr sz="2400" spc="-5" dirty="0" err="1" smtClean="0">
                <a:latin typeface="Calibri"/>
                <a:cs typeface="Calibri"/>
              </a:rPr>
              <a:t>Muhammed</a:t>
            </a:r>
            <a:r>
              <a:rPr sz="2400" spc="-5" dirty="0" smtClean="0">
                <a:latin typeface="Calibri"/>
                <a:cs typeface="Calibri"/>
              </a:rPr>
              <a:t> </a:t>
            </a:r>
            <a:r>
              <a:rPr sz="2400" dirty="0">
                <a:latin typeface="Calibri"/>
                <a:cs typeface="Calibri"/>
              </a:rPr>
              <a:t>Ali </a:t>
            </a:r>
            <a:r>
              <a:rPr sz="2400" spc="-5" dirty="0">
                <a:latin typeface="Calibri"/>
                <a:cs typeface="Calibri"/>
              </a:rPr>
              <a:t>Mazidi, </a:t>
            </a:r>
            <a:r>
              <a:rPr sz="2400" dirty="0">
                <a:latin typeface="Calibri"/>
                <a:cs typeface="Calibri"/>
              </a:rPr>
              <a:t>Janice </a:t>
            </a:r>
            <a:r>
              <a:rPr sz="2400" spc="-5" dirty="0">
                <a:latin typeface="Calibri"/>
                <a:cs typeface="Calibri"/>
              </a:rPr>
              <a:t>GillispieMazidi </a:t>
            </a:r>
            <a:r>
              <a:rPr sz="2400" spc="-15" dirty="0">
                <a:latin typeface="Calibri"/>
                <a:cs typeface="Calibri"/>
              </a:rPr>
              <a:t>,Rolin </a:t>
            </a:r>
            <a:r>
              <a:rPr sz="2400" dirty="0">
                <a:latin typeface="Calibri"/>
                <a:cs typeface="Calibri"/>
              </a:rPr>
              <a:t>D Mc </a:t>
            </a:r>
            <a:r>
              <a:rPr sz="2400" spc="-10" dirty="0">
                <a:latin typeface="Calibri"/>
                <a:cs typeface="Calibri"/>
              </a:rPr>
              <a:t>Kinlay </a:t>
            </a:r>
            <a:r>
              <a:rPr sz="2400" spc="-45" dirty="0">
                <a:latin typeface="Calibri"/>
                <a:cs typeface="Calibri"/>
              </a:rPr>
              <a:t>,The </a:t>
            </a:r>
            <a:r>
              <a:rPr sz="2400" spc="-5" dirty="0">
                <a:latin typeface="Calibri"/>
                <a:cs typeface="Calibri"/>
              </a:rPr>
              <a:t>8051 </a:t>
            </a:r>
            <a:r>
              <a:rPr sz="2400" spc="-15" dirty="0">
                <a:latin typeface="Calibri"/>
                <a:cs typeface="Calibri"/>
              </a:rPr>
              <a:t>Microcontroller </a:t>
            </a:r>
            <a:r>
              <a:rPr sz="2400" spc="-530" dirty="0">
                <a:latin typeface="Calibri"/>
                <a:cs typeface="Calibri"/>
              </a:rPr>
              <a:t> </a:t>
            </a:r>
            <a:r>
              <a:rPr sz="2400" dirty="0">
                <a:latin typeface="Calibri"/>
                <a:cs typeface="Calibri"/>
              </a:rPr>
              <a:t>and</a:t>
            </a:r>
            <a:r>
              <a:rPr sz="2400" spc="-5" dirty="0">
                <a:latin typeface="Calibri"/>
                <a:cs typeface="Calibri"/>
              </a:rPr>
              <a:t> Embedded</a:t>
            </a:r>
            <a:r>
              <a:rPr sz="2400" spc="5" dirty="0">
                <a:latin typeface="Calibri"/>
                <a:cs typeface="Calibri"/>
              </a:rPr>
              <a:t> </a:t>
            </a:r>
            <a:r>
              <a:rPr sz="2400" spc="-15" dirty="0">
                <a:latin typeface="Calibri"/>
                <a:cs typeface="Calibri"/>
              </a:rPr>
              <a:t>Systems</a:t>
            </a:r>
            <a:r>
              <a:rPr sz="2400" spc="-30" dirty="0">
                <a:latin typeface="Calibri"/>
                <a:cs typeface="Calibri"/>
              </a:rPr>
              <a:t> </a:t>
            </a:r>
            <a:r>
              <a:rPr sz="2400" spc="-5" dirty="0">
                <a:latin typeface="Calibri"/>
                <a:cs typeface="Calibri"/>
              </a:rPr>
              <a:t>Using</a:t>
            </a:r>
            <a:r>
              <a:rPr sz="2400" spc="-20" dirty="0">
                <a:latin typeface="Calibri"/>
                <a:cs typeface="Calibri"/>
              </a:rPr>
              <a:t> </a:t>
            </a:r>
            <a:r>
              <a:rPr sz="2400" dirty="0">
                <a:latin typeface="Calibri"/>
                <a:cs typeface="Calibri"/>
              </a:rPr>
              <a:t>Assembly</a:t>
            </a:r>
            <a:r>
              <a:rPr sz="2400" spc="-20" dirty="0">
                <a:latin typeface="Calibri"/>
                <a:cs typeface="Calibri"/>
              </a:rPr>
              <a:t> </a:t>
            </a:r>
            <a:r>
              <a:rPr sz="2400" dirty="0">
                <a:latin typeface="Calibri"/>
                <a:cs typeface="Calibri"/>
              </a:rPr>
              <a:t>and C</a:t>
            </a:r>
            <a:r>
              <a:rPr sz="2400" spc="-15" dirty="0">
                <a:latin typeface="Calibri"/>
                <a:cs typeface="Calibri"/>
              </a:rPr>
              <a:t> </a:t>
            </a:r>
            <a:r>
              <a:rPr sz="2400" dirty="0">
                <a:latin typeface="Calibri"/>
                <a:cs typeface="Calibri"/>
              </a:rPr>
              <a:t>, </a:t>
            </a:r>
            <a:r>
              <a:rPr sz="2400" spc="-10" dirty="0">
                <a:latin typeface="Calibri"/>
                <a:cs typeface="Calibri"/>
              </a:rPr>
              <a:t>Second</a:t>
            </a:r>
            <a:r>
              <a:rPr sz="2400" dirty="0">
                <a:latin typeface="Calibri"/>
                <a:cs typeface="Calibri"/>
              </a:rPr>
              <a:t> </a:t>
            </a:r>
            <a:r>
              <a:rPr sz="2400" spc="-10" dirty="0">
                <a:latin typeface="Calibri"/>
                <a:cs typeface="Calibri"/>
              </a:rPr>
              <a:t>Edition</a:t>
            </a:r>
            <a:r>
              <a:rPr sz="2400" dirty="0">
                <a:latin typeface="Calibri"/>
                <a:cs typeface="Calibri"/>
              </a:rPr>
              <a:t> </a:t>
            </a:r>
            <a:r>
              <a:rPr sz="2400" spc="-5" dirty="0">
                <a:latin typeface="Calibri"/>
                <a:cs typeface="Calibri"/>
              </a:rPr>
              <a:t>,2008 </a:t>
            </a:r>
            <a:r>
              <a:rPr sz="2400" dirty="0">
                <a:latin typeface="Calibri"/>
                <a:cs typeface="Calibri"/>
              </a:rPr>
              <a:t>,</a:t>
            </a:r>
            <a:r>
              <a:rPr sz="2400" spc="-15" dirty="0">
                <a:latin typeface="Calibri"/>
                <a:cs typeface="Calibri"/>
              </a:rPr>
              <a:t> Pearson</a:t>
            </a:r>
            <a:r>
              <a:rPr sz="2400" spc="-5" dirty="0">
                <a:latin typeface="Calibri"/>
                <a:cs typeface="Calibri"/>
              </a:rPr>
              <a:t> </a:t>
            </a:r>
            <a:r>
              <a:rPr sz="2400" spc="-15" dirty="0" smtClean="0">
                <a:latin typeface="Calibri"/>
                <a:cs typeface="Calibri"/>
              </a:rPr>
              <a:t>Education</a:t>
            </a:r>
            <a:endParaRPr lang="en-IN" sz="2400" spc="-15" dirty="0" smtClean="0">
              <a:latin typeface="Calibri"/>
              <a:cs typeface="Calibri"/>
            </a:endParaRPr>
          </a:p>
          <a:p>
            <a:pPr marL="355600" marR="8890" indent="-342900" algn="just">
              <a:buFont typeface="Arial" panose="020B0604020202020204" pitchFamily="34" charset="0"/>
              <a:buChar char="•"/>
              <a:tabLst>
                <a:tab pos="314960" algn="l"/>
              </a:tabLst>
            </a:pPr>
            <a:r>
              <a:rPr lang="en-US" sz="2400" dirty="0">
                <a:cs typeface="Calibri"/>
              </a:rPr>
              <a:t>The 8051 microcontroller : architecture, programming, and applications, Kenneth J. </a:t>
            </a:r>
            <a:r>
              <a:rPr lang="en-US" sz="2400" dirty="0" smtClean="0">
                <a:cs typeface="Calibri"/>
              </a:rPr>
              <a:t>Ayala</a:t>
            </a:r>
            <a:endParaRPr sz="2400" dirty="0">
              <a:latin typeface="Calibri"/>
              <a:cs typeface="Calibri"/>
            </a:endParaRPr>
          </a:p>
          <a:p>
            <a:pPr>
              <a:spcBef>
                <a:spcPts val="45"/>
              </a:spcBef>
            </a:pPr>
            <a:endParaRPr sz="1750" dirty="0">
              <a:latin typeface="Calibri"/>
              <a:cs typeface="Calibri"/>
            </a:endParaRPr>
          </a:p>
          <a:p>
            <a:pPr marL="12700"/>
            <a:r>
              <a:rPr lang="en-IN" sz="2400" spc="-10" dirty="0" smtClean="0">
                <a:solidFill>
                  <a:srgbClr val="FF0000"/>
                </a:solidFill>
                <a:cs typeface="Calibri"/>
              </a:rPr>
              <a:t>Course</a:t>
            </a:r>
            <a:r>
              <a:rPr lang="en-IN" sz="2400" spc="-45" dirty="0" smtClean="0">
                <a:solidFill>
                  <a:srgbClr val="FF0000"/>
                </a:solidFill>
                <a:cs typeface="Calibri"/>
              </a:rPr>
              <a:t> </a:t>
            </a:r>
            <a:r>
              <a:rPr lang="en-IN" sz="2400" spc="-10" dirty="0" smtClean="0">
                <a:solidFill>
                  <a:srgbClr val="FF0000"/>
                </a:solidFill>
                <a:cs typeface="Calibri"/>
              </a:rPr>
              <a:t>Outcomes</a:t>
            </a:r>
            <a:r>
              <a:rPr sz="2400" spc="-10" dirty="0" smtClean="0">
                <a:solidFill>
                  <a:srgbClr val="FF0000"/>
                </a:solidFill>
                <a:latin typeface="Calibri"/>
                <a:cs typeface="Calibri"/>
              </a:rPr>
              <a:t>:</a:t>
            </a:r>
            <a:endParaRPr sz="2400" dirty="0">
              <a:latin typeface="Calibri"/>
              <a:cs typeface="Calibri"/>
            </a:endParaRPr>
          </a:p>
          <a:p>
            <a:pPr marL="12700" marR="5080">
              <a:spcBef>
                <a:spcPts val="385"/>
              </a:spcBef>
            </a:pPr>
            <a:r>
              <a:rPr lang="en-US" sz="2400" spc="-10" dirty="0" smtClean="0">
                <a:cs typeface="Calibri"/>
              </a:rPr>
              <a:t>CO3: </a:t>
            </a:r>
            <a:r>
              <a:rPr lang="en-US" sz="2400" spc="-10" dirty="0">
                <a:cs typeface="Calibri"/>
              </a:rPr>
              <a:t>Comprehend the architectures and programming of 8051 microcontroller.</a:t>
            </a:r>
            <a:endParaRPr sz="2400" dirty="0">
              <a:latin typeface="Calibri"/>
              <a:cs typeface="Calibri"/>
            </a:endParaRPr>
          </a:p>
        </p:txBody>
      </p:sp>
    </p:spTree>
    <p:extLst>
      <p:ext uri="{BB962C8B-B14F-4D97-AF65-F5344CB8AC3E}">
        <p14:creationId xmlns:p14="http://schemas.microsoft.com/office/powerpoint/2010/main" val="5149266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275" dirty="0"/>
              <a:t>F</a:t>
            </a:r>
            <a:r>
              <a:rPr lang="en-US" spc="-210" dirty="0"/>
              <a:t>e</a:t>
            </a:r>
            <a:r>
              <a:rPr lang="en-US" spc="-254" dirty="0"/>
              <a:t>a</a:t>
            </a:r>
            <a:r>
              <a:rPr lang="en-US" spc="-220" dirty="0"/>
              <a:t>t</a:t>
            </a:r>
            <a:r>
              <a:rPr lang="en-US" spc="-215" dirty="0"/>
              <a:t>u</a:t>
            </a:r>
            <a:r>
              <a:rPr lang="en-US" spc="-280" dirty="0"/>
              <a:t>r</a:t>
            </a:r>
            <a:r>
              <a:rPr lang="en-US" spc="-210" dirty="0"/>
              <a:t>e</a:t>
            </a:r>
            <a:r>
              <a:rPr lang="en-US" dirty="0"/>
              <a:t>s</a:t>
            </a:r>
            <a:r>
              <a:rPr lang="en-US" spc="-405" dirty="0"/>
              <a:t> </a:t>
            </a:r>
            <a:r>
              <a:rPr lang="en-US" spc="-210" dirty="0"/>
              <a:t>o</a:t>
            </a:r>
            <a:r>
              <a:rPr lang="en-US" dirty="0"/>
              <a:t>f</a:t>
            </a:r>
            <a:r>
              <a:rPr lang="en-US" spc="-420" dirty="0"/>
              <a:t> </a:t>
            </a:r>
            <a:r>
              <a:rPr lang="en-US" spc="-220" dirty="0"/>
              <a:t>805</a:t>
            </a:r>
            <a:r>
              <a:rPr lang="en-US" dirty="0"/>
              <a:t>1</a:t>
            </a:r>
            <a:r>
              <a:rPr lang="en-US" spc="-425" dirty="0"/>
              <a:t> </a:t>
            </a:r>
            <a:r>
              <a:rPr lang="en-US" spc="-220" dirty="0"/>
              <a:t>mic</a:t>
            </a:r>
            <a:r>
              <a:rPr lang="en-US" spc="-290" dirty="0"/>
              <a:t>r</a:t>
            </a:r>
            <a:r>
              <a:rPr lang="en-US" spc="-210" dirty="0"/>
              <a:t>o</a:t>
            </a:r>
            <a:r>
              <a:rPr lang="en-US" spc="-254" dirty="0"/>
              <a:t>c</a:t>
            </a:r>
            <a:r>
              <a:rPr lang="en-US" spc="-210" dirty="0"/>
              <a:t>o</a:t>
            </a:r>
            <a:r>
              <a:rPr lang="en-US" spc="-250" dirty="0"/>
              <a:t>n</a:t>
            </a:r>
            <a:r>
              <a:rPr lang="en-US" spc="-220" dirty="0"/>
              <a:t>t</a:t>
            </a:r>
            <a:r>
              <a:rPr lang="en-US" spc="-290" dirty="0"/>
              <a:t>r</a:t>
            </a:r>
            <a:r>
              <a:rPr lang="en-US" spc="-210" dirty="0"/>
              <a:t>o</a:t>
            </a:r>
            <a:r>
              <a:rPr lang="en-US" spc="-204" dirty="0"/>
              <a:t>l</a:t>
            </a:r>
            <a:r>
              <a:rPr lang="en-US" spc="-220" dirty="0"/>
              <a:t>l</a:t>
            </a:r>
            <a:r>
              <a:rPr lang="en-US" spc="-204" dirty="0"/>
              <a:t>e</a:t>
            </a:r>
            <a:r>
              <a:rPr lang="en-US" dirty="0"/>
              <a:t>r</a:t>
            </a:r>
          </a:p>
        </p:txBody>
      </p:sp>
      <p:sp>
        <p:nvSpPr>
          <p:cNvPr id="3" name="Content Placeholder 2"/>
          <p:cNvSpPr txBox="1">
            <a:spLocks/>
          </p:cNvSpPr>
          <p:nvPr/>
        </p:nvSpPr>
        <p:spPr>
          <a:xfrm>
            <a:off x="381000" y="1219200"/>
            <a:ext cx="11506200" cy="51054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Font typeface="Arial" pitchFamily="34" charset="0"/>
              <a:buChar char="•"/>
            </a:pPr>
            <a:r>
              <a:rPr lang="en-US" sz="2500" spc="-10" dirty="0">
                <a:latin typeface="Calibri"/>
                <a:cs typeface="Calibri"/>
              </a:rPr>
              <a:t>8-bit ALU, Accumulator and 8-bit Registers; hence it is an 8-bit microcontroller</a:t>
            </a:r>
            <a:endParaRPr lang="en-IN" sz="2500" spc="-10" dirty="0">
              <a:latin typeface="Calibri"/>
              <a:cs typeface="Calibri"/>
            </a:endParaRPr>
          </a:p>
          <a:p>
            <a:pPr marL="342900" indent="-342900" algn="just">
              <a:buFont typeface="Arial" pitchFamily="34" charset="0"/>
              <a:buChar char="•"/>
            </a:pPr>
            <a:r>
              <a:rPr lang="en-US" sz="2500" spc="-10" dirty="0">
                <a:latin typeface="Calibri"/>
                <a:cs typeface="Calibri"/>
              </a:rPr>
              <a:t>8-bit data bus - It can access 8 bits of data in one operation</a:t>
            </a:r>
            <a:endParaRPr lang="en-IN" sz="2500" spc="-10" dirty="0">
              <a:latin typeface="Calibri"/>
              <a:cs typeface="Calibri"/>
            </a:endParaRPr>
          </a:p>
          <a:p>
            <a:pPr marL="342900" indent="-342900" algn="just">
              <a:buFont typeface="Arial" pitchFamily="34" charset="0"/>
              <a:buChar char="•"/>
            </a:pPr>
            <a:r>
              <a:rPr lang="en-US" sz="2500" spc="-10" dirty="0">
                <a:latin typeface="Calibri"/>
                <a:cs typeface="Calibri"/>
              </a:rPr>
              <a:t>16-bit address bus - It can access 216 memory locations - 64 KB (65536 locations) each of RAM and ROM</a:t>
            </a:r>
            <a:endParaRPr lang="en-IN" sz="2500" spc="-10" dirty="0">
              <a:latin typeface="Calibri"/>
              <a:cs typeface="Calibri"/>
            </a:endParaRPr>
          </a:p>
          <a:p>
            <a:pPr marL="342900" indent="-342900" algn="just">
              <a:buFont typeface="Arial" pitchFamily="34" charset="0"/>
              <a:buChar char="•"/>
            </a:pPr>
            <a:r>
              <a:rPr lang="en-US" sz="2500" spc="-10" dirty="0">
                <a:latin typeface="Calibri"/>
                <a:cs typeface="Calibri"/>
              </a:rPr>
              <a:t>On-chip RAM - 128 bytes (data memory)</a:t>
            </a:r>
            <a:endParaRPr lang="en-IN" sz="2500" spc="-10" dirty="0">
              <a:latin typeface="Calibri"/>
              <a:cs typeface="Calibri"/>
            </a:endParaRPr>
          </a:p>
          <a:p>
            <a:pPr marL="342900" indent="-342900" algn="just">
              <a:buFont typeface="Arial" pitchFamily="34" charset="0"/>
              <a:buChar char="•"/>
            </a:pPr>
            <a:r>
              <a:rPr lang="en-US" sz="2500" spc="-10" dirty="0">
                <a:latin typeface="Calibri"/>
                <a:cs typeface="Calibri"/>
              </a:rPr>
              <a:t>On-chip ROM - 4 Kbyte (program memory)</a:t>
            </a:r>
            <a:endParaRPr lang="en-IN" sz="2500" spc="-10" dirty="0">
              <a:latin typeface="Calibri"/>
              <a:cs typeface="Calibri"/>
            </a:endParaRPr>
          </a:p>
          <a:p>
            <a:pPr marL="342900" indent="-342900" algn="just">
              <a:buFont typeface="Arial" pitchFamily="34" charset="0"/>
              <a:buChar char="•"/>
            </a:pPr>
            <a:r>
              <a:rPr lang="en-US" sz="2500" spc="-10" dirty="0">
                <a:latin typeface="Calibri"/>
                <a:cs typeface="Calibri"/>
              </a:rPr>
              <a:t>Four byte bi-directional input/output port</a:t>
            </a:r>
            <a:endParaRPr lang="en-IN" sz="2500" spc="-10" dirty="0">
              <a:latin typeface="Calibri"/>
              <a:cs typeface="Calibri"/>
            </a:endParaRPr>
          </a:p>
          <a:p>
            <a:pPr marL="342900" indent="-342900" algn="just">
              <a:buFont typeface="Arial" pitchFamily="34" charset="0"/>
              <a:buChar char="•"/>
            </a:pPr>
            <a:r>
              <a:rPr lang="en-US" sz="2500" spc="-10" dirty="0">
                <a:latin typeface="Calibri"/>
                <a:cs typeface="Calibri"/>
              </a:rPr>
              <a:t>UART (serial port)</a:t>
            </a:r>
            <a:endParaRPr lang="en-IN" sz="2500" spc="-10" dirty="0">
              <a:latin typeface="Calibri"/>
              <a:cs typeface="Calibri"/>
            </a:endParaRPr>
          </a:p>
          <a:p>
            <a:pPr marL="342900" indent="-342900" algn="just">
              <a:buFont typeface="Arial" pitchFamily="34" charset="0"/>
              <a:buChar char="•"/>
            </a:pPr>
            <a:r>
              <a:rPr lang="en-US" sz="2500" spc="-10" dirty="0">
                <a:latin typeface="Calibri"/>
                <a:cs typeface="Calibri"/>
              </a:rPr>
              <a:t>Two 16-bit Counter/timers: T0 and T1.</a:t>
            </a:r>
            <a:endParaRPr lang="en-IN" sz="2500" spc="-10" dirty="0">
              <a:latin typeface="Calibri"/>
              <a:cs typeface="Calibri"/>
            </a:endParaRPr>
          </a:p>
          <a:p>
            <a:pPr marL="342900" indent="-342900" algn="just">
              <a:buFont typeface="Arial" pitchFamily="34" charset="0"/>
              <a:buChar char="•"/>
            </a:pPr>
            <a:r>
              <a:rPr lang="en-US" sz="2500" spc="-10" dirty="0">
                <a:latin typeface="Calibri"/>
                <a:cs typeface="Calibri"/>
              </a:rPr>
              <a:t>Two-level interrupt priority: 2 external &amp; 3 internal interrupt sources.</a:t>
            </a:r>
            <a:endParaRPr lang="en-IN" sz="2500" spc="-10" dirty="0">
              <a:latin typeface="Calibri"/>
              <a:cs typeface="Calibri"/>
            </a:endParaRPr>
          </a:p>
          <a:p>
            <a:pPr marL="342900" indent="-342900" algn="just">
              <a:buFont typeface="Arial" pitchFamily="34" charset="0"/>
              <a:buChar char="•"/>
            </a:pPr>
            <a:r>
              <a:rPr lang="en-US" sz="2500" spc="-10" dirty="0">
                <a:latin typeface="Calibri"/>
                <a:cs typeface="Calibri"/>
              </a:rPr>
              <a:t>Oscillator and clock circuits</a:t>
            </a:r>
            <a:r>
              <a:rPr lang="en-US" sz="2500" spc="-10" dirty="0" smtClean="0">
                <a:latin typeface="Calibri"/>
                <a:cs typeface="Calibri"/>
              </a:rPr>
              <a:t>.</a:t>
            </a:r>
          </a:p>
          <a:p>
            <a:pPr marL="342900" indent="-342900" algn="just">
              <a:buFont typeface="Arial" pitchFamily="34" charset="0"/>
              <a:buChar char="•"/>
            </a:pPr>
            <a:r>
              <a:rPr lang="en-US" sz="2500" b="1" dirty="0">
                <a:cs typeface="Calibri"/>
              </a:rPr>
              <a:t>Operating frequency: 11.04962 MHz (can vary up to 16MHz in some versions of 8051)</a:t>
            </a:r>
          </a:p>
          <a:p>
            <a:pPr marL="342900" indent="-342900" algn="just">
              <a:buFont typeface="Arial" pitchFamily="34" charset="0"/>
              <a:buChar char="•"/>
            </a:pPr>
            <a:endParaRPr lang="en-IN" sz="2500" spc="-10" dirty="0">
              <a:latin typeface="Calibri"/>
              <a:cs typeface="Calibri"/>
            </a:endParaRPr>
          </a:p>
          <a:p>
            <a:pPr algn="just"/>
            <a:endParaRPr lang="en-IN" sz="2500" dirty="0" smtClean="0"/>
          </a:p>
        </p:txBody>
      </p:sp>
    </p:spTree>
    <p:extLst>
      <p:ext uri="{BB962C8B-B14F-4D97-AF65-F5344CB8AC3E}">
        <p14:creationId xmlns:p14="http://schemas.microsoft.com/office/powerpoint/2010/main" val="32236395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Bus (RAM)</a:t>
            </a:r>
          </a:p>
        </p:txBody>
      </p:sp>
      <p:sp>
        <p:nvSpPr>
          <p:cNvPr id="3" name="Rectangle 2"/>
          <p:cNvSpPr/>
          <p:nvPr/>
        </p:nvSpPr>
        <p:spPr>
          <a:xfrm>
            <a:off x="1752600" y="1828800"/>
            <a:ext cx="7620000" cy="2308324"/>
          </a:xfrm>
          <a:prstGeom prst="rect">
            <a:avLst/>
          </a:prstGeom>
        </p:spPr>
        <p:txBody>
          <a:bodyPr wrap="square">
            <a:spAutoFit/>
          </a:bodyPr>
          <a:lstStyle/>
          <a:p>
            <a:r>
              <a:rPr lang="en-US" sz="3600" dirty="0">
                <a:sym typeface="Wingdings" pitchFamily="2" charset="2"/>
              </a:rPr>
              <a:t>128B = 2</a:t>
            </a:r>
            <a:r>
              <a:rPr lang="en-US" sz="3600" baseline="30000" dirty="0">
                <a:sym typeface="Wingdings" pitchFamily="2" charset="2"/>
              </a:rPr>
              <a:t>7</a:t>
            </a:r>
            <a:r>
              <a:rPr lang="en-US" sz="3600" dirty="0">
                <a:sym typeface="Wingdings" pitchFamily="2" charset="2"/>
              </a:rPr>
              <a:t> 7 bit address for RAM</a:t>
            </a:r>
            <a:endParaRPr lang="en-US" sz="3600" dirty="0"/>
          </a:p>
          <a:p>
            <a:r>
              <a:rPr lang="en-US" sz="3600" dirty="0"/>
              <a:t>8 bit: 00h – </a:t>
            </a:r>
            <a:r>
              <a:rPr lang="en-US" sz="3600" dirty="0" err="1"/>
              <a:t>FFh</a:t>
            </a:r>
            <a:endParaRPr lang="en-US" sz="3600" dirty="0"/>
          </a:p>
          <a:p>
            <a:r>
              <a:rPr lang="en-US" sz="3600" dirty="0"/>
              <a:t>00h – 7Fh </a:t>
            </a:r>
            <a:r>
              <a:rPr lang="en-US" sz="3600" dirty="0">
                <a:sym typeface="Wingdings" pitchFamily="2" charset="2"/>
              </a:rPr>
              <a:t> internal RAM</a:t>
            </a:r>
          </a:p>
          <a:p>
            <a:r>
              <a:rPr lang="en-US" sz="3600" dirty="0">
                <a:sym typeface="Wingdings" pitchFamily="2" charset="2"/>
              </a:rPr>
              <a:t>80h – </a:t>
            </a:r>
            <a:r>
              <a:rPr lang="en-US" sz="3600" dirty="0" err="1">
                <a:sym typeface="Wingdings" pitchFamily="2" charset="2"/>
              </a:rPr>
              <a:t>FFh</a:t>
            </a:r>
            <a:r>
              <a:rPr lang="en-US" sz="3600" dirty="0">
                <a:sym typeface="Wingdings" pitchFamily="2" charset="2"/>
              </a:rPr>
              <a:t> SFR</a:t>
            </a:r>
          </a:p>
        </p:txBody>
      </p:sp>
    </p:spTree>
    <p:extLst>
      <p:ext uri="{BB962C8B-B14F-4D97-AF65-F5344CB8AC3E}">
        <p14:creationId xmlns:p14="http://schemas.microsoft.com/office/powerpoint/2010/main" val="2892205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Bus (ROM)</a:t>
            </a:r>
          </a:p>
        </p:txBody>
      </p:sp>
      <p:sp>
        <p:nvSpPr>
          <p:cNvPr id="4" name="Content Placeholder 2"/>
          <p:cNvSpPr txBox="1">
            <a:spLocks/>
          </p:cNvSpPr>
          <p:nvPr/>
        </p:nvSpPr>
        <p:spPr>
          <a:xfrm>
            <a:off x="762000" y="1447800"/>
            <a:ext cx="10134600" cy="48006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200" dirty="0" smtClean="0">
                <a:sym typeface="Wingdings" pitchFamily="2" charset="2"/>
              </a:rPr>
              <a:t>4KB = 4 x 1 KB = 4 x 1024 = 2</a:t>
            </a:r>
            <a:r>
              <a:rPr lang="en-US" sz="3200" baseline="30000" dirty="0" smtClean="0">
                <a:sym typeface="Wingdings" pitchFamily="2" charset="2"/>
              </a:rPr>
              <a:t>2</a:t>
            </a:r>
            <a:r>
              <a:rPr lang="en-US" sz="3200" dirty="0" smtClean="0">
                <a:sym typeface="Wingdings" pitchFamily="2" charset="2"/>
              </a:rPr>
              <a:t> x 2</a:t>
            </a:r>
            <a:r>
              <a:rPr lang="en-US" sz="3200" baseline="30000" dirty="0" smtClean="0">
                <a:sym typeface="Wingdings" pitchFamily="2" charset="2"/>
              </a:rPr>
              <a:t>10</a:t>
            </a:r>
            <a:endParaRPr lang="en-US" sz="3200" baseline="30000" dirty="0" smtClean="0"/>
          </a:p>
          <a:p>
            <a:r>
              <a:rPr lang="en-US" sz="3200" dirty="0" smtClean="0"/>
              <a:t>                        = 2</a:t>
            </a:r>
            <a:r>
              <a:rPr lang="en-US" sz="3200" baseline="30000" dirty="0" smtClean="0"/>
              <a:t>12</a:t>
            </a:r>
          </a:p>
          <a:p>
            <a:r>
              <a:rPr lang="en-US" sz="3200" dirty="0" smtClean="0"/>
              <a:t>12 bit address for 4KB ROM </a:t>
            </a:r>
          </a:p>
          <a:p>
            <a:r>
              <a:rPr lang="en-US" sz="3200" dirty="0" smtClean="0"/>
              <a:t>16 bit: 0000h – </a:t>
            </a:r>
            <a:r>
              <a:rPr lang="en-US" sz="3200" dirty="0" err="1" smtClean="0"/>
              <a:t>FFFFh</a:t>
            </a:r>
            <a:endParaRPr lang="en-US" sz="3200" dirty="0" smtClean="0"/>
          </a:p>
          <a:p>
            <a:r>
              <a:rPr lang="en-US" sz="3200" dirty="0" smtClean="0"/>
              <a:t>0000h – 0FFFh </a:t>
            </a:r>
            <a:r>
              <a:rPr lang="en-US" sz="3200" dirty="0" smtClean="0">
                <a:sym typeface="Wingdings" pitchFamily="2" charset="2"/>
              </a:rPr>
              <a:t> internal ROM</a:t>
            </a:r>
          </a:p>
          <a:p>
            <a:r>
              <a:rPr lang="en-US" sz="3200" dirty="0" smtClean="0">
                <a:sym typeface="Wingdings" pitchFamily="2" charset="2"/>
              </a:rPr>
              <a:t>1000h – </a:t>
            </a:r>
            <a:r>
              <a:rPr lang="en-US" sz="3200" dirty="0" err="1" smtClean="0">
                <a:sym typeface="Wingdings" pitchFamily="2" charset="2"/>
              </a:rPr>
              <a:t>FFFFh</a:t>
            </a:r>
            <a:r>
              <a:rPr lang="en-US" sz="3200" dirty="0" smtClean="0">
                <a:sym typeface="Wingdings" pitchFamily="2" charset="2"/>
              </a:rPr>
              <a:t> External Memory</a:t>
            </a:r>
          </a:p>
        </p:txBody>
      </p:sp>
    </p:spTree>
    <p:extLst>
      <p:ext uri="{BB962C8B-B14F-4D97-AF65-F5344CB8AC3E}">
        <p14:creationId xmlns:p14="http://schemas.microsoft.com/office/powerpoint/2010/main" val="3987184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28600" y="152400"/>
            <a:ext cx="11582400" cy="651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823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1569"/>
            <a:ext cx="10287000" cy="1354217"/>
          </a:xfrm>
        </p:spPr>
        <p:txBody>
          <a:bodyPr/>
          <a:lstStyle/>
          <a:p>
            <a:r>
              <a:rPr lang="en-US" b="1" dirty="0" smtClean="0"/>
              <a:t>Special Function Registers (SFR)of 8051</a:t>
            </a:r>
            <a:endParaRPr lang="en-US"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066800"/>
            <a:ext cx="6195238"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4497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0" y="274638"/>
            <a:ext cx="9245600" cy="417512"/>
          </a:xfrm>
        </p:spPr>
        <p:txBody>
          <a:bodyPr>
            <a:normAutofit fontScale="90000"/>
          </a:bodyPr>
          <a:lstStyle/>
          <a:p>
            <a:pPr>
              <a:defRPr/>
            </a:pPr>
            <a:r>
              <a:rPr lang="en-US" dirty="0" smtClean="0"/>
              <a:t>Internal RAM</a:t>
            </a:r>
            <a:endParaRPr lang="en-IN" dirty="0"/>
          </a:p>
        </p:txBody>
      </p:sp>
      <p:pic>
        <p:nvPicPr>
          <p:cNvPr id="46083"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422400" y="765175"/>
            <a:ext cx="10464800" cy="5708650"/>
          </a:xfrm>
          <a:noFill/>
        </p:spPr>
      </p:pic>
      <p:sp>
        <p:nvSpPr>
          <p:cNvPr id="3" name="Slide Number Placeholder 2"/>
          <p:cNvSpPr>
            <a:spLocks noGrp="1"/>
          </p:cNvSpPr>
          <p:nvPr>
            <p:ph type="sldNum" sz="quarter" idx="4294967295"/>
          </p:nvPr>
        </p:nvSpPr>
        <p:spPr>
          <a:xfrm>
            <a:off x="11484864" y="6305550"/>
            <a:ext cx="609600" cy="476250"/>
          </a:xfrm>
          <a:prstGeom prst="rect">
            <a:avLst/>
          </a:prstGeom>
        </p:spPr>
        <p:txBody>
          <a:bodyPr/>
          <a:lstStyle/>
          <a:p>
            <a:pPr>
              <a:defRPr/>
            </a:pPr>
            <a:fld id="{B3AC0A40-7BE6-44A0-818A-A9772B008EE2}" type="slidenum">
              <a:rPr lang="en-US" smtClean="0"/>
              <a:pPr>
                <a:defRPr/>
              </a:pPr>
              <a:t>25</a:t>
            </a:fld>
            <a:endParaRPr lang="en-US"/>
          </a:p>
        </p:txBody>
      </p:sp>
    </p:spTree>
    <p:extLst>
      <p:ext uri="{BB962C8B-B14F-4D97-AF65-F5344CB8AC3E}">
        <p14:creationId xmlns:p14="http://schemas.microsoft.com/office/powerpoint/2010/main" val="10195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effectLst/>
              </a:rPr>
              <a:t>Internal </a:t>
            </a:r>
            <a:r>
              <a:rPr lang="en-US" sz="2400" b="1" dirty="0">
                <a:effectLst/>
              </a:rPr>
              <a:t>Data Memory and Special Function Register (SFR) Map</a:t>
            </a:r>
            <a:endParaRPr lang="en-US" sz="2400" dirty="0"/>
          </a:p>
        </p:txBody>
      </p:sp>
      <p:sp>
        <p:nvSpPr>
          <p:cNvPr id="5" name="Slide Number Placeholder 4"/>
          <p:cNvSpPr>
            <a:spLocks noGrp="1"/>
          </p:cNvSpPr>
          <p:nvPr>
            <p:ph type="sldNum" sz="quarter" idx="4294967295"/>
          </p:nvPr>
        </p:nvSpPr>
        <p:spPr>
          <a:xfrm>
            <a:off x="11484864" y="6305550"/>
            <a:ext cx="609600" cy="476250"/>
          </a:xfrm>
          <a:prstGeom prst="rect">
            <a:avLst/>
          </a:prstGeom>
        </p:spPr>
        <p:txBody>
          <a:bodyPr/>
          <a:lstStyle/>
          <a:p>
            <a:fld id="{5F542AA5-402B-4033-9802-31C0C8AA6A0D}" type="slidenum">
              <a:rPr lang="en-US" smtClean="0"/>
              <a:t>26</a:t>
            </a:fld>
            <a:endParaRPr lang="en-US"/>
          </a:p>
        </p:txBody>
      </p:sp>
      <p:pic>
        <p:nvPicPr>
          <p:cNvPr id="1026" name="Picture 2" descr="http://nptel.ac.in/courses/Webcourse-contents/IIT-KANPUR/microcontrollers/micro/lecture5/images/Drawing4.gif"/>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49601" y="2286000"/>
            <a:ext cx="4686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30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4621" y="-54591"/>
            <a:ext cx="7319009" cy="696595"/>
          </a:xfrm>
          <a:prstGeom prst="rect">
            <a:avLst/>
          </a:prstGeom>
        </p:spPr>
        <p:txBody>
          <a:bodyPr vert="horz" wrap="square" lIns="0" tIns="12700" rIns="0" bIns="0" rtlCol="0">
            <a:spAutoFit/>
          </a:bodyPr>
          <a:lstStyle/>
          <a:p>
            <a:pPr marL="12700">
              <a:lnSpc>
                <a:spcPct val="100000"/>
              </a:lnSpc>
              <a:spcBef>
                <a:spcPts val="100"/>
              </a:spcBef>
            </a:pPr>
            <a:r>
              <a:rPr spc="-210" dirty="0"/>
              <a:t>P</a:t>
            </a:r>
            <a:r>
              <a:rPr spc="-220" dirty="0"/>
              <a:t>i</a:t>
            </a:r>
            <a:r>
              <a:rPr dirty="0"/>
              <a:t>n</a:t>
            </a:r>
            <a:r>
              <a:rPr spc="-405" dirty="0"/>
              <a:t> </a:t>
            </a:r>
            <a:r>
              <a:rPr spc="-215" dirty="0"/>
              <a:t>d</a:t>
            </a:r>
            <a:r>
              <a:rPr spc="-220" dirty="0"/>
              <a:t>i</a:t>
            </a:r>
            <a:r>
              <a:rPr spc="-215" dirty="0"/>
              <a:t>ag</a:t>
            </a:r>
            <a:r>
              <a:rPr spc="-300" dirty="0"/>
              <a:t>r</a:t>
            </a:r>
            <a:r>
              <a:rPr spc="-215" dirty="0"/>
              <a:t>a</a:t>
            </a:r>
            <a:r>
              <a:rPr dirty="0"/>
              <a:t>m</a:t>
            </a:r>
            <a:r>
              <a:rPr spc="-390" dirty="0"/>
              <a:t> </a:t>
            </a:r>
            <a:r>
              <a:rPr spc="-210" dirty="0"/>
              <a:t>o</a:t>
            </a:r>
            <a:r>
              <a:rPr dirty="0"/>
              <a:t>f</a:t>
            </a:r>
            <a:r>
              <a:rPr spc="-420" dirty="0"/>
              <a:t> </a:t>
            </a:r>
            <a:r>
              <a:rPr spc="-220" dirty="0"/>
              <a:t>805</a:t>
            </a:r>
            <a:r>
              <a:rPr dirty="0"/>
              <a:t>1</a:t>
            </a:r>
            <a:r>
              <a:rPr spc="-445" dirty="0"/>
              <a:t> </a:t>
            </a:r>
            <a:r>
              <a:rPr spc="-215" dirty="0"/>
              <a:t>M</a:t>
            </a:r>
            <a:r>
              <a:rPr spc="-220" dirty="0"/>
              <a:t>ic</a:t>
            </a:r>
            <a:r>
              <a:rPr spc="-290" dirty="0"/>
              <a:t>r</a:t>
            </a:r>
            <a:r>
              <a:rPr spc="-210" dirty="0"/>
              <a:t>o</a:t>
            </a:r>
            <a:r>
              <a:rPr spc="-254" dirty="0"/>
              <a:t>c</a:t>
            </a:r>
            <a:r>
              <a:rPr spc="-210" dirty="0"/>
              <a:t>o</a:t>
            </a:r>
            <a:r>
              <a:rPr spc="-250" dirty="0"/>
              <a:t>n</a:t>
            </a:r>
            <a:r>
              <a:rPr spc="-220" dirty="0"/>
              <a:t>t</a:t>
            </a:r>
            <a:r>
              <a:rPr spc="-290" dirty="0"/>
              <a:t>r</a:t>
            </a:r>
            <a:r>
              <a:rPr spc="-200" dirty="0"/>
              <a:t>o</a:t>
            </a:r>
            <a:r>
              <a:rPr spc="-204" dirty="0"/>
              <a:t>l</a:t>
            </a:r>
            <a:r>
              <a:rPr spc="-220" dirty="0"/>
              <a:t>l</a:t>
            </a:r>
            <a:r>
              <a:rPr spc="-210" dirty="0"/>
              <a:t>e</a:t>
            </a:r>
            <a:r>
              <a:rPr dirty="0"/>
              <a:t>r</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27</a:t>
            </a:fld>
            <a:endParaRPr dirty="0"/>
          </a:p>
        </p:txBody>
      </p:sp>
      <p:pic>
        <p:nvPicPr>
          <p:cNvPr id="1026" name="Picture 2" descr="https://blogger.googleusercontent.com/img/a/AVvXsEiMzqB_Zz5Yq5f0kS4eprKH9LPSz-EKkebWYpy_CbFREmlQaxOXheBo_WAt8XgPl3XndG8ZlDcBj2CZ6bgM4XzRV6dtsPjUBD1psusDWe1H49pvZXteGdq8FxnwZDBVdinUHwcVShNy1NOwYpVPDcSBaJF8KHY0_zXKuXkel7vr9WVEOLXh0NeA8a2Y=s199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14" t="7708" r="5678" b="9853"/>
          <a:stretch/>
        </p:blipFill>
        <p:spPr bwMode="auto">
          <a:xfrm>
            <a:off x="2406310" y="642004"/>
            <a:ext cx="6726482" cy="61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040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28</a:t>
            </a:fld>
            <a:endParaRPr dirty="0"/>
          </a:p>
        </p:txBody>
      </p:sp>
      <p:sp>
        <p:nvSpPr>
          <p:cNvPr id="2" name="object 2"/>
          <p:cNvSpPr txBox="1">
            <a:spLocks noGrp="1"/>
          </p:cNvSpPr>
          <p:nvPr>
            <p:ph type="title"/>
          </p:nvPr>
        </p:nvSpPr>
        <p:spPr>
          <a:xfrm>
            <a:off x="4670297" y="12903"/>
            <a:ext cx="2879090" cy="697230"/>
          </a:xfrm>
          <a:prstGeom prst="rect">
            <a:avLst/>
          </a:prstGeom>
        </p:spPr>
        <p:txBody>
          <a:bodyPr vert="horz" wrap="square" lIns="0" tIns="13335" rIns="0" bIns="0" rtlCol="0">
            <a:spAutoFit/>
          </a:bodyPr>
          <a:lstStyle/>
          <a:p>
            <a:pPr marL="12700">
              <a:lnSpc>
                <a:spcPct val="100000"/>
              </a:lnSpc>
              <a:spcBef>
                <a:spcPts val="105"/>
              </a:spcBef>
            </a:pPr>
            <a:r>
              <a:rPr spc="-204" dirty="0"/>
              <a:t>W</a:t>
            </a:r>
            <a:r>
              <a:rPr spc="-215" dirty="0"/>
              <a:t>h</a:t>
            </a:r>
            <a:r>
              <a:rPr spc="-254" dirty="0"/>
              <a:t>a</a:t>
            </a:r>
            <a:r>
              <a:rPr dirty="0"/>
              <a:t>t</a:t>
            </a:r>
            <a:r>
              <a:rPr spc="-420" dirty="0"/>
              <a:t> </a:t>
            </a:r>
            <a:r>
              <a:rPr spc="-220" dirty="0"/>
              <a:t>i</a:t>
            </a:r>
            <a:r>
              <a:rPr dirty="0"/>
              <a:t>s</a:t>
            </a:r>
            <a:r>
              <a:rPr spc="-405" dirty="0"/>
              <a:t> </a:t>
            </a:r>
            <a:r>
              <a:rPr spc="-215" dirty="0"/>
              <a:t>por</a:t>
            </a:r>
            <a:r>
              <a:rPr dirty="0"/>
              <a:t>t</a:t>
            </a:r>
            <a:r>
              <a:rPr spc="-415" dirty="0"/>
              <a:t> </a:t>
            </a:r>
            <a:r>
              <a:rPr dirty="0"/>
              <a:t>?</a:t>
            </a:r>
          </a:p>
        </p:txBody>
      </p:sp>
      <p:sp>
        <p:nvSpPr>
          <p:cNvPr id="3" name="object 3"/>
          <p:cNvSpPr txBox="1"/>
          <p:nvPr/>
        </p:nvSpPr>
        <p:spPr>
          <a:xfrm>
            <a:off x="304800" y="710133"/>
            <a:ext cx="11323955" cy="5430333"/>
          </a:xfrm>
          <a:prstGeom prst="rect">
            <a:avLst/>
          </a:prstGeom>
        </p:spPr>
        <p:txBody>
          <a:bodyPr vert="horz" wrap="square" lIns="0" tIns="13335" rIns="0" bIns="0" rtlCol="0">
            <a:spAutoFit/>
          </a:bodyPr>
          <a:lstStyle/>
          <a:p>
            <a:pPr marL="469900" marR="6985" indent="-457200">
              <a:lnSpc>
                <a:spcPct val="100000"/>
              </a:lnSpc>
              <a:spcBef>
                <a:spcPts val="105"/>
              </a:spcBef>
              <a:buClr>
                <a:srgbClr val="000000"/>
              </a:buClr>
              <a:buFont typeface="Arial MT"/>
              <a:buChar char="•"/>
              <a:tabLst>
                <a:tab pos="469265" algn="l"/>
                <a:tab pos="469900" algn="l"/>
              </a:tabLst>
            </a:pPr>
            <a:r>
              <a:rPr sz="3200" b="1" spc="5" dirty="0">
                <a:solidFill>
                  <a:srgbClr val="538235"/>
                </a:solidFill>
                <a:latin typeface="Calibri"/>
                <a:cs typeface="Calibri"/>
              </a:rPr>
              <a:t>“Port” </a:t>
            </a:r>
            <a:r>
              <a:rPr sz="3200" spc="-40" dirty="0">
                <a:latin typeface="Calibri"/>
                <a:cs typeface="Calibri"/>
              </a:rPr>
              <a:t>refers</a:t>
            </a:r>
            <a:r>
              <a:rPr sz="3200" spc="5" dirty="0">
                <a:latin typeface="Calibri"/>
                <a:cs typeface="Calibri"/>
              </a:rPr>
              <a:t> </a:t>
            </a:r>
            <a:r>
              <a:rPr sz="3200" spc="-25" dirty="0">
                <a:latin typeface="Calibri"/>
                <a:cs typeface="Calibri"/>
              </a:rPr>
              <a:t>to</a:t>
            </a:r>
            <a:r>
              <a:rPr sz="3200" spc="20" dirty="0">
                <a:latin typeface="Calibri"/>
                <a:cs typeface="Calibri"/>
              </a:rPr>
              <a:t> </a:t>
            </a:r>
            <a:r>
              <a:rPr sz="3200" dirty="0">
                <a:latin typeface="Calibri"/>
                <a:cs typeface="Calibri"/>
              </a:rPr>
              <a:t>a</a:t>
            </a:r>
            <a:r>
              <a:rPr sz="3200" spc="50" dirty="0">
                <a:latin typeface="Calibri"/>
                <a:cs typeface="Calibri"/>
              </a:rPr>
              <a:t> </a:t>
            </a:r>
            <a:r>
              <a:rPr sz="3200" spc="-15" dirty="0">
                <a:latin typeface="Calibri"/>
                <a:cs typeface="Calibri"/>
              </a:rPr>
              <a:t>group</a:t>
            </a:r>
            <a:r>
              <a:rPr sz="3200" spc="25" dirty="0">
                <a:latin typeface="Calibri"/>
                <a:cs typeface="Calibri"/>
              </a:rPr>
              <a:t> </a:t>
            </a:r>
            <a:r>
              <a:rPr sz="3200" dirty="0">
                <a:latin typeface="Calibri"/>
                <a:cs typeface="Calibri"/>
              </a:rPr>
              <a:t>of</a:t>
            </a:r>
            <a:r>
              <a:rPr sz="3200" spc="30" dirty="0">
                <a:latin typeface="Calibri"/>
                <a:cs typeface="Calibri"/>
              </a:rPr>
              <a:t> </a:t>
            </a:r>
            <a:r>
              <a:rPr sz="3200" spc="-5" dirty="0">
                <a:latin typeface="Calibri"/>
                <a:cs typeface="Calibri"/>
              </a:rPr>
              <a:t>pins</a:t>
            </a:r>
            <a:r>
              <a:rPr sz="3200" spc="20" dirty="0">
                <a:latin typeface="Calibri"/>
                <a:cs typeface="Calibri"/>
              </a:rPr>
              <a:t> </a:t>
            </a:r>
            <a:r>
              <a:rPr sz="3200" dirty="0">
                <a:latin typeface="Calibri"/>
                <a:cs typeface="Calibri"/>
              </a:rPr>
              <a:t>on</a:t>
            </a:r>
            <a:r>
              <a:rPr sz="3200" spc="30" dirty="0">
                <a:latin typeface="Calibri"/>
                <a:cs typeface="Calibri"/>
              </a:rPr>
              <a:t> </a:t>
            </a:r>
            <a:r>
              <a:rPr sz="3200" dirty="0">
                <a:latin typeface="Calibri"/>
                <a:cs typeface="Calibri"/>
              </a:rPr>
              <a:t>a</a:t>
            </a:r>
            <a:r>
              <a:rPr sz="3200" spc="35" dirty="0">
                <a:latin typeface="Calibri"/>
                <a:cs typeface="Calibri"/>
              </a:rPr>
              <a:t> </a:t>
            </a:r>
            <a:r>
              <a:rPr sz="3200" spc="-15" dirty="0">
                <a:latin typeface="Calibri"/>
                <a:cs typeface="Calibri"/>
              </a:rPr>
              <a:t>microcontroller</a:t>
            </a:r>
            <a:r>
              <a:rPr sz="3200" spc="20" dirty="0">
                <a:latin typeface="Calibri"/>
                <a:cs typeface="Calibri"/>
              </a:rPr>
              <a:t> </a:t>
            </a:r>
            <a:r>
              <a:rPr sz="3200" dirty="0">
                <a:latin typeface="Calibri"/>
                <a:cs typeface="Calibri"/>
              </a:rPr>
              <a:t>which</a:t>
            </a:r>
            <a:r>
              <a:rPr sz="3200" spc="15" dirty="0">
                <a:latin typeface="Calibri"/>
                <a:cs typeface="Calibri"/>
              </a:rPr>
              <a:t> </a:t>
            </a:r>
            <a:r>
              <a:rPr sz="3200" spc="-10" dirty="0">
                <a:latin typeface="Calibri"/>
                <a:cs typeface="Calibri"/>
              </a:rPr>
              <a:t>can</a:t>
            </a:r>
            <a:r>
              <a:rPr sz="3200" spc="20" dirty="0">
                <a:latin typeface="Calibri"/>
                <a:cs typeface="Calibri"/>
              </a:rPr>
              <a:t> </a:t>
            </a:r>
            <a:r>
              <a:rPr sz="3200" spc="-5" dirty="0">
                <a:latin typeface="Calibri"/>
                <a:cs typeface="Calibri"/>
              </a:rPr>
              <a:t>be </a:t>
            </a:r>
            <a:r>
              <a:rPr sz="3200" spc="-710" dirty="0">
                <a:latin typeface="Calibri"/>
                <a:cs typeface="Calibri"/>
              </a:rPr>
              <a:t> </a:t>
            </a:r>
            <a:r>
              <a:rPr sz="3200" dirty="0">
                <a:latin typeface="Calibri"/>
                <a:cs typeface="Calibri"/>
              </a:rPr>
              <a:t>accessed</a:t>
            </a:r>
            <a:r>
              <a:rPr sz="3200" spc="-25" dirty="0">
                <a:latin typeface="Calibri"/>
                <a:cs typeface="Calibri"/>
              </a:rPr>
              <a:t> </a:t>
            </a:r>
            <a:r>
              <a:rPr sz="3200" spc="-20" dirty="0">
                <a:latin typeface="Calibri"/>
                <a:cs typeface="Calibri"/>
              </a:rPr>
              <a:t>simultaneously</a:t>
            </a:r>
            <a:r>
              <a:rPr sz="3200" spc="-20" dirty="0" smtClean="0">
                <a:latin typeface="Calibri"/>
                <a:cs typeface="Calibri"/>
              </a:rPr>
              <a:t>.</a:t>
            </a:r>
            <a:r>
              <a:rPr lang="en-IN" sz="3200" spc="-20" dirty="0" smtClean="0">
                <a:latin typeface="Calibri"/>
                <a:cs typeface="Calibri"/>
              </a:rPr>
              <a:t> (</a:t>
            </a:r>
            <a:r>
              <a:rPr lang="en-IN" sz="3200" spc="-20" dirty="0" smtClean="0">
                <a:solidFill>
                  <a:srgbClr val="0070C0"/>
                </a:solidFill>
                <a:latin typeface="Calibri"/>
                <a:cs typeface="Calibri"/>
              </a:rPr>
              <a:t>8051µC has 4-ports of 8-bits each namely P0-P3</a:t>
            </a:r>
            <a:r>
              <a:rPr lang="en-IN" sz="3200" spc="-20" dirty="0" smtClean="0">
                <a:latin typeface="Calibri"/>
                <a:cs typeface="Calibri"/>
              </a:rPr>
              <a:t>)</a:t>
            </a:r>
            <a:endParaRPr sz="3200" dirty="0">
              <a:latin typeface="Calibri"/>
              <a:cs typeface="Calibri"/>
            </a:endParaRPr>
          </a:p>
          <a:p>
            <a:pPr marL="469900" marR="5715" indent="-457200">
              <a:lnSpc>
                <a:spcPct val="100000"/>
              </a:lnSpc>
              <a:buFont typeface="Arial MT"/>
              <a:buChar char="•"/>
              <a:tabLst>
                <a:tab pos="469265" algn="l"/>
                <a:tab pos="469900" algn="l"/>
                <a:tab pos="2321560" algn="l"/>
                <a:tab pos="3240405" algn="l"/>
                <a:tab pos="3696335" algn="l"/>
                <a:tab pos="4092575" algn="l"/>
                <a:tab pos="5567680" algn="l"/>
                <a:tab pos="6739890" algn="l"/>
                <a:tab pos="7131684" algn="l"/>
                <a:tab pos="9876790" algn="l"/>
                <a:tab pos="11057890" algn="l"/>
              </a:tabLst>
            </a:pPr>
            <a:r>
              <a:rPr sz="3200" dirty="0">
                <a:latin typeface="Calibri"/>
                <a:cs typeface="Calibri"/>
              </a:rPr>
              <a:t>P</a:t>
            </a:r>
            <a:r>
              <a:rPr sz="3200" spc="-65" dirty="0">
                <a:latin typeface="Calibri"/>
                <a:cs typeface="Calibri"/>
              </a:rPr>
              <a:t>h</a:t>
            </a:r>
            <a:r>
              <a:rPr sz="3200" spc="-25" dirty="0">
                <a:latin typeface="Calibri"/>
                <a:cs typeface="Calibri"/>
              </a:rPr>
              <a:t>y</a:t>
            </a:r>
            <a:r>
              <a:rPr sz="3200" spc="-5" dirty="0">
                <a:latin typeface="Calibri"/>
                <a:cs typeface="Calibri"/>
              </a:rPr>
              <a:t>s</a:t>
            </a:r>
            <a:r>
              <a:rPr sz="3200" spc="-10" dirty="0">
                <a:latin typeface="Calibri"/>
                <a:cs typeface="Calibri"/>
              </a:rPr>
              <a:t>i</a:t>
            </a:r>
            <a:r>
              <a:rPr sz="3200" spc="-25" dirty="0">
                <a:latin typeface="Calibri"/>
                <a:cs typeface="Calibri"/>
              </a:rPr>
              <a:t>c</a:t>
            </a:r>
            <a:r>
              <a:rPr sz="3200" dirty="0">
                <a:latin typeface="Calibri"/>
                <a:cs typeface="Calibri"/>
              </a:rPr>
              <a:t>all</a:t>
            </a:r>
            <a:r>
              <a:rPr sz="3200" spc="-240" dirty="0">
                <a:latin typeface="Calibri"/>
                <a:cs typeface="Calibri"/>
              </a:rPr>
              <a:t>y</a:t>
            </a:r>
            <a:r>
              <a:rPr sz="3200" dirty="0">
                <a:latin typeface="Calibri"/>
                <a:cs typeface="Calibri"/>
              </a:rPr>
              <a:t>,	</a:t>
            </a:r>
            <a:r>
              <a:rPr sz="3200" b="1" dirty="0">
                <a:solidFill>
                  <a:srgbClr val="6F2F9F"/>
                </a:solidFill>
                <a:latin typeface="Calibri"/>
                <a:cs typeface="Calibri"/>
              </a:rPr>
              <a:t>port	</a:t>
            </a:r>
            <a:r>
              <a:rPr sz="3200" b="1" spc="-10" dirty="0" smtClean="0">
                <a:solidFill>
                  <a:srgbClr val="6F2F9F"/>
                </a:solidFill>
                <a:latin typeface="Calibri"/>
                <a:cs typeface="Calibri"/>
              </a:rPr>
              <a:t>i</a:t>
            </a:r>
            <a:r>
              <a:rPr sz="3200" b="1" dirty="0" smtClean="0">
                <a:solidFill>
                  <a:srgbClr val="6F2F9F"/>
                </a:solidFill>
                <a:latin typeface="Calibri"/>
                <a:cs typeface="Calibri"/>
              </a:rPr>
              <a:t>s</a:t>
            </a:r>
            <a:r>
              <a:rPr lang="en-IN" sz="3200" b="1" dirty="0" smtClean="0">
                <a:solidFill>
                  <a:srgbClr val="6F2F9F"/>
                </a:solidFill>
                <a:latin typeface="Calibri"/>
                <a:cs typeface="Calibri"/>
              </a:rPr>
              <a:t> assigned with</a:t>
            </a:r>
            <a:r>
              <a:rPr lang="en-IN" sz="3200" b="1" dirty="0">
                <a:solidFill>
                  <a:srgbClr val="6F2F9F"/>
                </a:solidFill>
                <a:latin typeface="Calibri"/>
                <a:cs typeface="Calibri"/>
              </a:rPr>
              <a:t> </a:t>
            </a:r>
            <a:r>
              <a:rPr sz="3200" b="1" dirty="0" smtClean="0">
                <a:solidFill>
                  <a:srgbClr val="6F2F9F"/>
                </a:solidFill>
                <a:latin typeface="Calibri"/>
                <a:cs typeface="Calibri"/>
              </a:rPr>
              <a:t>a</a:t>
            </a:r>
            <a:r>
              <a:rPr lang="en-IN" sz="3200" b="1" dirty="0">
                <a:solidFill>
                  <a:srgbClr val="6F2F9F"/>
                </a:solidFill>
                <a:latin typeface="Calibri"/>
                <a:cs typeface="Calibri"/>
              </a:rPr>
              <a:t> </a:t>
            </a:r>
            <a:r>
              <a:rPr sz="3200" b="1" spc="-35" dirty="0" smtClean="0">
                <a:solidFill>
                  <a:srgbClr val="6F2F9F"/>
                </a:solidFill>
                <a:latin typeface="Calibri"/>
                <a:cs typeface="Calibri"/>
              </a:rPr>
              <a:t>r</a:t>
            </a:r>
            <a:r>
              <a:rPr sz="3200" b="1" spc="-5" dirty="0" smtClean="0">
                <a:solidFill>
                  <a:srgbClr val="6F2F9F"/>
                </a:solidFill>
                <a:latin typeface="Calibri"/>
                <a:cs typeface="Calibri"/>
              </a:rPr>
              <a:t>egi</a:t>
            </a:r>
            <a:r>
              <a:rPr sz="3200" b="1" spc="-35" dirty="0" smtClean="0">
                <a:solidFill>
                  <a:srgbClr val="6F2F9F"/>
                </a:solidFill>
                <a:latin typeface="Calibri"/>
                <a:cs typeface="Calibri"/>
              </a:rPr>
              <a:t>s</a:t>
            </a:r>
            <a:r>
              <a:rPr sz="3200" b="1" spc="-45" dirty="0" smtClean="0">
                <a:solidFill>
                  <a:srgbClr val="6F2F9F"/>
                </a:solidFill>
                <a:latin typeface="Calibri"/>
                <a:cs typeface="Calibri"/>
              </a:rPr>
              <a:t>t</a:t>
            </a:r>
            <a:r>
              <a:rPr sz="3200" b="1" spc="-5" dirty="0" smtClean="0">
                <a:solidFill>
                  <a:srgbClr val="6F2F9F"/>
                </a:solidFill>
                <a:latin typeface="Calibri"/>
                <a:cs typeface="Calibri"/>
              </a:rPr>
              <a:t>e</a:t>
            </a:r>
            <a:r>
              <a:rPr sz="3200" b="1" dirty="0" smtClean="0">
                <a:solidFill>
                  <a:srgbClr val="6F2F9F"/>
                </a:solidFill>
                <a:latin typeface="Calibri"/>
                <a:cs typeface="Calibri"/>
              </a:rPr>
              <a:t>r</a:t>
            </a:r>
            <a:r>
              <a:rPr lang="en-IN" sz="3200" b="1" dirty="0" smtClean="0">
                <a:solidFill>
                  <a:srgbClr val="6F2F9F"/>
                </a:solidFill>
                <a:latin typeface="Calibri"/>
                <a:cs typeface="Calibri"/>
              </a:rPr>
              <a:t>/memory location </a:t>
            </a:r>
            <a:r>
              <a:rPr lang="en-IN" sz="3200" dirty="0" smtClean="0">
                <a:latin typeface="Calibri"/>
                <a:cs typeface="Calibri"/>
              </a:rPr>
              <a:t>to store the data temporarily while transferring through it</a:t>
            </a:r>
            <a:r>
              <a:rPr sz="3200" spc="-35" dirty="0" smtClean="0">
                <a:latin typeface="Calibri"/>
                <a:cs typeface="Calibri"/>
              </a:rPr>
              <a:t>.</a:t>
            </a:r>
            <a:endParaRPr sz="3200" dirty="0">
              <a:latin typeface="Calibri"/>
              <a:cs typeface="Calibri"/>
            </a:endParaRPr>
          </a:p>
          <a:p>
            <a:pPr marL="469900" marR="5080" indent="-457200">
              <a:lnSpc>
                <a:spcPct val="100000"/>
              </a:lnSpc>
              <a:buFont typeface="Arial MT"/>
              <a:buChar char="•"/>
              <a:tabLst>
                <a:tab pos="469265" algn="l"/>
                <a:tab pos="469900" algn="l"/>
                <a:tab pos="3187065" algn="l"/>
                <a:tab pos="4067810" algn="l"/>
                <a:tab pos="5092700" algn="l"/>
                <a:tab pos="5546725" algn="l"/>
                <a:tab pos="6601459" algn="l"/>
                <a:tab pos="7095490" algn="l"/>
                <a:tab pos="8578215" algn="l"/>
                <a:tab pos="9081135" algn="l"/>
                <a:tab pos="10399395" algn="l"/>
              </a:tabLst>
            </a:pPr>
            <a:r>
              <a:rPr lang="en-IN" sz="3200" spc="5" dirty="0" smtClean="0">
                <a:solidFill>
                  <a:srgbClr val="FF0000"/>
                </a:solidFill>
                <a:latin typeface="Calibri"/>
                <a:cs typeface="Calibri"/>
              </a:rPr>
              <a:t>Ports can be programmed as output or input ports by sending 00H (all 0’s) or FFH (all 1’s) initially. </a:t>
            </a:r>
            <a:r>
              <a:rPr lang="en-IN" sz="3200" b="1" spc="5" dirty="0" smtClean="0">
                <a:solidFill>
                  <a:srgbClr val="FF0000"/>
                </a:solidFill>
                <a:latin typeface="Calibri"/>
                <a:cs typeface="Calibri"/>
              </a:rPr>
              <a:t>By default all ports acts are input ports.</a:t>
            </a:r>
            <a:endParaRPr sz="3200" b="1" dirty="0">
              <a:solidFill>
                <a:srgbClr val="FF0000"/>
              </a:solidFill>
              <a:latin typeface="Calibri"/>
              <a:cs typeface="Calibri"/>
            </a:endParaRPr>
          </a:p>
          <a:p>
            <a:pPr marL="469900" indent="-457200">
              <a:lnSpc>
                <a:spcPct val="100000"/>
              </a:lnSpc>
              <a:spcBef>
                <a:spcPts val="5"/>
              </a:spcBef>
              <a:buFont typeface="Arial MT"/>
              <a:buChar char="•"/>
              <a:tabLst>
                <a:tab pos="469265" algn="l"/>
                <a:tab pos="469900" algn="l"/>
              </a:tabLst>
            </a:pPr>
            <a:r>
              <a:rPr sz="3200" spc="-5" dirty="0">
                <a:latin typeface="Calibri"/>
                <a:cs typeface="Calibri"/>
              </a:rPr>
              <a:t>Due</a:t>
            </a:r>
            <a:r>
              <a:rPr sz="3200" spc="10" dirty="0">
                <a:latin typeface="Calibri"/>
                <a:cs typeface="Calibri"/>
              </a:rPr>
              <a:t> </a:t>
            </a:r>
            <a:r>
              <a:rPr sz="3200" spc="-25" dirty="0">
                <a:latin typeface="Calibri"/>
                <a:cs typeface="Calibri"/>
              </a:rPr>
              <a:t>to</a:t>
            </a:r>
            <a:r>
              <a:rPr sz="3200" spc="10" dirty="0">
                <a:latin typeface="Calibri"/>
                <a:cs typeface="Calibri"/>
              </a:rPr>
              <a:t> </a:t>
            </a:r>
            <a:r>
              <a:rPr sz="3200" spc="-20" dirty="0">
                <a:latin typeface="Calibri"/>
                <a:cs typeface="Calibri"/>
              </a:rPr>
              <a:t>functionality,</a:t>
            </a:r>
            <a:r>
              <a:rPr sz="3200" spc="25" dirty="0">
                <a:latin typeface="Calibri"/>
                <a:cs typeface="Calibri"/>
              </a:rPr>
              <a:t> </a:t>
            </a:r>
            <a:r>
              <a:rPr sz="3200" spc="-5" dirty="0">
                <a:latin typeface="Calibri"/>
                <a:cs typeface="Calibri"/>
              </a:rPr>
              <a:t>some pins</a:t>
            </a:r>
            <a:r>
              <a:rPr sz="3200" spc="5" dirty="0">
                <a:latin typeface="Calibri"/>
                <a:cs typeface="Calibri"/>
              </a:rPr>
              <a:t> </a:t>
            </a:r>
            <a:r>
              <a:rPr sz="3200" spc="-25" dirty="0">
                <a:latin typeface="Calibri"/>
                <a:cs typeface="Calibri"/>
              </a:rPr>
              <a:t>have</a:t>
            </a:r>
            <a:r>
              <a:rPr sz="3200" spc="-5" dirty="0">
                <a:latin typeface="Calibri"/>
                <a:cs typeface="Calibri"/>
              </a:rPr>
              <a:t> </a:t>
            </a:r>
            <a:r>
              <a:rPr sz="3200" b="1" spc="-5" dirty="0">
                <a:solidFill>
                  <a:srgbClr val="006FC0"/>
                </a:solidFill>
                <a:latin typeface="Calibri"/>
                <a:cs typeface="Calibri"/>
              </a:rPr>
              <a:t>two </a:t>
            </a:r>
            <a:r>
              <a:rPr sz="3200" b="1" spc="-15" dirty="0">
                <a:solidFill>
                  <a:srgbClr val="006FC0"/>
                </a:solidFill>
                <a:latin typeface="Calibri"/>
                <a:cs typeface="Calibri"/>
              </a:rPr>
              <a:t>fold</a:t>
            </a:r>
            <a:r>
              <a:rPr sz="3200" b="1" dirty="0">
                <a:solidFill>
                  <a:srgbClr val="006FC0"/>
                </a:solidFill>
                <a:latin typeface="Calibri"/>
                <a:cs typeface="Calibri"/>
              </a:rPr>
              <a:t> </a:t>
            </a:r>
            <a:r>
              <a:rPr sz="3200" b="1" spc="-5" dirty="0">
                <a:solidFill>
                  <a:srgbClr val="006FC0"/>
                </a:solidFill>
                <a:latin typeface="Calibri"/>
                <a:cs typeface="Calibri"/>
              </a:rPr>
              <a:t>roles.</a:t>
            </a:r>
            <a:endParaRPr sz="3200" dirty="0">
              <a:latin typeface="Calibri"/>
              <a:cs typeface="Calibri"/>
            </a:endParaRPr>
          </a:p>
          <a:p>
            <a:pPr marL="469900" marR="11430" indent="-457200">
              <a:lnSpc>
                <a:spcPct val="100000"/>
              </a:lnSpc>
              <a:buFont typeface="Arial MT"/>
              <a:buChar char="•"/>
              <a:tabLst>
                <a:tab pos="469265" algn="l"/>
                <a:tab pos="469900" algn="l"/>
              </a:tabLst>
            </a:pPr>
            <a:r>
              <a:rPr sz="3200" spc="-5" dirty="0">
                <a:latin typeface="Calibri"/>
                <a:cs typeface="Calibri"/>
              </a:rPr>
              <a:t>All</a:t>
            </a:r>
            <a:r>
              <a:rPr sz="3200" spc="325" dirty="0">
                <a:latin typeface="Calibri"/>
                <a:cs typeface="Calibri"/>
              </a:rPr>
              <a:t> </a:t>
            </a:r>
            <a:r>
              <a:rPr sz="3200" spc="-5" dirty="0">
                <a:latin typeface="Calibri"/>
                <a:cs typeface="Calibri"/>
              </a:rPr>
              <a:t>port</a:t>
            </a:r>
            <a:r>
              <a:rPr sz="3200" spc="330" dirty="0">
                <a:latin typeface="Calibri"/>
                <a:cs typeface="Calibri"/>
              </a:rPr>
              <a:t> </a:t>
            </a:r>
            <a:r>
              <a:rPr sz="3200" spc="-5" dirty="0">
                <a:latin typeface="Calibri"/>
                <a:cs typeface="Calibri"/>
              </a:rPr>
              <a:t>pins</a:t>
            </a:r>
            <a:r>
              <a:rPr sz="3200" spc="315" dirty="0">
                <a:latin typeface="Calibri"/>
                <a:cs typeface="Calibri"/>
              </a:rPr>
              <a:t> </a:t>
            </a:r>
            <a:r>
              <a:rPr sz="3200" spc="-10" dirty="0">
                <a:latin typeface="Calibri"/>
                <a:cs typeface="Calibri"/>
              </a:rPr>
              <a:t>can</a:t>
            </a:r>
            <a:r>
              <a:rPr sz="3200" spc="330" dirty="0">
                <a:latin typeface="Calibri"/>
                <a:cs typeface="Calibri"/>
              </a:rPr>
              <a:t> </a:t>
            </a:r>
            <a:r>
              <a:rPr sz="3200" dirty="0">
                <a:latin typeface="Calibri"/>
                <a:cs typeface="Calibri"/>
              </a:rPr>
              <a:t>be</a:t>
            </a:r>
            <a:r>
              <a:rPr sz="3200" spc="320" dirty="0">
                <a:latin typeface="Calibri"/>
                <a:cs typeface="Calibri"/>
              </a:rPr>
              <a:t> </a:t>
            </a:r>
            <a:r>
              <a:rPr sz="3200" spc="-10" dirty="0">
                <a:latin typeface="Calibri"/>
                <a:cs typeface="Calibri"/>
              </a:rPr>
              <a:t>designated</a:t>
            </a:r>
            <a:r>
              <a:rPr sz="3200" spc="320" dirty="0">
                <a:latin typeface="Calibri"/>
                <a:cs typeface="Calibri"/>
              </a:rPr>
              <a:t> </a:t>
            </a:r>
            <a:r>
              <a:rPr sz="3200" dirty="0">
                <a:latin typeface="Calibri"/>
                <a:cs typeface="Calibri"/>
              </a:rPr>
              <a:t>as</a:t>
            </a:r>
            <a:r>
              <a:rPr sz="3200" spc="325" dirty="0">
                <a:latin typeface="Calibri"/>
                <a:cs typeface="Calibri"/>
              </a:rPr>
              <a:t> </a:t>
            </a:r>
            <a:r>
              <a:rPr sz="3200" dirty="0">
                <a:latin typeface="Calibri"/>
                <a:cs typeface="Calibri"/>
              </a:rPr>
              <a:t>input</a:t>
            </a:r>
            <a:r>
              <a:rPr sz="3200" spc="315" dirty="0">
                <a:latin typeface="Calibri"/>
                <a:cs typeface="Calibri"/>
              </a:rPr>
              <a:t> </a:t>
            </a:r>
            <a:r>
              <a:rPr sz="3200" dirty="0">
                <a:latin typeface="Calibri"/>
                <a:cs typeface="Calibri"/>
              </a:rPr>
              <a:t>or</a:t>
            </a:r>
            <a:r>
              <a:rPr sz="3200" spc="335" dirty="0">
                <a:latin typeface="Calibri"/>
                <a:cs typeface="Calibri"/>
              </a:rPr>
              <a:t> </a:t>
            </a:r>
            <a:r>
              <a:rPr sz="3200" dirty="0">
                <a:latin typeface="Calibri"/>
                <a:cs typeface="Calibri"/>
              </a:rPr>
              <a:t>output,</a:t>
            </a:r>
            <a:r>
              <a:rPr sz="3200" spc="340" dirty="0">
                <a:latin typeface="Calibri"/>
                <a:cs typeface="Calibri"/>
              </a:rPr>
              <a:t> </a:t>
            </a:r>
            <a:r>
              <a:rPr sz="3200" spc="-10" dirty="0">
                <a:latin typeface="Calibri"/>
                <a:cs typeface="Calibri"/>
              </a:rPr>
              <a:t>according</a:t>
            </a:r>
            <a:r>
              <a:rPr sz="3200" spc="330" dirty="0">
                <a:latin typeface="Calibri"/>
                <a:cs typeface="Calibri"/>
              </a:rPr>
              <a:t> </a:t>
            </a:r>
            <a:r>
              <a:rPr sz="3200" spc="-45" dirty="0">
                <a:latin typeface="Calibri"/>
                <a:cs typeface="Calibri"/>
              </a:rPr>
              <a:t>to </a:t>
            </a:r>
            <a:r>
              <a:rPr sz="3200" spc="-710" dirty="0">
                <a:latin typeface="Calibri"/>
                <a:cs typeface="Calibri"/>
              </a:rPr>
              <a:t> </a:t>
            </a:r>
            <a:r>
              <a:rPr sz="3200" dirty="0">
                <a:latin typeface="Calibri"/>
                <a:cs typeface="Calibri"/>
              </a:rPr>
              <a:t>the</a:t>
            </a:r>
            <a:r>
              <a:rPr sz="3200" spc="-5" dirty="0">
                <a:latin typeface="Calibri"/>
                <a:cs typeface="Calibri"/>
              </a:rPr>
              <a:t> needs </a:t>
            </a:r>
            <a:r>
              <a:rPr sz="3200" dirty="0">
                <a:latin typeface="Calibri"/>
                <a:cs typeface="Calibri"/>
              </a:rPr>
              <a:t>of a</a:t>
            </a:r>
            <a:r>
              <a:rPr sz="3200" spc="-5" dirty="0">
                <a:latin typeface="Calibri"/>
                <a:cs typeface="Calibri"/>
              </a:rPr>
              <a:t> device</a:t>
            </a:r>
            <a:r>
              <a:rPr sz="3200" spc="-15" dirty="0">
                <a:latin typeface="Calibri"/>
                <a:cs typeface="Calibri"/>
              </a:rPr>
              <a:t> </a:t>
            </a:r>
            <a:r>
              <a:rPr sz="3200" spc="-5" dirty="0">
                <a:latin typeface="Calibri"/>
                <a:cs typeface="Calibri"/>
              </a:rPr>
              <a:t>that's</a:t>
            </a:r>
            <a:r>
              <a:rPr sz="3200" spc="15" dirty="0">
                <a:latin typeface="Calibri"/>
                <a:cs typeface="Calibri"/>
              </a:rPr>
              <a:t> </a:t>
            </a:r>
            <a:r>
              <a:rPr sz="3200" spc="-5" dirty="0">
                <a:latin typeface="Calibri"/>
                <a:cs typeface="Calibri"/>
              </a:rPr>
              <a:t>being</a:t>
            </a:r>
            <a:r>
              <a:rPr sz="3200" spc="5" dirty="0">
                <a:latin typeface="Calibri"/>
                <a:cs typeface="Calibri"/>
              </a:rPr>
              <a:t> </a:t>
            </a:r>
            <a:r>
              <a:rPr lang="en-IN" sz="3200" spc="-5" dirty="0" smtClean="0">
                <a:latin typeface="Calibri"/>
                <a:cs typeface="Calibri"/>
              </a:rPr>
              <a:t>connected to it</a:t>
            </a:r>
            <a:r>
              <a:rPr sz="3200" spc="-5" dirty="0" smtClean="0">
                <a:latin typeface="Calibri"/>
                <a:cs typeface="Calibri"/>
              </a:rPr>
              <a:t>.</a:t>
            </a:r>
            <a:endParaRPr sz="3200" dirty="0">
              <a:latin typeface="Calibri"/>
              <a:cs typeface="Calibri"/>
            </a:endParaRPr>
          </a:p>
        </p:txBody>
      </p:sp>
    </p:spTree>
    <p:extLst>
      <p:ext uri="{BB962C8B-B14F-4D97-AF65-F5344CB8AC3E}">
        <p14:creationId xmlns:p14="http://schemas.microsoft.com/office/powerpoint/2010/main" val="31817472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29</a:t>
            </a:fld>
            <a:endParaRPr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9370">
              <a:lnSpc>
                <a:spcPct val="100000"/>
              </a:lnSpc>
              <a:spcBef>
                <a:spcPts val="100"/>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
        <p:nvSpPr>
          <p:cNvPr id="3" name="object 3"/>
          <p:cNvSpPr txBox="1"/>
          <p:nvPr/>
        </p:nvSpPr>
        <p:spPr>
          <a:xfrm>
            <a:off x="330809" y="1371726"/>
            <a:ext cx="11280140" cy="296812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006FC0"/>
                </a:solidFill>
                <a:latin typeface="Calibri"/>
                <a:cs typeface="Calibri"/>
              </a:rPr>
              <a:t>P0.0-</a:t>
            </a:r>
            <a:r>
              <a:rPr sz="3200" b="1" spc="-20" dirty="0">
                <a:solidFill>
                  <a:srgbClr val="006FC0"/>
                </a:solidFill>
                <a:latin typeface="Calibri"/>
                <a:cs typeface="Calibri"/>
              </a:rPr>
              <a:t> </a:t>
            </a:r>
            <a:r>
              <a:rPr sz="3200" b="1" spc="-5" dirty="0">
                <a:solidFill>
                  <a:srgbClr val="006FC0"/>
                </a:solidFill>
                <a:latin typeface="Calibri"/>
                <a:cs typeface="Calibri"/>
              </a:rPr>
              <a:t>P0.7(AD0-AD7)</a:t>
            </a:r>
            <a:r>
              <a:rPr sz="3200" b="1" spc="-20" dirty="0">
                <a:solidFill>
                  <a:srgbClr val="006FC0"/>
                </a:solidFill>
                <a:latin typeface="Calibri"/>
                <a:cs typeface="Calibri"/>
              </a:rPr>
              <a:t> </a:t>
            </a:r>
            <a:r>
              <a:rPr sz="3200" b="1" dirty="0">
                <a:solidFill>
                  <a:srgbClr val="006FC0"/>
                </a:solidFill>
                <a:latin typeface="Calibri"/>
                <a:cs typeface="Calibri"/>
              </a:rPr>
              <a:t>:</a:t>
            </a:r>
            <a:endParaRPr sz="3200" dirty="0">
              <a:latin typeface="Calibri"/>
              <a:cs typeface="Calibri"/>
            </a:endParaRPr>
          </a:p>
          <a:p>
            <a:pPr marL="927100" marR="5080" indent="-457200" algn="just">
              <a:lnSpc>
                <a:spcPct val="100000"/>
              </a:lnSpc>
              <a:buFont typeface="Arial MT"/>
              <a:buChar char="•"/>
              <a:tabLst>
                <a:tab pos="927100" algn="l"/>
              </a:tabLst>
            </a:pPr>
            <a:r>
              <a:rPr lang="en-US" sz="3200" spc="-5" dirty="0" smtClean="0">
                <a:latin typeface="Calibri"/>
                <a:cs typeface="Calibri"/>
              </a:rPr>
              <a:t>No external memory </a:t>
            </a:r>
          </a:p>
          <a:p>
            <a:pPr marL="927100" marR="5080" indent="-457200" algn="just">
              <a:buFont typeface="Arial MT"/>
              <a:buChar char="•"/>
              <a:tabLst>
                <a:tab pos="927100" algn="l"/>
              </a:tabLst>
            </a:pPr>
            <a:r>
              <a:rPr sz="3200" spc="-5" dirty="0" smtClean="0">
                <a:latin typeface="Calibri"/>
                <a:cs typeface="Calibri"/>
              </a:rPr>
              <a:t>The</a:t>
            </a:r>
            <a:r>
              <a:rPr sz="3200" spc="680" dirty="0" smtClean="0">
                <a:latin typeface="Calibri"/>
                <a:cs typeface="Calibri"/>
              </a:rPr>
              <a:t> </a:t>
            </a:r>
            <a:r>
              <a:rPr sz="3200" spc="-5" dirty="0">
                <a:latin typeface="Calibri"/>
                <a:cs typeface="Calibri"/>
              </a:rPr>
              <a:t>port</a:t>
            </a:r>
            <a:r>
              <a:rPr sz="3200" spc="690" dirty="0">
                <a:latin typeface="Calibri"/>
                <a:cs typeface="Calibri"/>
              </a:rPr>
              <a:t> </a:t>
            </a:r>
            <a:r>
              <a:rPr sz="3200" dirty="0">
                <a:latin typeface="Calibri"/>
                <a:cs typeface="Calibri"/>
              </a:rPr>
              <a:t>0</a:t>
            </a:r>
            <a:r>
              <a:rPr sz="3200" spc="690" dirty="0">
                <a:latin typeface="Calibri"/>
                <a:cs typeface="Calibri"/>
              </a:rPr>
              <a:t> </a:t>
            </a:r>
            <a:r>
              <a:rPr sz="3200" spc="-5" dirty="0">
                <a:latin typeface="Calibri"/>
                <a:cs typeface="Calibri"/>
              </a:rPr>
              <a:t>pins</a:t>
            </a:r>
            <a:r>
              <a:rPr sz="3200" spc="690" dirty="0">
                <a:latin typeface="Calibri"/>
                <a:cs typeface="Calibri"/>
              </a:rPr>
              <a:t> </a:t>
            </a:r>
            <a:r>
              <a:rPr sz="3200" spc="-15" dirty="0">
                <a:latin typeface="Calibri"/>
                <a:cs typeface="Calibri"/>
              </a:rPr>
              <a:t>multiplexed</a:t>
            </a:r>
            <a:r>
              <a:rPr sz="3200" spc="680" dirty="0">
                <a:latin typeface="Calibri"/>
                <a:cs typeface="Calibri"/>
              </a:rPr>
              <a:t> </a:t>
            </a:r>
            <a:r>
              <a:rPr sz="3200" dirty="0">
                <a:latin typeface="Calibri"/>
                <a:cs typeface="Calibri"/>
              </a:rPr>
              <a:t>with</a:t>
            </a:r>
            <a:r>
              <a:rPr sz="3200" spc="695" dirty="0">
                <a:latin typeface="Calibri"/>
                <a:cs typeface="Calibri"/>
              </a:rPr>
              <a:t> </a:t>
            </a:r>
            <a:r>
              <a:rPr sz="3200" spc="-10" dirty="0">
                <a:latin typeface="Calibri"/>
                <a:cs typeface="Calibri"/>
              </a:rPr>
              <a:t>lower</a:t>
            </a:r>
            <a:r>
              <a:rPr sz="3200" spc="675" dirty="0">
                <a:latin typeface="Calibri"/>
                <a:cs typeface="Calibri"/>
              </a:rPr>
              <a:t> </a:t>
            </a:r>
            <a:r>
              <a:rPr sz="3200" spc="-15" dirty="0">
                <a:latin typeface="Calibri"/>
                <a:cs typeface="Calibri"/>
              </a:rPr>
              <a:t>order</a:t>
            </a:r>
            <a:r>
              <a:rPr sz="3200" spc="680" dirty="0">
                <a:latin typeface="Calibri"/>
                <a:cs typeface="Calibri"/>
              </a:rPr>
              <a:t> </a:t>
            </a:r>
            <a:r>
              <a:rPr sz="3200" spc="-5" dirty="0">
                <a:latin typeface="Calibri"/>
                <a:cs typeface="Calibri"/>
              </a:rPr>
              <a:t>address/data </a:t>
            </a:r>
            <a:r>
              <a:rPr sz="3200" spc="-715" dirty="0">
                <a:latin typeface="Calibri"/>
                <a:cs typeface="Calibri"/>
              </a:rPr>
              <a:t> </a:t>
            </a:r>
            <a:r>
              <a:rPr sz="3200" spc="-5" dirty="0">
                <a:latin typeface="Calibri"/>
                <a:cs typeface="Calibri"/>
              </a:rPr>
              <a:t>pins</a:t>
            </a:r>
            <a:r>
              <a:rPr sz="3200" dirty="0">
                <a:latin typeface="Calibri"/>
                <a:cs typeface="Calibri"/>
              </a:rPr>
              <a:t> </a:t>
            </a:r>
            <a:r>
              <a:rPr sz="3200" spc="-5" dirty="0">
                <a:latin typeface="Calibri"/>
                <a:cs typeface="Calibri"/>
              </a:rPr>
              <a:t>if</a:t>
            </a:r>
            <a:r>
              <a:rPr sz="3200" dirty="0">
                <a:latin typeface="Calibri"/>
                <a:cs typeface="Calibri"/>
              </a:rPr>
              <a:t> the</a:t>
            </a:r>
            <a:r>
              <a:rPr sz="3200" spc="5" dirty="0">
                <a:latin typeface="Calibri"/>
                <a:cs typeface="Calibri"/>
              </a:rPr>
              <a:t> </a:t>
            </a:r>
            <a:r>
              <a:rPr sz="3200" spc="-15" dirty="0">
                <a:latin typeface="Calibri"/>
                <a:cs typeface="Calibri"/>
              </a:rPr>
              <a:t>microcontroller</a:t>
            </a:r>
            <a:r>
              <a:rPr sz="3200" spc="-10" dirty="0">
                <a:latin typeface="Calibri"/>
                <a:cs typeface="Calibri"/>
              </a:rPr>
              <a:t> </a:t>
            </a:r>
            <a:r>
              <a:rPr sz="3200" spc="-5" dirty="0">
                <a:latin typeface="Calibri"/>
                <a:cs typeface="Calibri"/>
              </a:rPr>
              <a:t>is</a:t>
            </a:r>
            <a:r>
              <a:rPr sz="3200" dirty="0">
                <a:latin typeface="Calibri"/>
                <a:cs typeface="Calibri"/>
              </a:rPr>
              <a:t> accessing</a:t>
            </a:r>
            <a:r>
              <a:rPr sz="3200" spc="5" dirty="0">
                <a:latin typeface="Calibri"/>
                <a:cs typeface="Calibri"/>
              </a:rPr>
              <a:t> </a:t>
            </a:r>
            <a:r>
              <a:rPr sz="3200" spc="-10" dirty="0">
                <a:latin typeface="Calibri"/>
                <a:cs typeface="Calibri"/>
              </a:rPr>
              <a:t>external</a:t>
            </a:r>
            <a:r>
              <a:rPr sz="3200" spc="-5" dirty="0">
                <a:latin typeface="Calibri"/>
                <a:cs typeface="Calibri"/>
              </a:rPr>
              <a:t> </a:t>
            </a:r>
            <a:r>
              <a:rPr sz="3200" dirty="0">
                <a:latin typeface="Calibri"/>
                <a:cs typeface="Calibri"/>
              </a:rPr>
              <a:t>memory </a:t>
            </a:r>
            <a:r>
              <a:rPr sz="3200" spc="5" dirty="0">
                <a:latin typeface="Calibri"/>
                <a:cs typeface="Calibri"/>
              </a:rPr>
              <a:t> </a:t>
            </a:r>
            <a:r>
              <a:rPr sz="3200" spc="-5" dirty="0">
                <a:latin typeface="Calibri"/>
                <a:cs typeface="Calibri"/>
              </a:rPr>
              <a:t>otherwise</a:t>
            </a:r>
            <a:r>
              <a:rPr sz="3200" dirty="0">
                <a:latin typeface="Calibri"/>
                <a:cs typeface="Calibri"/>
              </a:rPr>
              <a:t> </a:t>
            </a:r>
            <a:r>
              <a:rPr lang="en-US" sz="3200" spc="-5" dirty="0">
                <a:cs typeface="Calibri"/>
              </a:rPr>
              <a:t>acts as general purpose i/o </a:t>
            </a:r>
            <a:r>
              <a:rPr lang="en-US" sz="3200" spc="-5" dirty="0" smtClean="0">
                <a:cs typeface="Calibri"/>
              </a:rPr>
              <a:t>ports</a:t>
            </a:r>
            <a:r>
              <a:rPr sz="3200" spc="-5" dirty="0" smtClean="0">
                <a:latin typeface="Calibri"/>
                <a:cs typeface="Calibri"/>
              </a:rPr>
              <a:t>.</a:t>
            </a:r>
            <a:endParaRPr lang="en-US" sz="3200" spc="-5" dirty="0" smtClean="0">
              <a:latin typeface="Calibri"/>
              <a:cs typeface="Calibri"/>
            </a:endParaRPr>
          </a:p>
          <a:p>
            <a:pPr marL="927100" marR="5080" indent="-457200" algn="just">
              <a:buFont typeface="Arial MT"/>
              <a:buChar char="•"/>
              <a:tabLst>
                <a:tab pos="927100" algn="l"/>
              </a:tabLst>
            </a:pPr>
            <a:r>
              <a:rPr lang="en-US" sz="3200" spc="-5" dirty="0" smtClean="0">
                <a:latin typeface="Calibri"/>
                <a:cs typeface="Calibri"/>
              </a:rPr>
              <a:t>Performs dual functions</a:t>
            </a:r>
            <a:endParaRPr sz="3200" dirty="0">
              <a:latin typeface="Calibri"/>
              <a:cs typeface="Calibri"/>
            </a:endParaRPr>
          </a:p>
        </p:txBody>
      </p:sp>
    </p:spTree>
    <p:extLst>
      <p:ext uri="{BB962C8B-B14F-4D97-AF65-F5344CB8AC3E}">
        <p14:creationId xmlns:p14="http://schemas.microsoft.com/office/powerpoint/2010/main" val="1492043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a:t>
            </a:fld>
            <a:endParaRPr dirty="0"/>
          </a:p>
        </p:txBody>
      </p:sp>
      <p:sp>
        <p:nvSpPr>
          <p:cNvPr id="2" name="object 2"/>
          <p:cNvSpPr txBox="1">
            <a:spLocks noGrp="1"/>
          </p:cNvSpPr>
          <p:nvPr>
            <p:ph type="title"/>
          </p:nvPr>
        </p:nvSpPr>
        <p:spPr>
          <a:xfrm>
            <a:off x="2536951" y="88772"/>
            <a:ext cx="7203440" cy="696595"/>
          </a:xfrm>
          <a:prstGeom prst="rect">
            <a:avLst/>
          </a:prstGeom>
        </p:spPr>
        <p:txBody>
          <a:bodyPr vert="horz" wrap="square" lIns="0" tIns="12700" rIns="0" bIns="0" rtlCol="0">
            <a:spAutoFit/>
          </a:bodyPr>
          <a:lstStyle/>
          <a:p>
            <a:pPr marL="12700">
              <a:lnSpc>
                <a:spcPct val="100000"/>
              </a:lnSpc>
              <a:spcBef>
                <a:spcPts val="100"/>
              </a:spcBef>
            </a:pPr>
            <a:r>
              <a:rPr spc="-215" dirty="0"/>
              <a:t>M</a:t>
            </a:r>
            <a:r>
              <a:rPr spc="-220" dirty="0"/>
              <a:t>ic</a:t>
            </a:r>
            <a:r>
              <a:rPr spc="-290" dirty="0"/>
              <a:t>r</a:t>
            </a:r>
            <a:r>
              <a:rPr spc="-210" dirty="0"/>
              <a:t>o</a:t>
            </a:r>
            <a:r>
              <a:rPr spc="-215" dirty="0"/>
              <a:t>p</a:t>
            </a:r>
            <a:r>
              <a:rPr spc="-290" dirty="0"/>
              <a:t>r</a:t>
            </a:r>
            <a:r>
              <a:rPr spc="-210" dirty="0"/>
              <a:t>o</a:t>
            </a:r>
            <a:r>
              <a:rPr spc="-220" dirty="0"/>
              <a:t>c</a:t>
            </a:r>
            <a:r>
              <a:rPr spc="-210" dirty="0"/>
              <a:t>e</a:t>
            </a:r>
            <a:r>
              <a:rPr spc="-215" dirty="0"/>
              <a:t>ss</a:t>
            </a:r>
            <a:r>
              <a:rPr spc="-200" dirty="0"/>
              <a:t>o</a:t>
            </a:r>
            <a:r>
              <a:rPr dirty="0"/>
              <a:t>r</a:t>
            </a:r>
            <a:r>
              <a:rPr spc="-365" dirty="0"/>
              <a:t> </a:t>
            </a:r>
            <a:r>
              <a:rPr spc="-240" dirty="0"/>
              <a:t>v</a:t>
            </a:r>
            <a:r>
              <a:rPr dirty="0"/>
              <a:t>s</a:t>
            </a:r>
            <a:r>
              <a:rPr spc="-405" dirty="0"/>
              <a:t> </a:t>
            </a:r>
            <a:r>
              <a:rPr spc="-215" dirty="0"/>
              <a:t>M</a:t>
            </a:r>
            <a:r>
              <a:rPr spc="-220" dirty="0"/>
              <a:t>ic</a:t>
            </a:r>
            <a:r>
              <a:rPr spc="-290" dirty="0"/>
              <a:t>r</a:t>
            </a:r>
            <a:r>
              <a:rPr spc="-210" dirty="0"/>
              <a:t>o</a:t>
            </a:r>
            <a:r>
              <a:rPr spc="-254" dirty="0"/>
              <a:t>c</a:t>
            </a:r>
            <a:r>
              <a:rPr spc="-210" dirty="0"/>
              <a:t>o</a:t>
            </a:r>
            <a:r>
              <a:rPr spc="-250" dirty="0"/>
              <a:t>n</a:t>
            </a:r>
            <a:r>
              <a:rPr spc="-220" dirty="0"/>
              <a:t>t</a:t>
            </a:r>
            <a:r>
              <a:rPr spc="-290" dirty="0"/>
              <a:t>r</a:t>
            </a:r>
            <a:r>
              <a:rPr spc="-200" dirty="0"/>
              <a:t>o</a:t>
            </a:r>
            <a:r>
              <a:rPr spc="-220" dirty="0"/>
              <a:t>ll</a:t>
            </a:r>
            <a:r>
              <a:rPr spc="-204" dirty="0"/>
              <a:t>e</a:t>
            </a:r>
            <a:r>
              <a:rPr spc="-215" dirty="0"/>
              <a:t>r</a:t>
            </a:r>
            <a:r>
              <a:rPr dirty="0"/>
              <a:t>?</a:t>
            </a:r>
          </a:p>
        </p:txBody>
      </p:sp>
      <p:sp>
        <p:nvSpPr>
          <p:cNvPr id="3" name="object 3"/>
          <p:cNvSpPr txBox="1"/>
          <p:nvPr/>
        </p:nvSpPr>
        <p:spPr>
          <a:xfrm>
            <a:off x="306425" y="684402"/>
            <a:ext cx="11809095" cy="563753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5640E3"/>
                </a:solidFill>
                <a:latin typeface="Calibri"/>
                <a:cs typeface="Calibri"/>
              </a:rPr>
              <a:t>Microprocessor</a:t>
            </a:r>
            <a:endParaRPr sz="3200" dirty="0">
              <a:latin typeface="Calibri"/>
              <a:cs typeface="Calibri"/>
            </a:endParaRPr>
          </a:p>
          <a:p>
            <a:pPr marL="299085" marR="5715" indent="-287020" algn="just">
              <a:lnSpc>
                <a:spcPct val="100000"/>
              </a:lnSpc>
              <a:spcBef>
                <a:spcPts val="15"/>
              </a:spcBef>
              <a:buFont typeface="Arial MT"/>
              <a:buChar char="•"/>
              <a:tabLst>
                <a:tab pos="299720" algn="l"/>
              </a:tabLst>
            </a:pPr>
            <a:r>
              <a:rPr sz="2800" spc="-5" dirty="0">
                <a:latin typeface="Calibri"/>
                <a:cs typeface="Calibri"/>
              </a:rPr>
              <a:t>A </a:t>
            </a:r>
            <a:r>
              <a:rPr sz="2800" spc="-15" dirty="0">
                <a:latin typeface="Calibri"/>
                <a:cs typeface="Calibri"/>
              </a:rPr>
              <a:t>microprocessor</a:t>
            </a:r>
            <a:r>
              <a:rPr sz="2800" spc="-10" dirty="0">
                <a:latin typeface="Calibri"/>
                <a:cs typeface="Calibri"/>
              </a:rPr>
              <a:t> is</a:t>
            </a:r>
            <a:r>
              <a:rPr sz="2800" spc="610" dirty="0">
                <a:latin typeface="Calibri"/>
                <a:cs typeface="Calibri"/>
              </a:rPr>
              <a:t> </a:t>
            </a:r>
            <a:r>
              <a:rPr sz="2800" spc="-5" dirty="0">
                <a:latin typeface="Calibri"/>
                <a:cs typeface="Calibri"/>
              </a:rPr>
              <a:t>also </a:t>
            </a:r>
            <a:r>
              <a:rPr sz="2800" spc="-10" dirty="0">
                <a:latin typeface="Calibri"/>
                <a:cs typeface="Calibri"/>
              </a:rPr>
              <a:t>known </a:t>
            </a:r>
            <a:r>
              <a:rPr sz="2800" spc="-5" dirty="0">
                <a:latin typeface="Calibri"/>
                <a:cs typeface="Calibri"/>
              </a:rPr>
              <a:t>as a </a:t>
            </a:r>
            <a:r>
              <a:rPr sz="2800" spc="-15" dirty="0">
                <a:latin typeface="Calibri"/>
                <a:cs typeface="Calibri"/>
              </a:rPr>
              <a:t>central </a:t>
            </a:r>
            <a:r>
              <a:rPr sz="2800" spc="-10" dirty="0">
                <a:latin typeface="Calibri"/>
                <a:cs typeface="Calibri"/>
              </a:rPr>
              <a:t>processing</a:t>
            </a:r>
            <a:r>
              <a:rPr sz="2800" spc="615" dirty="0">
                <a:latin typeface="Calibri"/>
                <a:cs typeface="Calibri"/>
              </a:rPr>
              <a:t> </a:t>
            </a:r>
            <a:r>
              <a:rPr sz="2800" spc="-5" dirty="0">
                <a:latin typeface="Calibri"/>
                <a:cs typeface="Calibri"/>
              </a:rPr>
              <a:t>unit </a:t>
            </a:r>
            <a:r>
              <a:rPr sz="2800" dirty="0">
                <a:latin typeface="Calibri"/>
                <a:cs typeface="Calibri"/>
              </a:rPr>
              <a:t>in which </a:t>
            </a:r>
            <a:r>
              <a:rPr sz="2800" spc="-15" dirty="0">
                <a:latin typeface="Calibri"/>
                <a:cs typeface="Calibri"/>
              </a:rPr>
              <a:t>numbers </a:t>
            </a:r>
            <a:r>
              <a:rPr sz="2800" spc="-10" dirty="0">
                <a:latin typeface="Calibri"/>
                <a:cs typeface="Calibri"/>
              </a:rPr>
              <a:t> </a:t>
            </a:r>
            <a:r>
              <a:rPr sz="2800" spc="-5" dirty="0">
                <a:latin typeface="Calibri"/>
                <a:cs typeface="Calibri"/>
              </a:rPr>
              <a:t>of </a:t>
            </a:r>
            <a:r>
              <a:rPr sz="2800" spc="-10" dirty="0">
                <a:latin typeface="Calibri"/>
                <a:cs typeface="Calibri"/>
              </a:rPr>
              <a:t>peripherals’ </a:t>
            </a:r>
            <a:r>
              <a:rPr sz="2800" spc="-15" dirty="0">
                <a:latin typeface="Calibri"/>
                <a:cs typeface="Calibri"/>
              </a:rPr>
              <a:t>are </a:t>
            </a:r>
            <a:r>
              <a:rPr sz="2800" spc="-20" dirty="0">
                <a:latin typeface="Calibri"/>
                <a:cs typeface="Calibri"/>
              </a:rPr>
              <a:t>fabricated </a:t>
            </a:r>
            <a:r>
              <a:rPr sz="2800" dirty="0">
                <a:latin typeface="Calibri"/>
                <a:cs typeface="Calibri"/>
              </a:rPr>
              <a:t>on </a:t>
            </a:r>
            <a:r>
              <a:rPr sz="2800" spc="-5" dirty="0">
                <a:latin typeface="Calibri"/>
                <a:cs typeface="Calibri"/>
              </a:rPr>
              <a:t>a </a:t>
            </a:r>
            <a:r>
              <a:rPr sz="2800" spc="-10" dirty="0">
                <a:latin typeface="Calibri"/>
                <a:cs typeface="Calibri"/>
              </a:rPr>
              <a:t>single </a:t>
            </a:r>
            <a:r>
              <a:rPr sz="2800" spc="-5" dirty="0">
                <a:latin typeface="Calibri"/>
                <a:cs typeface="Calibri"/>
              </a:rPr>
              <a:t>chip. </a:t>
            </a:r>
            <a:r>
              <a:rPr sz="2800" dirty="0">
                <a:latin typeface="Calibri"/>
                <a:cs typeface="Calibri"/>
              </a:rPr>
              <a:t>It </a:t>
            </a:r>
            <a:r>
              <a:rPr sz="2800" spc="-5" dirty="0">
                <a:latin typeface="Calibri"/>
                <a:cs typeface="Calibri"/>
              </a:rPr>
              <a:t>has </a:t>
            </a:r>
            <a:r>
              <a:rPr sz="2800" spc="-25" dirty="0">
                <a:latin typeface="Calibri"/>
                <a:cs typeface="Calibri"/>
              </a:rPr>
              <a:t>ALU </a:t>
            </a:r>
            <a:r>
              <a:rPr sz="2800" spc="-10" dirty="0">
                <a:latin typeface="Calibri"/>
                <a:cs typeface="Calibri"/>
              </a:rPr>
              <a:t>(arithmetic </a:t>
            </a:r>
            <a:r>
              <a:rPr sz="2800" dirty="0">
                <a:latin typeface="Calibri"/>
                <a:cs typeface="Calibri"/>
              </a:rPr>
              <a:t>and </a:t>
            </a:r>
            <a:r>
              <a:rPr sz="2800" spc="-5" dirty="0">
                <a:latin typeface="Calibri"/>
                <a:cs typeface="Calibri"/>
              </a:rPr>
              <a:t>logic </a:t>
            </a:r>
            <a:r>
              <a:rPr sz="2800" dirty="0">
                <a:latin typeface="Calibri"/>
                <a:cs typeface="Calibri"/>
              </a:rPr>
              <a:t> </a:t>
            </a:r>
            <a:r>
              <a:rPr sz="2800" spc="-10" dirty="0">
                <a:latin typeface="Calibri"/>
                <a:cs typeface="Calibri"/>
              </a:rPr>
              <a:t>unit),</a:t>
            </a:r>
            <a:r>
              <a:rPr sz="2800" spc="-5" dirty="0">
                <a:latin typeface="Calibri"/>
                <a:cs typeface="Calibri"/>
              </a:rPr>
              <a:t> a</a:t>
            </a:r>
            <a:r>
              <a:rPr sz="2800" dirty="0">
                <a:latin typeface="Calibri"/>
                <a:cs typeface="Calibri"/>
              </a:rPr>
              <a:t> </a:t>
            </a:r>
            <a:r>
              <a:rPr sz="2800" spc="-20" dirty="0">
                <a:latin typeface="Calibri"/>
                <a:cs typeface="Calibri"/>
              </a:rPr>
              <a:t>control</a:t>
            </a:r>
            <a:r>
              <a:rPr sz="2800" spc="-15" dirty="0">
                <a:latin typeface="Calibri"/>
                <a:cs typeface="Calibri"/>
              </a:rPr>
              <a:t> </a:t>
            </a:r>
            <a:r>
              <a:rPr sz="2800" spc="-10" dirty="0">
                <a:latin typeface="Calibri"/>
                <a:cs typeface="Calibri"/>
              </a:rPr>
              <a:t>unit,</a:t>
            </a:r>
            <a:r>
              <a:rPr sz="2800" spc="-5" dirty="0">
                <a:latin typeface="Calibri"/>
                <a:cs typeface="Calibri"/>
              </a:rPr>
              <a:t> </a:t>
            </a:r>
            <a:r>
              <a:rPr sz="2800" spc="-20" dirty="0">
                <a:latin typeface="Calibri"/>
                <a:cs typeface="Calibri"/>
              </a:rPr>
              <a:t>registers,</a:t>
            </a:r>
            <a:r>
              <a:rPr sz="2800" spc="-15" dirty="0">
                <a:latin typeface="Calibri"/>
                <a:cs typeface="Calibri"/>
              </a:rPr>
              <a:t> </a:t>
            </a:r>
            <a:r>
              <a:rPr sz="2800" dirty="0">
                <a:latin typeface="Calibri"/>
                <a:cs typeface="Calibri"/>
              </a:rPr>
              <a:t>bus</a:t>
            </a:r>
            <a:r>
              <a:rPr sz="2800" spc="5" dirty="0">
                <a:latin typeface="Calibri"/>
                <a:cs typeface="Calibri"/>
              </a:rPr>
              <a:t> </a:t>
            </a:r>
            <a:r>
              <a:rPr sz="2800" spc="-25" dirty="0">
                <a:latin typeface="Calibri"/>
                <a:cs typeface="Calibri"/>
              </a:rPr>
              <a:t>systems</a:t>
            </a:r>
            <a:r>
              <a:rPr sz="2800" spc="-20" dirty="0">
                <a:latin typeface="Calibri"/>
                <a:cs typeface="Calibri"/>
              </a:rPr>
              <a:t> </a:t>
            </a:r>
            <a:r>
              <a:rPr sz="2800" dirty="0">
                <a:latin typeface="Calibri"/>
                <a:cs typeface="Calibri"/>
              </a:rPr>
              <a:t>and</a:t>
            </a:r>
            <a:r>
              <a:rPr sz="2800" spc="5" dirty="0">
                <a:latin typeface="Calibri"/>
                <a:cs typeface="Calibri"/>
              </a:rPr>
              <a:t> </a:t>
            </a:r>
            <a:r>
              <a:rPr sz="2800" spc="-5" dirty="0">
                <a:latin typeface="Calibri"/>
                <a:cs typeface="Calibri"/>
              </a:rPr>
              <a:t>a</a:t>
            </a:r>
            <a:r>
              <a:rPr sz="2800" dirty="0">
                <a:latin typeface="Calibri"/>
                <a:cs typeface="Calibri"/>
              </a:rPr>
              <a:t> </a:t>
            </a:r>
            <a:r>
              <a:rPr sz="2800" spc="-5" dirty="0">
                <a:latin typeface="Calibri"/>
                <a:cs typeface="Calibri"/>
              </a:rPr>
              <a:t>clock</a:t>
            </a:r>
            <a:r>
              <a:rPr sz="2800" dirty="0">
                <a:latin typeface="Calibri"/>
                <a:cs typeface="Calibri"/>
              </a:rPr>
              <a:t> </a:t>
            </a:r>
            <a:r>
              <a:rPr sz="2800" spc="-15" dirty="0">
                <a:latin typeface="Calibri"/>
                <a:cs typeface="Calibri"/>
              </a:rPr>
              <a:t>to</a:t>
            </a:r>
            <a:r>
              <a:rPr sz="2800" spc="605" dirty="0">
                <a:latin typeface="Calibri"/>
                <a:cs typeface="Calibri"/>
              </a:rPr>
              <a:t> </a:t>
            </a:r>
            <a:r>
              <a:rPr sz="2800" spc="-20" dirty="0">
                <a:latin typeface="Calibri"/>
                <a:cs typeface="Calibri"/>
              </a:rPr>
              <a:t>perform </a:t>
            </a:r>
            <a:r>
              <a:rPr sz="2800" spc="-15" dirty="0">
                <a:latin typeface="Calibri"/>
                <a:cs typeface="Calibri"/>
              </a:rPr>
              <a:t> computational</a:t>
            </a:r>
            <a:r>
              <a:rPr sz="2800" spc="35" dirty="0">
                <a:latin typeface="Calibri"/>
                <a:cs typeface="Calibri"/>
              </a:rPr>
              <a:t> </a:t>
            </a:r>
            <a:r>
              <a:rPr sz="2800" spc="-15" dirty="0">
                <a:latin typeface="Calibri"/>
                <a:cs typeface="Calibri"/>
              </a:rPr>
              <a:t>tasks.</a:t>
            </a:r>
            <a:endParaRPr sz="2800" dirty="0">
              <a:latin typeface="Calibri"/>
              <a:cs typeface="Calibri"/>
            </a:endParaRPr>
          </a:p>
          <a:p>
            <a:pPr marL="299085" marR="5080" indent="-287020" algn="just">
              <a:lnSpc>
                <a:spcPct val="100000"/>
              </a:lnSpc>
              <a:buFont typeface="Arial MT"/>
              <a:buChar char="•"/>
              <a:tabLst>
                <a:tab pos="299720" algn="l"/>
              </a:tabLst>
            </a:pPr>
            <a:r>
              <a:rPr sz="2800" spc="-15" dirty="0">
                <a:latin typeface="Calibri"/>
                <a:cs typeface="Calibri"/>
              </a:rPr>
              <a:t>Microprocessors are </a:t>
            </a:r>
            <a:r>
              <a:rPr sz="2800" spc="-5" dirty="0">
                <a:latin typeface="Calibri"/>
                <a:cs typeface="Calibri"/>
              </a:rPr>
              <a:t>not made </a:t>
            </a:r>
            <a:r>
              <a:rPr sz="2800" spc="-25" dirty="0">
                <a:latin typeface="Calibri"/>
                <a:cs typeface="Calibri"/>
              </a:rPr>
              <a:t>for </a:t>
            </a:r>
            <a:r>
              <a:rPr sz="2800" spc="-5" dirty="0">
                <a:latin typeface="Calibri"/>
                <a:cs typeface="Calibri"/>
              </a:rPr>
              <a:t>a specific </a:t>
            </a:r>
            <a:r>
              <a:rPr sz="2800" spc="-15" dirty="0">
                <a:latin typeface="Calibri"/>
                <a:cs typeface="Calibri"/>
              </a:rPr>
              <a:t>task </a:t>
            </a:r>
            <a:r>
              <a:rPr sz="2800" spc="-5" dirty="0">
                <a:latin typeface="Calibri"/>
                <a:cs typeface="Calibri"/>
              </a:rPr>
              <a:t>as </a:t>
            </a:r>
            <a:r>
              <a:rPr sz="2800" spc="-10" dirty="0">
                <a:latin typeface="Calibri"/>
                <a:cs typeface="Calibri"/>
              </a:rPr>
              <a:t>well as </a:t>
            </a:r>
            <a:r>
              <a:rPr sz="2800" spc="-5" dirty="0">
                <a:latin typeface="Calibri"/>
                <a:cs typeface="Calibri"/>
              </a:rPr>
              <a:t>they </a:t>
            </a:r>
            <a:r>
              <a:rPr sz="2800" spc="-15" dirty="0">
                <a:latin typeface="Calibri"/>
                <a:cs typeface="Calibri"/>
              </a:rPr>
              <a:t>are </a:t>
            </a:r>
            <a:r>
              <a:rPr sz="2800" spc="-10" dirty="0">
                <a:latin typeface="Calibri"/>
                <a:cs typeface="Calibri"/>
              </a:rPr>
              <a:t>useful </a:t>
            </a:r>
            <a:r>
              <a:rPr sz="2800" spc="-5" dirty="0">
                <a:latin typeface="Calibri"/>
                <a:cs typeface="Calibri"/>
              </a:rPr>
              <a:t> </a:t>
            </a:r>
            <a:r>
              <a:rPr sz="2800" spc="-15" dirty="0">
                <a:latin typeface="Calibri"/>
                <a:cs typeface="Calibri"/>
              </a:rPr>
              <a:t>where tasks are complex </a:t>
            </a:r>
            <a:r>
              <a:rPr sz="2800" spc="-5" dirty="0">
                <a:latin typeface="Calibri"/>
                <a:cs typeface="Calibri"/>
              </a:rPr>
              <a:t>and tricky </a:t>
            </a:r>
            <a:r>
              <a:rPr sz="2800" spc="-30" dirty="0">
                <a:latin typeface="Calibri"/>
                <a:cs typeface="Calibri"/>
              </a:rPr>
              <a:t>like </a:t>
            </a:r>
            <a:r>
              <a:rPr sz="2800" spc="-5" dirty="0">
                <a:latin typeface="Calibri"/>
                <a:cs typeface="Calibri"/>
              </a:rPr>
              <a:t>the </a:t>
            </a:r>
            <a:r>
              <a:rPr sz="2800" spc="-15" dirty="0">
                <a:latin typeface="Calibri"/>
                <a:cs typeface="Calibri"/>
              </a:rPr>
              <a:t>development </a:t>
            </a:r>
            <a:r>
              <a:rPr sz="2800" spc="-5" dirty="0">
                <a:latin typeface="Calibri"/>
                <a:cs typeface="Calibri"/>
              </a:rPr>
              <a:t>of </a:t>
            </a:r>
            <a:r>
              <a:rPr sz="2800" spc="-15" dirty="0">
                <a:latin typeface="Calibri"/>
                <a:cs typeface="Calibri"/>
              </a:rPr>
              <a:t>software, </a:t>
            </a:r>
            <a:r>
              <a:rPr sz="2800" spc="-10" dirty="0">
                <a:latin typeface="Calibri"/>
                <a:cs typeface="Calibri"/>
              </a:rPr>
              <a:t>games, </a:t>
            </a:r>
            <a:r>
              <a:rPr sz="2800" spc="-5" dirty="0">
                <a:latin typeface="Calibri"/>
                <a:cs typeface="Calibri"/>
              </a:rPr>
              <a:t> and other </a:t>
            </a:r>
            <a:r>
              <a:rPr sz="2800" spc="-10" dirty="0">
                <a:latin typeface="Calibri"/>
                <a:cs typeface="Calibri"/>
              </a:rPr>
              <a:t>applications that </a:t>
            </a:r>
            <a:r>
              <a:rPr sz="2800" spc="-15" dirty="0">
                <a:latin typeface="Calibri"/>
                <a:cs typeface="Calibri"/>
              </a:rPr>
              <a:t>require </a:t>
            </a:r>
            <a:r>
              <a:rPr sz="2800" spc="-10" dirty="0">
                <a:latin typeface="Calibri"/>
                <a:cs typeface="Calibri"/>
              </a:rPr>
              <a:t>high </a:t>
            </a:r>
            <a:r>
              <a:rPr sz="2800" spc="-5" dirty="0">
                <a:latin typeface="Calibri"/>
                <a:cs typeface="Calibri"/>
              </a:rPr>
              <a:t>memory and </a:t>
            </a:r>
            <a:r>
              <a:rPr sz="2800" spc="-10" dirty="0">
                <a:latin typeface="Calibri"/>
                <a:cs typeface="Calibri"/>
              </a:rPr>
              <a:t>where </a:t>
            </a:r>
            <a:r>
              <a:rPr sz="2800" spc="-5" dirty="0">
                <a:latin typeface="Calibri"/>
                <a:cs typeface="Calibri"/>
              </a:rPr>
              <a:t>input </a:t>
            </a:r>
            <a:r>
              <a:rPr sz="2800" dirty="0">
                <a:latin typeface="Calibri"/>
                <a:cs typeface="Calibri"/>
              </a:rPr>
              <a:t>and </a:t>
            </a:r>
            <a:r>
              <a:rPr sz="2800" spc="-5" dirty="0">
                <a:latin typeface="Calibri"/>
                <a:cs typeface="Calibri"/>
              </a:rPr>
              <a:t>output </a:t>
            </a:r>
            <a:r>
              <a:rPr sz="2800" dirty="0">
                <a:latin typeface="Calibri"/>
                <a:cs typeface="Calibri"/>
              </a:rPr>
              <a:t> </a:t>
            </a:r>
            <a:r>
              <a:rPr sz="2800" spc="-15" dirty="0">
                <a:latin typeface="Calibri"/>
                <a:cs typeface="Calibri"/>
              </a:rPr>
              <a:t>are </a:t>
            </a:r>
            <a:r>
              <a:rPr sz="2800" spc="-5" dirty="0">
                <a:latin typeface="Calibri"/>
                <a:cs typeface="Calibri"/>
              </a:rPr>
              <a:t>not</a:t>
            </a:r>
            <a:r>
              <a:rPr sz="2800" spc="10" dirty="0">
                <a:latin typeface="Calibri"/>
                <a:cs typeface="Calibri"/>
              </a:rPr>
              <a:t> </a:t>
            </a:r>
            <a:r>
              <a:rPr sz="2800" spc="-10" dirty="0">
                <a:latin typeface="Calibri"/>
                <a:cs typeface="Calibri"/>
              </a:rPr>
              <a:t>defined.</a:t>
            </a:r>
            <a:endParaRPr sz="2800" dirty="0">
              <a:latin typeface="Calibri"/>
              <a:cs typeface="Calibri"/>
            </a:endParaRPr>
          </a:p>
          <a:p>
            <a:pPr marL="299720" marR="690880" indent="-299720" algn="just">
              <a:lnSpc>
                <a:spcPct val="100000"/>
              </a:lnSpc>
              <a:spcBef>
                <a:spcPts val="5"/>
              </a:spcBef>
              <a:buFont typeface="Arial MT"/>
              <a:buChar char="•"/>
              <a:tabLst>
                <a:tab pos="299720" algn="l"/>
              </a:tabLst>
            </a:pPr>
            <a:r>
              <a:rPr sz="2800" spc="-5" dirty="0">
                <a:latin typeface="Calibri"/>
                <a:cs typeface="Calibri"/>
              </a:rPr>
              <a:t>Ex: A) </a:t>
            </a:r>
            <a:r>
              <a:rPr sz="2800" spc="-10" dirty="0">
                <a:latin typeface="Calibri"/>
                <a:cs typeface="Calibri"/>
              </a:rPr>
              <a:t>Household devices: </a:t>
            </a:r>
            <a:r>
              <a:rPr sz="2800" spc="-15" dirty="0">
                <a:latin typeface="Calibri"/>
                <a:cs typeface="Calibri"/>
              </a:rPr>
              <a:t>Complex </a:t>
            </a:r>
            <a:r>
              <a:rPr sz="2800" spc="-10" dirty="0">
                <a:latin typeface="Calibri"/>
                <a:cs typeface="Calibri"/>
              </a:rPr>
              <a:t>home </a:t>
            </a:r>
            <a:r>
              <a:rPr sz="2800" spc="-30" dirty="0">
                <a:latin typeface="Calibri"/>
                <a:cs typeface="Calibri"/>
              </a:rPr>
              <a:t>security, </a:t>
            </a:r>
            <a:r>
              <a:rPr sz="2800" spc="-10" dirty="0">
                <a:latin typeface="Calibri"/>
                <a:cs typeface="Calibri"/>
              </a:rPr>
              <a:t>Home </a:t>
            </a:r>
            <a:r>
              <a:rPr sz="2800" spc="-20" dirty="0">
                <a:latin typeface="Calibri"/>
                <a:cs typeface="Calibri"/>
              </a:rPr>
              <a:t>computers, </a:t>
            </a:r>
            <a:r>
              <a:rPr sz="2800" spc="-10" dirty="0">
                <a:latin typeface="Calibri"/>
                <a:cs typeface="Calibri"/>
              </a:rPr>
              <a:t>Video </a:t>
            </a:r>
            <a:r>
              <a:rPr sz="2800" spc="-620" dirty="0">
                <a:latin typeface="Calibri"/>
                <a:cs typeface="Calibri"/>
              </a:rPr>
              <a:t> </a:t>
            </a:r>
            <a:r>
              <a:rPr sz="2800" spc="-15" dirty="0">
                <a:latin typeface="Calibri"/>
                <a:cs typeface="Calibri"/>
              </a:rPr>
              <a:t>game </a:t>
            </a:r>
            <a:r>
              <a:rPr sz="2800" spc="-25" dirty="0">
                <a:latin typeface="Calibri"/>
                <a:cs typeface="Calibri"/>
              </a:rPr>
              <a:t>systems</a:t>
            </a:r>
            <a:r>
              <a:rPr sz="2800" spc="10" dirty="0">
                <a:latin typeface="Calibri"/>
                <a:cs typeface="Calibri"/>
              </a:rPr>
              <a:t> </a:t>
            </a:r>
            <a:r>
              <a:rPr sz="2800" spc="-5" dirty="0">
                <a:latin typeface="Calibri"/>
                <a:cs typeface="Calibri"/>
              </a:rPr>
              <a:t>and</a:t>
            </a:r>
            <a:r>
              <a:rPr sz="2800" spc="5" dirty="0">
                <a:latin typeface="Calibri"/>
                <a:cs typeface="Calibri"/>
              </a:rPr>
              <a:t> </a:t>
            </a:r>
            <a:r>
              <a:rPr sz="2800" spc="-15" dirty="0">
                <a:latin typeface="Calibri"/>
                <a:cs typeface="Calibri"/>
              </a:rPr>
              <a:t>many</a:t>
            </a:r>
            <a:r>
              <a:rPr sz="2800" spc="10" dirty="0">
                <a:latin typeface="Calibri"/>
                <a:cs typeface="Calibri"/>
              </a:rPr>
              <a:t> </a:t>
            </a:r>
            <a:r>
              <a:rPr sz="2800" spc="-15" dirty="0">
                <a:latin typeface="Calibri"/>
                <a:cs typeface="Calibri"/>
              </a:rPr>
              <a:t>more.</a:t>
            </a:r>
            <a:endParaRPr sz="2800" dirty="0">
              <a:latin typeface="Calibri"/>
              <a:cs typeface="Calibri"/>
            </a:endParaRPr>
          </a:p>
          <a:p>
            <a:pPr marL="1308100" marR="1034415" indent="-486409" algn="just">
              <a:lnSpc>
                <a:spcPct val="100000"/>
              </a:lnSpc>
            </a:pPr>
            <a:r>
              <a:rPr sz="2800" spc="-5" dirty="0">
                <a:latin typeface="Calibri"/>
                <a:cs typeface="Calibri"/>
              </a:rPr>
              <a:t>B) </a:t>
            </a:r>
            <a:r>
              <a:rPr sz="2800" spc="-25" dirty="0">
                <a:latin typeface="Calibri"/>
                <a:cs typeface="Calibri"/>
              </a:rPr>
              <a:t>Transportation </a:t>
            </a:r>
            <a:r>
              <a:rPr sz="2800" spc="-5" dirty="0">
                <a:latin typeface="Calibri"/>
                <a:cs typeface="Calibri"/>
              </a:rPr>
              <a:t>and </a:t>
            </a:r>
            <a:r>
              <a:rPr sz="2800" spc="-10" dirty="0">
                <a:latin typeface="Calibri"/>
                <a:cs typeface="Calibri"/>
              </a:rPr>
              <a:t>Industrial Devices: Automobiles, </a:t>
            </a:r>
            <a:r>
              <a:rPr sz="2800" spc="-15" dirty="0">
                <a:latin typeface="Calibri"/>
                <a:cs typeface="Calibri"/>
              </a:rPr>
              <a:t>trains, </a:t>
            </a:r>
            <a:r>
              <a:rPr sz="2800" spc="-5" dirty="0">
                <a:latin typeface="Calibri"/>
                <a:cs typeface="Calibri"/>
              </a:rPr>
              <a:t>planes, </a:t>
            </a:r>
            <a:r>
              <a:rPr sz="2800" spc="-620" dirty="0">
                <a:latin typeface="Calibri"/>
                <a:cs typeface="Calibri"/>
              </a:rPr>
              <a:t> </a:t>
            </a:r>
            <a:r>
              <a:rPr sz="2800" spc="-10" dirty="0">
                <a:latin typeface="Calibri"/>
                <a:cs typeface="Calibri"/>
              </a:rPr>
              <a:t>Computer</a:t>
            </a:r>
            <a:r>
              <a:rPr sz="2800" spc="15" dirty="0">
                <a:latin typeface="Calibri"/>
                <a:cs typeface="Calibri"/>
              </a:rPr>
              <a:t> </a:t>
            </a:r>
            <a:r>
              <a:rPr sz="2800" spc="-15" dirty="0">
                <a:latin typeface="Calibri"/>
                <a:cs typeface="Calibri"/>
              </a:rPr>
              <a:t>servers,</a:t>
            </a:r>
            <a:r>
              <a:rPr sz="2800" spc="15" dirty="0">
                <a:latin typeface="Calibri"/>
                <a:cs typeface="Calibri"/>
              </a:rPr>
              <a:t> </a:t>
            </a:r>
            <a:r>
              <a:rPr sz="2800" spc="-10" dirty="0">
                <a:latin typeface="Calibri"/>
                <a:cs typeface="Calibri"/>
              </a:rPr>
              <a:t>high</a:t>
            </a:r>
            <a:r>
              <a:rPr sz="2800" spc="30" dirty="0">
                <a:latin typeface="Calibri"/>
                <a:cs typeface="Calibri"/>
              </a:rPr>
              <a:t> </a:t>
            </a:r>
            <a:r>
              <a:rPr sz="2800" spc="-10" dirty="0">
                <a:latin typeface="Calibri"/>
                <a:cs typeface="Calibri"/>
              </a:rPr>
              <a:t>tech</a:t>
            </a:r>
            <a:r>
              <a:rPr sz="2800" dirty="0">
                <a:latin typeface="Calibri"/>
                <a:cs typeface="Calibri"/>
              </a:rPr>
              <a:t> </a:t>
            </a:r>
            <a:r>
              <a:rPr sz="2800" spc="-10" dirty="0">
                <a:latin typeface="Calibri"/>
                <a:cs typeface="Calibri"/>
              </a:rPr>
              <a:t>medical</a:t>
            </a:r>
            <a:r>
              <a:rPr sz="2800" spc="15" dirty="0">
                <a:latin typeface="Calibri"/>
                <a:cs typeface="Calibri"/>
              </a:rPr>
              <a:t> </a:t>
            </a:r>
            <a:r>
              <a:rPr sz="2800" spc="-10" dirty="0">
                <a:latin typeface="Calibri"/>
                <a:cs typeface="Calibri"/>
              </a:rPr>
              <a:t>devices,</a:t>
            </a:r>
            <a:r>
              <a:rPr sz="2800" spc="20" dirty="0">
                <a:latin typeface="Calibri"/>
                <a:cs typeface="Calibri"/>
              </a:rPr>
              <a:t> </a:t>
            </a:r>
            <a:r>
              <a:rPr sz="2800" spc="-15" dirty="0">
                <a:latin typeface="Calibri"/>
                <a:cs typeface="Calibri"/>
              </a:rPr>
              <a:t>etc.</a:t>
            </a:r>
            <a:endParaRPr sz="2800" dirty="0">
              <a:latin typeface="Calibri"/>
              <a:cs typeface="Calibri"/>
            </a:endParaRPr>
          </a:p>
        </p:txBody>
      </p:sp>
    </p:spTree>
    <p:extLst>
      <p:ext uri="{BB962C8B-B14F-4D97-AF65-F5344CB8AC3E}">
        <p14:creationId xmlns:p14="http://schemas.microsoft.com/office/powerpoint/2010/main" val="357514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30</a:t>
            </a:fld>
            <a:endParaRPr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39370">
              <a:lnSpc>
                <a:spcPct val="100000"/>
              </a:lnSpc>
              <a:spcBef>
                <a:spcPts val="105"/>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
        <p:nvSpPr>
          <p:cNvPr id="3" name="object 3"/>
          <p:cNvSpPr txBox="1"/>
          <p:nvPr/>
        </p:nvSpPr>
        <p:spPr>
          <a:xfrm>
            <a:off x="330809" y="1516456"/>
            <a:ext cx="11277600" cy="1983235"/>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006FC0"/>
                </a:solidFill>
                <a:latin typeface="Calibri"/>
                <a:cs typeface="Calibri"/>
              </a:rPr>
              <a:t>P1.0-</a:t>
            </a:r>
            <a:r>
              <a:rPr sz="3200" b="1" spc="-30" dirty="0">
                <a:solidFill>
                  <a:srgbClr val="006FC0"/>
                </a:solidFill>
                <a:latin typeface="Calibri"/>
                <a:cs typeface="Calibri"/>
              </a:rPr>
              <a:t> </a:t>
            </a:r>
            <a:r>
              <a:rPr sz="3200" b="1" spc="-5" dirty="0">
                <a:solidFill>
                  <a:srgbClr val="006FC0"/>
                </a:solidFill>
                <a:latin typeface="Calibri"/>
                <a:cs typeface="Calibri"/>
              </a:rPr>
              <a:t>P1.7</a:t>
            </a:r>
            <a:r>
              <a:rPr sz="3200" b="1" spc="-15" dirty="0">
                <a:solidFill>
                  <a:srgbClr val="006FC0"/>
                </a:solidFill>
                <a:latin typeface="Calibri"/>
                <a:cs typeface="Calibri"/>
              </a:rPr>
              <a:t> </a:t>
            </a:r>
            <a:r>
              <a:rPr sz="3200" b="1" dirty="0">
                <a:solidFill>
                  <a:srgbClr val="006FC0"/>
                </a:solidFill>
                <a:latin typeface="Calibri"/>
                <a:cs typeface="Calibri"/>
              </a:rPr>
              <a:t>:</a:t>
            </a:r>
            <a:endParaRPr sz="3200" dirty="0">
              <a:latin typeface="Calibri"/>
              <a:cs typeface="Calibri"/>
            </a:endParaRPr>
          </a:p>
          <a:p>
            <a:pPr marL="927100" marR="5080" indent="-457200">
              <a:lnSpc>
                <a:spcPct val="100000"/>
              </a:lnSpc>
              <a:spcBef>
                <a:spcPts val="5"/>
              </a:spcBef>
              <a:buFont typeface="Arial MT"/>
              <a:buChar char="•"/>
              <a:tabLst>
                <a:tab pos="926465" algn="l"/>
                <a:tab pos="927100" algn="l"/>
                <a:tab pos="2111375" algn="l"/>
                <a:tab pos="3330575" algn="l"/>
                <a:tab pos="4074160" algn="l"/>
                <a:tab pos="5915660" algn="l"/>
                <a:tab pos="6595109" algn="l"/>
                <a:tab pos="7706359" algn="l"/>
                <a:tab pos="8262620" algn="l"/>
                <a:tab pos="9824720" algn="l"/>
                <a:tab pos="10906760" algn="l"/>
              </a:tabLst>
            </a:pPr>
            <a:r>
              <a:rPr sz="3200" spc="-5" dirty="0">
                <a:latin typeface="Calibri"/>
                <a:cs typeface="Calibri"/>
              </a:rPr>
              <a:t>Thes</a:t>
            </a:r>
            <a:r>
              <a:rPr sz="3200" dirty="0">
                <a:latin typeface="Calibri"/>
                <a:cs typeface="Calibri"/>
              </a:rPr>
              <a:t>e	</a:t>
            </a:r>
            <a:r>
              <a:rPr sz="3200" spc="-5" dirty="0">
                <a:latin typeface="Calibri"/>
                <a:cs typeface="Calibri"/>
              </a:rPr>
              <a:t>8</a:t>
            </a:r>
            <a:r>
              <a:rPr sz="3200" dirty="0">
                <a:latin typeface="Calibri"/>
                <a:cs typeface="Calibri"/>
              </a:rPr>
              <a:t>-</a:t>
            </a:r>
            <a:r>
              <a:rPr sz="3200" spc="-5" dirty="0">
                <a:latin typeface="Calibri"/>
                <a:cs typeface="Calibri"/>
              </a:rPr>
              <a:t>pin</a:t>
            </a:r>
            <a:r>
              <a:rPr sz="3200" dirty="0">
                <a:latin typeface="Calibri"/>
                <a:cs typeface="Calibri"/>
              </a:rPr>
              <a:t>s	a</a:t>
            </a:r>
            <a:r>
              <a:rPr sz="3200" spc="-40" dirty="0">
                <a:latin typeface="Calibri"/>
                <a:cs typeface="Calibri"/>
              </a:rPr>
              <a:t>r</a:t>
            </a:r>
            <a:r>
              <a:rPr sz="3200" dirty="0">
                <a:latin typeface="Calibri"/>
                <a:cs typeface="Calibri"/>
              </a:rPr>
              <a:t>e	</a:t>
            </a:r>
            <a:r>
              <a:rPr sz="3200" spc="-5" dirty="0">
                <a:latin typeface="Calibri"/>
                <a:cs typeface="Calibri"/>
              </a:rPr>
              <a:t>dedi</a:t>
            </a:r>
            <a:r>
              <a:rPr sz="3200" spc="-25" dirty="0">
                <a:latin typeface="Calibri"/>
                <a:cs typeface="Calibri"/>
              </a:rPr>
              <a:t>c</a:t>
            </a:r>
            <a:r>
              <a:rPr sz="3200" spc="-20" dirty="0">
                <a:latin typeface="Calibri"/>
                <a:cs typeface="Calibri"/>
              </a:rPr>
              <a:t>a</a:t>
            </a:r>
            <a:r>
              <a:rPr sz="3200" spc="-30" dirty="0">
                <a:latin typeface="Calibri"/>
                <a:cs typeface="Calibri"/>
              </a:rPr>
              <a:t>t</a:t>
            </a:r>
            <a:r>
              <a:rPr sz="3200" dirty="0">
                <a:latin typeface="Calibri"/>
                <a:cs typeface="Calibri"/>
              </a:rPr>
              <a:t>ed	</a:t>
            </a:r>
            <a:r>
              <a:rPr sz="3200" spc="-80" dirty="0">
                <a:latin typeface="Calibri"/>
                <a:cs typeface="Calibri"/>
              </a:rPr>
              <a:t>f</a:t>
            </a:r>
            <a:r>
              <a:rPr sz="3200" spc="-5" dirty="0">
                <a:latin typeface="Calibri"/>
                <a:cs typeface="Calibri"/>
              </a:rPr>
              <a:t>o</a:t>
            </a:r>
            <a:r>
              <a:rPr sz="3200" dirty="0">
                <a:latin typeface="Calibri"/>
                <a:cs typeface="Calibri"/>
              </a:rPr>
              <a:t>r	</a:t>
            </a:r>
            <a:r>
              <a:rPr sz="3200" spc="-60" dirty="0">
                <a:latin typeface="Calibri"/>
                <a:cs typeface="Calibri"/>
              </a:rPr>
              <a:t>P</a:t>
            </a:r>
            <a:r>
              <a:rPr sz="3200" spc="-5" dirty="0">
                <a:latin typeface="Calibri"/>
                <a:cs typeface="Calibri"/>
              </a:rPr>
              <a:t>ort</a:t>
            </a:r>
            <a:r>
              <a:rPr sz="3200" dirty="0">
                <a:latin typeface="Calibri"/>
                <a:cs typeface="Calibri"/>
              </a:rPr>
              <a:t>1	</a:t>
            </a:r>
            <a:r>
              <a:rPr sz="3200" spc="-45" dirty="0">
                <a:latin typeface="Calibri"/>
                <a:cs typeface="Calibri"/>
              </a:rPr>
              <a:t>t</a:t>
            </a:r>
            <a:r>
              <a:rPr sz="3200" dirty="0">
                <a:latin typeface="Calibri"/>
                <a:cs typeface="Calibri"/>
              </a:rPr>
              <a:t>o	</a:t>
            </a:r>
            <a:r>
              <a:rPr sz="3200" spc="-5" dirty="0">
                <a:latin typeface="Calibri"/>
                <a:cs typeface="Calibri"/>
              </a:rPr>
              <a:t>per</a:t>
            </a:r>
            <a:r>
              <a:rPr sz="3200" spc="-85" dirty="0">
                <a:latin typeface="Calibri"/>
                <a:cs typeface="Calibri"/>
              </a:rPr>
              <a:t>f</a:t>
            </a:r>
            <a:r>
              <a:rPr sz="3200" spc="-5" dirty="0">
                <a:latin typeface="Calibri"/>
                <a:cs typeface="Calibri"/>
              </a:rPr>
              <a:t>or</a:t>
            </a:r>
            <a:r>
              <a:rPr sz="3200" dirty="0">
                <a:latin typeface="Calibri"/>
                <a:cs typeface="Calibri"/>
              </a:rPr>
              <a:t>m	in</a:t>
            </a:r>
            <a:r>
              <a:rPr sz="3200" spc="10" dirty="0">
                <a:latin typeface="Calibri"/>
                <a:cs typeface="Calibri"/>
              </a:rPr>
              <a:t>p</a:t>
            </a:r>
            <a:r>
              <a:rPr sz="3200" spc="-5" dirty="0">
                <a:latin typeface="Calibri"/>
                <a:cs typeface="Calibri"/>
              </a:rPr>
              <a:t>u</a:t>
            </a:r>
            <a:r>
              <a:rPr sz="3200" dirty="0">
                <a:latin typeface="Calibri"/>
                <a:cs typeface="Calibri"/>
              </a:rPr>
              <a:t>t	or  </a:t>
            </a:r>
            <a:r>
              <a:rPr sz="3200" spc="-5" dirty="0">
                <a:latin typeface="Calibri"/>
                <a:cs typeface="Calibri"/>
              </a:rPr>
              <a:t>output</a:t>
            </a:r>
            <a:r>
              <a:rPr sz="3200" spc="15" dirty="0">
                <a:latin typeface="Calibri"/>
                <a:cs typeface="Calibri"/>
              </a:rPr>
              <a:t> </a:t>
            </a:r>
            <a:r>
              <a:rPr sz="3200" spc="-5" dirty="0">
                <a:latin typeface="Calibri"/>
                <a:cs typeface="Calibri"/>
              </a:rPr>
              <a:t>port</a:t>
            </a:r>
            <a:r>
              <a:rPr sz="3200" spc="5" dirty="0">
                <a:latin typeface="Calibri"/>
                <a:cs typeface="Calibri"/>
              </a:rPr>
              <a:t> </a:t>
            </a:r>
            <a:r>
              <a:rPr sz="3200" spc="-10" dirty="0">
                <a:latin typeface="Calibri"/>
                <a:cs typeface="Calibri"/>
              </a:rPr>
              <a:t>operations</a:t>
            </a:r>
            <a:r>
              <a:rPr sz="3200" spc="-10" dirty="0" smtClean="0">
                <a:latin typeface="Calibri"/>
                <a:cs typeface="Calibri"/>
              </a:rPr>
              <a:t>.</a:t>
            </a:r>
            <a:endParaRPr lang="en-US" sz="3200" spc="-10" dirty="0" smtClean="0">
              <a:latin typeface="Calibri"/>
              <a:cs typeface="Calibri"/>
            </a:endParaRPr>
          </a:p>
          <a:p>
            <a:pPr marL="927100" marR="5080" indent="-457200">
              <a:lnSpc>
                <a:spcPct val="100000"/>
              </a:lnSpc>
              <a:spcBef>
                <a:spcPts val="5"/>
              </a:spcBef>
              <a:buFont typeface="Arial MT"/>
              <a:buChar char="•"/>
              <a:tabLst>
                <a:tab pos="926465" algn="l"/>
                <a:tab pos="927100" algn="l"/>
                <a:tab pos="2111375" algn="l"/>
                <a:tab pos="3330575" algn="l"/>
                <a:tab pos="4074160" algn="l"/>
                <a:tab pos="5915660" algn="l"/>
                <a:tab pos="6595109" algn="l"/>
                <a:tab pos="7706359" algn="l"/>
                <a:tab pos="8262620" algn="l"/>
                <a:tab pos="9824720" algn="l"/>
                <a:tab pos="10906760" algn="l"/>
              </a:tabLst>
            </a:pPr>
            <a:r>
              <a:rPr lang="en-US" sz="3200" spc="-10" dirty="0" smtClean="0">
                <a:latin typeface="Calibri"/>
                <a:cs typeface="Calibri"/>
              </a:rPr>
              <a:t>Doesn’t perform dual functions.</a:t>
            </a:r>
            <a:endParaRPr sz="3200" dirty="0">
              <a:latin typeface="Calibri"/>
              <a:cs typeface="Calibri"/>
            </a:endParaRPr>
          </a:p>
        </p:txBody>
      </p:sp>
    </p:spTree>
    <p:extLst>
      <p:ext uri="{BB962C8B-B14F-4D97-AF65-F5344CB8AC3E}">
        <p14:creationId xmlns:p14="http://schemas.microsoft.com/office/powerpoint/2010/main" val="41816881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07522"/>
            <a:ext cx="8694698" cy="448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90600" y="533400"/>
            <a:ext cx="3803542" cy="523220"/>
          </a:xfrm>
          <a:prstGeom prst="rect">
            <a:avLst/>
          </a:prstGeom>
          <a:noFill/>
        </p:spPr>
        <p:txBody>
          <a:bodyPr wrap="none" rtlCol="0">
            <a:spAutoFit/>
          </a:bodyPr>
          <a:lstStyle/>
          <a:p>
            <a:r>
              <a:rPr lang="en-US" sz="2800" b="1" dirty="0" smtClean="0">
                <a:solidFill>
                  <a:srgbClr val="FF0000"/>
                </a:solidFill>
              </a:rPr>
              <a:t>Port-1 Internal structure</a:t>
            </a:r>
            <a:endParaRPr lang="en-US" sz="2800" b="1" dirty="0">
              <a:solidFill>
                <a:srgbClr val="FF0000"/>
              </a:solidFill>
            </a:endParaRPr>
          </a:p>
        </p:txBody>
      </p:sp>
    </p:spTree>
    <p:extLst>
      <p:ext uri="{BB962C8B-B14F-4D97-AF65-F5344CB8AC3E}">
        <p14:creationId xmlns:p14="http://schemas.microsoft.com/office/powerpoint/2010/main" val="1974848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32</a:t>
            </a:fld>
            <a:endParaRPr dirty="0"/>
          </a:p>
        </p:txBody>
      </p:sp>
      <p:sp>
        <p:nvSpPr>
          <p:cNvPr id="2" name="object 2"/>
          <p:cNvSpPr txBox="1">
            <a:spLocks noGrp="1"/>
          </p:cNvSpPr>
          <p:nvPr>
            <p:ph type="title"/>
          </p:nvPr>
        </p:nvSpPr>
        <p:spPr>
          <a:xfrm>
            <a:off x="2146173" y="199770"/>
            <a:ext cx="7926705" cy="696595"/>
          </a:xfrm>
          <a:prstGeom prst="rect">
            <a:avLst/>
          </a:prstGeom>
        </p:spPr>
        <p:txBody>
          <a:bodyPr vert="horz" wrap="square" lIns="0" tIns="12700" rIns="0" bIns="0" rtlCol="0">
            <a:spAutoFit/>
          </a:bodyPr>
          <a:lstStyle/>
          <a:p>
            <a:pPr marL="12700">
              <a:lnSpc>
                <a:spcPct val="100000"/>
              </a:lnSpc>
              <a:spcBef>
                <a:spcPts val="100"/>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
        <p:nvSpPr>
          <p:cNvPr id="3" name="object 3"/>
          <p:cNvSpPr txBox="1"/>
          <p:nvPr/>
        </p:nvSpPr>
        <p:spPr>
          <a:xfrm>
            <a:off x="330809" y="1304670"/>
            <a:ext cx="11276965" cy="1977389"/>
          </a:xfrm>
          <a:prstGeom prst="rect">
            <a:avLst/>
          </a:prstGeom>
        </p:spPr>
        <p:txBody>
          <a:bodyPr vert="horz" wrap="square" lIns="0" tIns="13335" rIns="0" bIns="0" rtlCol="0">
            <a:spAutoFit/>
          </a:bodyPr>
          <a:lstStyle/>
          <a:p>
            <a:pPr marL="12700" algn="just">
              <a:lnSpc>
                <a:spcPct val="100000"/>
              </a:lnSpc>
              <a:spcBef>
                <a:spcPts val="105"/>
              </a:spcBef>
            </a:pPr>
            <a:r>
              <a:rPr sz="3200" b="1" spc="-5" dirty="0">
                <a:solidFill>
                  <a:srgbClr val="006FC0"/>
                </a:solidFill>
                <a:latin typeface="Calibri"/>
                <a:cs typeface="Calibri"/>
              </a:rPr>
              <a:t>P2.0-</a:t>
            </a:r>
            <a:r>
              <a:rPr sz="3200" b="1" spc="-20" dirty="0">
                <a:solidFill>
                  <a:srgbClr val="006FC0"/>
                </a:solidFill>
                <a:latin typeface="Calibri"/>
                <a:cs typeface="Calibri"/>
              </a:rPr>
              <a:t> </a:t>
            </a:r>
            <a:r>
              <a:rPr sz="3200" b="1" spc="-5" dirty="0">
                <a:solidFill>
                  <a:srgbClr val="006FC0"/>
                </a:solidFill>
                <a:latin typeface="Calibri"/>
                <a:cs typeface="Calibri"/>
              </a:rPr>
              <a:t>P2.7(A8-A15)</a:t>
            </a:r>
            <a:r>
              <a:rPr sz="3200" b="1" spc="-10" dirty="0">
                <a:solidFill>
                  <a:srgbClr val="006FC0"/>
                </a:solidFill>
                <a:latin typeface="Calibri"/>
                <a:cs typeface="Calibri"/>
              </a:rPr>
              <a:t> </a:t>
            </a:r>
            <a:r>
              <a:rPr sz="3200" b="1" dirty="0">
                <a:solidFill>
                  <a:srgbClr val="006FC0"/>
                </a:solidFill>
                <a:latin typeface="Calibri"/>
                <a:cs typeface="Calibri"/>
              </a:rPr>
              <a:t>:</a:t>
            </a:r>
            <a:endParaRPr sz="3200" dirty="0">
              <a:latin typeface="Calibri"/>
              <a:cs typeface="Calibri"/>
            </a:endParaRPr>
          </a:p>
          <a:p>
            <a:pPr marL="927100" marR="5080" indent="-457200" algn="just">
              <a:lnSpc>
                <a:spcPct val="100000"/>
              </a:lnSpc>
              <a:buFont typeface="Arial MT"/>
              <a:buChar char="•"/>
              <a:tabLst>
                <a:tab pos="927100" algn="l"/>
              </a:tabLst>
            </a:pPr>
            <a:r>
              <a:rPr sz="3200" spc="-5" dirty="0">
                <a:latin typeface="Calibri"/>
                <a:cs typeface="Calibri"/>
              </a:rPr>
              <a:t>The port2 </a:t>
            </a:r>
            <a:r>
              <a:rPr sz="3200" dirty="0">
                <a:latin typeface="Calibri"/>
                <a:cs typeface="Calibri"/>
              </a:rPr>
              <a:t>pins </a:t>
            </a:r>
            <a:r>
              <a:rPr sz="3200" spc="-15" dirty="0">
                <a:latin typeface="Calibri"/>
                <a:cs typeface="Calibri"/>
              </a:rPr>
              <a:t>are multiplexed </a:t>
            </a:r>
            <a:r>
              <a:rPr sz="3200" dirty="0">
                <a:latin typeface="Calibri"/>
                <a:cs typeface="Calibri"/>
              </a:rPr>
              <a:t>with the higher </a:t>
            </a:r>
            <a:r>
              <a:rPr sz="3200" spc="-15" dirty="0">
                <a:latin typeface="Calibri"/>
                <a:cs typeface="Calibri"/>
              </a:rPr>
              <a:t>order </a:t>
            </a:r>
            <a:r>
              <a:rPr sz="3200" spc="-5" dirty="0">
                <a:latin typeface="Calibri"/>
                <a:cs typeface="Calibri"/>
              </a:rPr>
              <a:t>address </a:t>
            </a:r>
            <a:r>
              <a:rPr sz="3200" dirty="0">
                <a:latin typeface="Calibri"/>
                <a:cs typeface="Calibri"/>
              </a:rPr>
              <a:t> </a:t>
            </a:r>
            <a:r>
              <a:rPr sz="3200" spc="-5" dirty="0">
                <a:latin typeface="Calibri"/>
                <a:cs typeface="Calibri"/>
              </a:rPr>
              <a:t>pins </a:t>
            </a:r>
            <a:r>
              <a:rPr sz="3200" dirty="0">
                <a:latin typeface="Calibri"/>
                <a:cs typeface="Calibri"/>
              </a:rPr>
              <a:t>when the </a:t>
            </a:r>
            <a:r>
              <a:rPr sz="3200" spc="-15" dirty="0">
                <a:latin typeface="Calibri"/>
                <a:cs typeface="Calibri"/>
              </a:rPr>
              <a:t>microcontroller </a:t>
            </a:r>
            <a:r>
              <a:rPr sz="3200" spc="-5" dirty="0">
                <a:latin typeface="Calibri"/>
                <a:cs typeface="Calibri"/>
              </a:rPr>
              <a:t>is </a:t>
            </a:r>
            <a:r>
              <a:rPr sz="3200" dirty="0">
                <a:latin typeface="Calibri"/>
                <a:cs typeface="Calibri"/>
              </a:rPr>
              <a:t>accessing </a:t>
            </a:r>
            <a:r>
              <a:rPr sz="3200" spc="-10" dirty="0">
                <a:latin typeface="Calibri"/>
                <a:cs typeface="Calibri"/>
              </a:rPr>
              <a:t>external </a:t>
            </a:r>
            <a:r>
              <a:rPr sz="3200" dirty="0">
                <a:latin typeface="Calibri"/>
                <a:cs typeface="Calibri"/>
              </a:rPr>
              <a:t>memory </a:t>
            </a:r>
            <a:r>
              <a:rPr sz="3200" spc="5" dirty="0">
                <a:latin typeface="Calibri"/>
                <a:cs typeface="Calibri"/>
              </a:rPr>
              <a:t> </a:t>
            </a:r>
            <a:r>
              <a:rPr sz="3200" spc="-5" dirty="0">
                <a:latin typeface="Calibri"/>
                <a:cs typeface="Calibri"/>
              </a:rPr>
              <a:t>otherwise</a:t>
            </a:r>
            <a:r>
              <a:rPr sz="3200" dirty="0">
                <a:latin typeface="Calibri"/>
                <a:cs typeface="Calibri"/>
              </a:rPr>
              <a:t> </a:t>
            </a:r>
            <a:r>
              <a:rPr sz="3200" spc="-10" dirty="0">
                <a:latin typeface="Calibri"/>
                <a:cs typeface="Calibri"/>
              </a:rPr>
              <a:t>they</a:t>
            </a:r>
            <a:r>
              <a:rPr sz="3200" spc="10" dirty="0">
                <a:latin typeface="Calibri"/>
                <a:cs typeface="Calibri"/>
              </a:rPr>
              <a:t> </a:t>
            </a:r>
            <a:r>
              <a:rPr sz="3200" dirty="0">
                <a:latin typeface="Calibri"/>
                <a:cs typeface="Calibri"/>
              </a:rPr>
              <a:t>act as </a:t>
            </a:r>
            <a:r>
              <a:rPr lang="en-US" sz="3200" spc="-20" dirty="0" smtClean="0">
                <a:latin typeface="Calibri"/>
                <a:cs typeface="Calibri"/>
              </a:rPr>
              <a:t>i/o </a:t>
            </a:r>
            <a:r>
              <a:rPr sz="3200" spc="-5" dirty="0" smtClean="0">
                <a:latin typeface="Calibri"/>
                <a:cs typeface="Calibri"/>
              </a:rPr>
              <a:t>pins</a:t>
            </a:r>
            <a:r>
              <a:rPr sz="3200" spc="-5" dirty="0">
                <a:latin typeface="Calibri"/>
                <a:cs typeface="Calibri"/>
              </a:rPr>
              <a:t>.</a:t>
            </a:r>
            <a:endParaRPr sz="3200" dirty="0">
              <a:latin typeface="Calibri"/>
              <a:cs typeface="Calibri"/>
            </a:endParaRPr>
          </a:p>
        </p:txBody>
      </p:sp>
    </p:spTree>
    <p:extLst>
      <p:ext uri="{BB962C8B-B14F-4D97-AF65-F5344CB8AC3E}">
        <p14:creationId xmlns:p14="http://schemas.microsoft.com/office/powerpoint/2010/main" val="2944988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33</a:t>
            </a:fld>
            <a:endParaRPr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39370">
              <a:lnSpc>
                <a:spcPct val="100000"/>
              </a:lnSpc>
              <a:spcBef>
                <a:spcPts val="105"/>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
        <p:nvSpPr>
          <p:cNvPr id="3" name="object 3"/>
          <p:cNvSpPr txBox="1"/>
          <p:nvPr/>
        </p:nvSpPr>
        <p:spPr>
          <a:xfrm>
            <a:off x="330809" y="1277569"/>
            <a:ext cx="11275695" cy="1977389"/>
          </a:xfrm>
          <a:prstGeom prst="rect">
            <a:avLst/>
          </a:prstGeom>
        </p:spPr>
        <p:txBody>
          <a:bodyPr vert="horz" wrap="square" lIns="0" tIns="13335" rIns="0" bIns="0" rtlCol="0">
            <a:spAutoFit/>
          </a:bodyPr>
          <a:lstStyle/>
          <a:p>
            <a:pPr marL="12700" algn="just">
              <a:lnSpc>
                <a:spcPct val="100000"/>
              </a:lnSpc>
              <a:spcBef>
                <a:spcPts val="105"/>
              </a:spcBef>
            </a:pPr>
            <a:r>
              <a:rPr sz="3200" b="1" spc="-5" dirty="0">
                <a:solidFill>
                  <a:srgbClr val="006FC0"/>
                </a:solidFill>
                <a:latin typeface="Calibri"/>
                <a:cs typeface="Calibri"/>
              </a:rPr>
              <a:t>P3.0-</a:t>
            </a:r>
            <a:r>
              <a:rPr sz="3200" b="1" spc="-25" dirty="0">
                <a:solidFill>
                  <a:srgbClr val="006FC0"/>
                </a:solidFill>
                <a:latin typeface="Calibri"/>
                <a:cs typeface="Calibri"/>
              </a:rPr>
              <a:t> </a:t>
            </a:r>
            <a:r>
              <a:rPr sz="3200" b="1" spc="-5" dirty="0">
                <a:solidFill>
                  <a:srgbClr val="006FC0"/>
                </a:solidFill>
                <a:latin typeface="Calibri"/>
                <a:cs typeface="Calibri"/>
              </a:rPr>
              <a:t>P3.7</a:t>
            </a:r>
            <a:r>
              <a:rPr sz="3200" b="1" spc="690" dirty="0">
                <a:solidFill>
                  <a:srgbClr val="006FC0"/>
                </a:solidFill>
                <a:latin typeface="Calibri"/>
                <a:cs typeface="Calibri"/>
              </a:rPr>
              <a:t> </a:t>
            </a:r>
            <a:r>
              <a:rPr sz="3200" b="1" dirty="0">
                <a:solidFill>
                  <a:srgbClr val="006FC0"/>
                </a:solidFill>
                <a:latin typeface="Calibri"/>
                <a:cs typeface="Calibri"/>
              </a:rPr>
              <a:t>:</a:t>
            </a:r>
            <a:endParaRPr sz="3200" dirty="0">
              <a:latin typeface="Calibri"/>
              <a:cs typeface="Calibri"/>
            </a:endParaRPr>
          </a:p>
          <a:p>
            <a:pPr marL="927100" marR="5080" indent="-457200" algn="just">
              <a:lnSpc>
                <a:spcPct val="100000"/>
              </a:lnSpc>
              <a:buFont typeface="Arial MT"/>
              <a:buChar char="•"/>
              <a:tabLst>
                <a:tab pos="927100" algn="l"/>
              </a:tabLst>
            </a:pPr>
            <a:r>
              <a:rPr sz="3200" spc="-5" dirty="0">
                <a:latin typeface="Calibri"/>
                <a:cs typeface="Calibri"/>
              </a:rPr>
              <a:t>These 8-pins </a:t>
            </a:r>
            <a:r>
              <a:rPr sz="3200" spc="-15" dirty="0">
                <a:latin typeface="Calibri"/>
                <a:cs typeface="Calibri"/>
              </a:rPr>
              <a:t>are </a:t>
            </a:r>
            <a:r>
              <a:rPr sz="3200" spc="-5" dirty="0">
                <a:latin typeface="Calibri"/>
                <a:cs typeface="Calibri"/>
              </a:rPr>
              <a:t>meant </a:t>
            </a:r>
            <a:r>
              <a:rPr sz="3200" spc="-25" dirty="0">
                <a:latin typeface="Calibri"/>
                <a:cs typeface="Calibri"/>
              </a:rPr>
              <a:t>for </a:t>
            </a:r>
            <a:r>
              <a:rPr lang="en-US" sz="3200" spc="-20" dirty="0" smtClean="0">
                <a:latin typeface="Calibri"/>
                <a:cs typeface="Calibri"/>
              </a:rPr>
              <a:t>i/o</a:t>
            </a:r>
            <a:r>
              <a:rPr sz="3200" spc="-20" dirty="0" smtClean="0">
                <a:latin typeface="Calibri"/>
                <a:cs typeface="Calibri"/>
              </a:rPr>
              <a:t> </a:t>
            </a:r>
            <a:r>
              <a:rPr sz="3200" spc="-15" dirty="0">
                <a:latin typeface="Calibri"/>
                <a:cs typeface="Calibri"/>
              </a:rPr>
              <a:t>operations </a:t>
            </a:r>
            <a:r>
              <a:rPr sz="3200" dirty="0">
                <a:latin typeface="Calibri"/>
                <a:cs typeface="Calibri"/>
              </a:rPr>
              <a:t>and also </a:t>
            </a:r>
            <a:r>
              <a:rPr sz="3200" spc="-30" dirty="0">
                <a:latin typeface="Calibri"/>
                <a:cs typeface="Calibri"/>
              </a:rPr>
              <a:t>for </a:t>
            </a:r>
            <a:r>
              <a:rPr sz="3200" spc="-5" dirty="0">
                <a:latin typeface="Calibri"/>
                <a:cs typeface="Calibri"/>
              </a:rPr>
              <a:t>some </a:t>
            </a:r>
            <a:r>
              <a:rPr sz="3200" spc="-710" dirty="0">
                <a:latin typeface="Calibri"/>
                <a:cs typeface="Calibri"/>
              </a:rPr>
              <a:t> </a:t>
            </a:r>
            <a:r>
              <a:rPr sz="3200" spc="-15" dirty="0">
                <a:latin typeface="Calibri"/>
                <a:cs typeface="Calibri"/>
              </a:rPr>
              <a:t>control operations</a:t>
            </a:r>
            <a:r>
              <a:rPr sz="3200" spc="695" dirty="0">
                <a:latin typeface="Calibri"/>
                <a:cs typeface="Calibri"/>
              </a:rPr>
              <a:t> </a:t>
            </a:r>
            <a:r>
              <a:rPr sz="3200" spc="-30" dirty="0">
                <a:latin typeface="Calibri"/>
                <a:cs typeface="Calibri"/>
              </a:rPr>
              <a:t>like</a:t>
            </a:r>
            <a:r>
              <a:rPr sz="3200" spc="-25" dirty="0">
                <a:latin typeface="Calibri"/>
                <a:cs typeface="Calibri"/>
              </a:rPr>
              <a:t> </a:t>
            </a:r>
            <a:r>
              <a:rPr sz="3200" spc="-10" dirty="0">
                <a:latin typeface="Calibri"/>
                <a:cs typeface="Calibri"/>
              </a:rPr>
              <a:t>Read, </a:t>
            </a:r>
            <a:r>
              <a:rPr sz="3200" spc="-25" dirty="0">
                <a:latin typeface="Calibri"/>
                <a:cs typeface="Calibri"/>
              </a:rPr>
              <a:t>Write, </a:t>
            </a:r>
            <a:r>
              <a:rPr sz="3200" spc="-5" dirty="0">
                <a:latin typeface="Calibri"/>
                <a:cs typeface="Calibri"/>
              </a:rPr>
              <a:t>Timer0, Timer1, </a:t>
            </a:r>
            <a:r>
              <a:rPr sz="3200" dirty="0">
                <a:latin typeface="Calibri"/>
                <a:cs typeface="Calibri"/>
              </a:rPr>
              <a:t>INT0, </a:t>
            </a:r>
            <a:r>
              <a:rPr sz="3200" spc="5" dirty="0">
                <a:latin typeface="Calibri"/>
                <a:cs typeface="Calibri"/>
              </a:rPr>
              <a:t> </a:t>
            </a:r>
            <a:r>
              <a:rPr sz="3200" spc="-5" dirty="0">
                <a:latin typeface="Calibri"/>
                <a:cs typeface="Calibri"/>
              </a:rPr>
              <a:t>INT1,</a:t>
            </a:r>
            <a:r>
              <a:rPr sz="3200" spc="5" dirty="0">
                <a:latin typeface="Calibri"/>
                <a:cs typeface="Calibri"/>
              </a:rPr>
              <a:t> </a:t>
            </a:r>
            <a:r>
              <a:rPr sz="3200" dirty="0">
                <a:latin typeface="Calibri"/>
                <a:cs typeface="Calibri"/>
              </a:rPr>
              <a:t>RxD</a:t>
            </a:r>
            <a:r>
              <a:rPr sz="3200" spc="5" dirty="0">
                <a:latin typeface="Calibri"/>
                <a:cs typeface="Calibri"/>
              </a:rPr>
              <a:t> </a:t>
            </a:r>
            <a:r>
              <a:rPr sz="3200" dirty="0">
                <a:latin typeface="Calibri"/>
                <a:cs typeface="Calibri"/>
              </a:rPr>
              <a:t>and</a:t>
            </a:r>
            <a:r>
              <a:rPr sz="3200" spc="10" dirty="0">
                <a:latin typeface="Calibri"/>
                <a:cs typeface="Calibri"/>
              </a:rPr>
              <a:t> </a:t>
            </a:r>
            <a:r>
              <a:rPr sz="3200" spc="-55" dirty="0">
                <a:latin typeface="Calibri"/>
                <a:cs typeface="Calibri"/>
              </a:rPr>
              <a:t>TxD</a:t>
            </a:r>
            <a:endParaRPr sz="3200" dirty="0">
              <a:latin typeface="Calibri"/>
              <a:cs typeface="Calibri"/>
            </a:endParaRPr>
          </a:p>
        </p:txBody>
      </p:sp>
    </p:spTree>
    <p:extLst>
      <p:ext uri="{BB962C8B-B14F-4D97-AF65-F5344CB8AC3E}">
        <p14:creationId xmlns:p14="http://schemas.microsoft.com/office/powerpoint/2010/main" val="41795885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1560" y="304800"/>
            <a:ext cx="7953756" cy="696594"/>
          </a:xfrm>
        </p:spPr>
        <p:txBody>
          <a:bodyPr/>
          <a:lstStyle/>
          <a:p>
            <a:r>
              <a:rPr lang="en-US" dirty="0" smtClean="0"/>
              <a:t>Port programming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63882"/>
            <a:ext cx="9298476"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74241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6010" y="-34499"/>
            <a:ext cx="11992065" cy="675185"/>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Data transfer through ports: Example 2 (Bit addressing)</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126010" y="675185"/>
            <a:ext cx="12029596" cy="5555367"/>
          </a:xfrm>
          <a:prstGeom prst="rect">
            <a:avLst/>
          </a:prstGeom>
        </p:spPr>
        <p:txBody>
          <a:bodyPr wrap="square">
            <a:spAutoFit/>
          </a:bodyPr>
          <a:lstStyle/>
          <a:p>
            <a:r>
              <a:rPr lang="en-US" sz="2800" dirty="0" smtClean="0"/>
              <a:t>Write an 8051 ALP to complement P1.2 </a:t>
            </a:r>
            <a:r>
              <a:rPr lang="en-US" sz="2800" dirty="0"/>
              <a:t>continually</a:t>
            </a:r>
            <a:r>
              <a:rPr lang="en-US" sz="2800" dirty="0" smtClean="0"/>
              <a:t> with some delay.</a:t>
            </a:r>
          </a:p>
          <a:p>
            <a:endParaRPr lang="en-US" sz="1100" dirty="0" smtClean="0"/>
          </a:p>
          <a:p>
            <a:r>
              <a:rPr lang="en-US" sz="2400" dirty="0" smtClean="0"/>
              <a:t>             BACK: CPL </a:t>
            </a:r>
            <a:r>
              <a:rPr lang="en-US" sz="2400" dirty="0"/>
              <a:t>P1.2 </a:t>
            </a:r>
            <a:r>
              <a:rPr lang="en-US" sz="2400" dirty="0" smtClean="0"/>
              <a:t>    ;</a:t>
            </a:r>
            <a:r>
              <a:rPr lang="en-US" sz="2400" dirty="0"/>
              <a:t>complement </a:t>
            </a:r>
            <a:r>
              <a:rPr lang="en-US" sz="2400" dirty="0" smtClean="0"/>
              <a:t>P1.2</a:t>
            </a:r>
          </a:p>
          <a:p>
            <a:r>
              <a:rPr lang="en-US" sz="2400" dirty="0" smtClean="0"/>
              <a:t>	ACALL DELAY        ;</a:t>
            </a:r>
            <a:r>
              <a:rPr lang="en-US" sz="2000" dirty="0" smtClean="0">
                <a:solidFill>
                  <a:srgbClr val="FF0000"/>
                </a:solidFill>
              </a:rPr>
              <a:t>calling delay program (routine) to create time delay between each complement.</a:t>
            </a:r>
            <a:r>
              <a:rPr lang="en-US" sz="2400" dirty="0" smtClean="0">
                <a:solidFill>
                  <a:srgbClr val="FF0000"/>
                </a:solidFill>
              </a:rPr>
              <a:t> </a:t>
            </a:r>
          </a:p>
          <a:p>
            <a:r>
              <a:rPr lang="en-US" sz="2400" dirty="0" smtClean="0"/>
              <a:t>	CPL P1.2</a:t>
            </a:r>
          </a:p>
          <a:p>
            <a:r>
              <a:rPr lang="en-US" sz="2400" dirty="0" smtClean="0"/>
              <a:t>	ACALL DELAY</a:t>
            </a:r>
          </a:p>
          <a:p>
            <a:r>
              <a:rPr lang="en-US" sz="2400" dirty="0" smtClean="0"/>
              <a:t>	SJMP BACK</a:t>
            </a:r>
          </a:p>
          <a:p>
            <a:r>
              <a:rPr lang="en-US" sz="2400" dirty="0" smtClean="0"/>
              <a:t>           </a:t>
            </a:r>
            <a:r>
              <a:rPr lang="en-US" sz="2400" dirty="0">
                <a:solidFill>
                  <a:srgbClr val="FF0000"/>
                </a:solidFill>
              </a:rPr>
              <a:t>---time </a:t>
            </a:r>
            <a:r>
              <a:rPr lang="en-US" sz="2400" dirty="0" smtClean="0">
                <a:solidFill>
                  <a:srgbClr val="FF0000"/>
                </a:solidFill>
              </a:rPr>
              <a:t>delay program-------the following code is to create delay between every complement (toggle) of P1.2 bit. A delay is required to notice the change (complement). A random amount of </a:t>
            </a:r>
            <a:r>
              <a:rPr lang="en-US" sz="2400" dirty="0">
                <a:solidFill>
                  <a:srgbClr val="FF0000"/>
                </a:solidFill>
              </a:rPr>
              <a:t>d</a:t>
            </a:r>
            <a:r>
              <a:rPr lang="en-US" sz="2400" dirty="0" smtClean="0">
                <a:solidFill>
                  <a:srgbClr val="FF0000"/>
                </a:solidFill>
              </a:rPr>
              <a:t>elay will be created by decrementing the randomly loaded R3 value to zero.</a:t>
            </a:r>
            <a:endParaRPr lang="en-US" sz="2400" dirty="0">
              <a:solidFill>
                <a:srgbClr val="FF0000"/>
              </a:solidFill>
            </a:endParaRPr>
          </a:p>
          <a:p>
            <a:r>
              <a:rPr lang="en-US" sz="2400" dirty="0"/>
              <a:t>     DELAY: MOV R3,#</a:t>
            </a:r>
            <a:r>
              <a:rPr lang="en-US" sz="2000" dirty="0" smtClean="0"/>
              <a:t>200   ; </a:t>
            </a:r>
            <a:r>
              <a:rPr lang="en-US" sz="2000" b="1" dirty="0" smtClean="0"/>
              <a:t>200 is a decimal number. Its </a:t>
            </a:r>
            <a:r>
              <a:rPr lang="en-US" sz="2000" b="1" dirty="0" err="1" smtClean="0"/>
              <a:t>hexa</a:t>
            </a:r>
            <a:r>
              <a:rPr lang="en-US" sz="2000" b="1" dirty="0" smtClean="0"/>
              <a:t> decimal equivalent will be saved in R3.</a:t>
            </a:r>
            <a:endParaRPr lang="en-US" sz="2000" b="1" dirty="0"/>
          </a:p>
          <a:p>
            <a:r>
              <a:rPr lang="en-US" sz="2400" dirty="0"/>
              <a:t>     HERE: DJNZ </a:t>
            </a:r>
            <a:r>
              <a:rPr lang="en-US" sz="2400" dirty="0" smtClean="0"/>
              <a:t>R3,HERE  </a:t>
            </a:r>
          </a:p>
          <a:p>
            <a:r>
              <a:rPr lang="en-US" sz="2400" dirty="0"/>
              <a:t> </a:t>
            </a:r>
            <a:r>
              <a:rPr lang="en-US" sz="2400" dirty="0" smtClean="0"/>
              <a:t>                RET</a:t>
            </a:r>
            <a:endParaRPr lang="en-US" sz="2400" dirty="0"/>
          </a:p>
          <a:p>
            <a:endParaRPr lang="en-US" sz="2800" dirty="0" smtClean="0"/>
          </a:p>
        </p:txBody>
      </p:sp>
      <p:sp>
        <p:nvSpPr>
          <p:cNvPr id="2" name="TextBox 1"/>
          <p:cNvSpPr txBox="1"/>
          <p:nvPr/>
        </p:nvSpPr>
        <p:spPr>
          <a:xfrm>
            <a:off x="3183909" y="4953000"/>
            <a:ext cx="8610600" cy="646331"/>
          </a:xfrm>
          <a:prstGeom prst="rect">
            <a:avLst/>
          </a:prstGeom>
          <a:noFill/>
        </p:spPr>
        <p:txBody>
          <a:bodyPr wrap="square" rtlCol="0">
            <a:spAutoFit/>
          </a:bodyPr>
          <a:lstStyle/>
          <a:p>
            <a:r>
              <a:rPr lang="en-US" dirty="0"/>
              <a:t>; Decrement R3 (Any bank register R0-R7 can be used here) and remain here till it becomes ZERO. </a:t>
            </a:r>
          </a:p>
        </p:txBody>
      </p:sp>
      <p:sp>
        <p:nvSpPr>
          <p:cNvPr id="6" name="TextBox 5"/>
          <p:cNvSpPr txBox="1"/>
          <p:nvPr/>
        </p:nvSpPr>
        <p:spPr>
          <a:xfrm>
            <a:off x="3183909" y="5459439"/>
            <a:ext cx="6096000" cy="646331"/>
          </a:xfrm>
          <a:prstGeom prst="rect">
            <a:avLst/>
          </a:prstGeom>
          <a:noFill/>
        </p:spPr>
        <p:txBody>
          <a:bodyPr wrap="square" rtlCol="0">
            <a:spAutoFit/>
          </a:bodyPr>
          <a:lstStyle/>
          <a:p>
            <a:r>
              <a:rPr lang="en-US" dirty="0"/>
              <a:t>; </a:t>
            </a:r>
            <a:r>
              <a:rPr lang="en-US" dirty="0" smtClean="0"/>
              <a:t>Return to main program where it left while calling (absolute call i.e. ACALL) delay routine.</a:t>
            </a:r>
            <a:endParaRPr lang="en-US" dirty="0"/>
          </a:p>
        </p:txBody>
      </p:sp>
      <p:cxnSp>
        <p:nvCxnSpPr>
          <p:cNvPr id="7" name="Straight Arrow Connector 6"/>
          <p:cNvCxnSpPr/>
          <p:nvPr/>
        </p:nvCxnSpPr>
        <p:spPr>
          <a:xfrm>
            <a:off x="2057400" y="5459439"/>
            <a:ext cx="1126509"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5594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36</a:t>
            </a:fld>
            <a:endParaRPr dirty="0"/>
          </a:p>
        </p:txBody>
      </p:sp>
      <p:sp>
        <p:nvSpPr>
          <p:cNvPr id="2" name="object 2"/>
          <p:cNvSpPr txBox="1"/>
          <p:nvPr/>
        </p:nvSpPr>
        <p:spPr>
          <a:xfrm>
            <a:off x="282041" y="1155572"/>
            <a:ext cx="11322685" cy="4416425"/>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006FC0"/>
                </a:solidFill>
                <a:latin typeface="Calibri"/>
                <a:cs typeface="Calibri"/>
              </a:rPr>
              <a:t>RXD:</a:t>
            </a:r>
            <a:endParaRPr sz="3200">
              <a:latin typeface="Calibri"/>
              <a:cs typeface="Calibri"/>
            </a:endParaRPr>
          </a:p>
          <a:p>
            <a:pPr marL="469900" indent="-457200">
              <a:lnSpc>
                <a:spcPct val="100000"/>
              </a:lnSpc>
              <a:buFont typeface="Arial MT"/>
              <a:buChar char="•"/>
              <a:tabLst>
                <a:tab pos="469265" algn="l"/>
                <a:tab pos="469900" algn="l"/>
              </a:tabLst>
            </a:pPr>
            <a:r>
              <a:rPr sz="3200" spc="-5" dirty="0">
                <a:latin typeface="Calibri"/>
                <a:cs typeface="Calibri"/>
              </a:rPr>
              <a:t>10th</a:t>
            </a:r>
            <a:r>
              <a:rPr sz="3200" spc="15" dirty="0">
                <a:latin typeface="Calibri"/>
                <a:cs typeface="Calibri"/>
              </a:rPr>
              <a:t> </a:t>
            </a:r>
            <a:r>
              <a:rPr sz="3200" spc="-5" dirty="0">
                <a:latin typeface="Calibri"/>
                <a:cs typeface="Calibri"/>
              </a:rPr>
              <a:t>pin</a:t>
            </a:r>
            <a:r>
              <a:rPr sz="3200" spc="20" dirty="0">
                <a:latin typeface="Calibri"/>
                <a:cs typeface="Calibri"/>
              </a:rPr>
              <a:t> </a:t>
            </a:r>
            <a:r>
              <a:rPr sz="3200" spc="-5" dirty="0">
                <a:latin typeface="Calibri"/>
                <a:cs typeface="Calibri"/>
              </a:rPr>
              <a:t>is</a:t>
            </a:r>
            <a:r>
              <a:rPr sz="3200" dirty="0">
                <a:latin typeface="Calibri"/>
                <a:cs typeface="Calibri"/>
              </a:rPr>
              <a:t> RXD</a:t>
            </a:r>
            <a:r>
              <a:rPr sz="3200" spc="-10" dirty="0">
                <a:latin typeface="Calibri"/>
                <a:cs typeface="Calibri"/>
              </a:rPr>
              <a:t> </a:t>
            </a:r>
            <a:r>
              <a:rPr sz="3200" spc="-5" dirty="0">
                <a:latin typeface="Calibri"/>
                <a:cs typeface="Calibri"/>
              </a:rPr>
              <a:t>(serial</a:t>
            </a:r>
            <a:r>
              <a:rPr sz="3200" spc="10" dirty="0">
                <a:latin typeface="Calibri"/>
                <a:cs typeface="Calibri"/>
              </a:rPr>
              <a:t> </a:t>
            </a:r>
            <a:r>
              <a:rPr sz="3200" spc="-15" dirty="0">
                <a:latin typeface="Calibri"/>
                <a:cs typeface="Calibri"/>
              </a:rPr>
              <a:t>data</a:t>
            </a:r>
            <a:r>
              <a:rPr sz="3200" dirty="0">
                <a:latin typeface="Calibri"/>
                <a:cs typeface="Calibri"/>
              </a:rPr>
              <a:t> </a:t>
            </a:r>
            <a:r>
              <a:rPr sz="3200" spc="-10" dirty="0">
                <a:latin typeface="Calibri"/>
                <a:cs typeface="Calibri"/>
              </a:rPr>
              <a:t>receive</a:t>
            </a:r>
            <a:r>
              <a:rPr sz="3200" spc="-30" dirty="0">
                <a:latin typeface="Calibri"/>
                <a:cs typeface="Calibri"/>
              </a:rPr>
              <a:t> </a:t>
            </a:r>
            <a:r>
              <a:rPr sz="3200" spc="-5" dirty="0">
                <a:latin typeface="Calibri"/>
                <a:cs typeface="Calibri"/>
              </a:rPr>
              <a:t>pin)</a:t>
            </a:r>
            <a:r>
              <a:rPr sz="3200" spc="25" dirty="0">
                <a:latin typeface="Calibri"/>
                <a:cs typeface="Calibri"/>
              </a:rPr>
              <a:t> </a:t>
            </a:r>
            <a:r>
              <a:rPr sz="3200" dirty="0">
                <a:latin typeface="Calibri"/>
                <a:cs typeface="Calibri"/>
              </a:rPr>
              <a:t>which </a:t>
            </a:r>
            <a:r>
              <a:rPr sz="3200" spc="-5" dirty="0">
                <a:latin typeface="Calibri"/>
                <a:cs typeface="Calibri"/>
              </a:rPr>
              <a:t>is</a:t>
            </a:r>
            <a:r>
              <a:rPr sz="3200" dirty="0">
                <a:latin typeface="Calibri"/>
                <a:cs typeface="Calibri"/>
              </a:rPr>
              <a:t> </a:t>
            </a:r>
            <a:r>
              <a:rPr sz="3200" spc="-30" dirty="0">
                <a:latin typeface="Calibri"/>
                <a:cs typeface="Calibri"/>
              </a:rPr>
              <a:t>for</a:t>
            </a:r>
            <a:r>
              <a:rPr sz="3200" spc="5" dirty="0">
                <a:latin typeface="Calibri"/>
                <a:cs typeface="Calibri"/>
              </a:rPr>
              <a:t> </a:t>
            </a:r>
            <a:r>
              <a:rPr sz="3200" spc="-5" dirty="0">
                <a:latin typeface="Calibri"/>
                <a:cs typeface="Calibri"/>
              </a:rPr>
              <a:t>serial</a:t>
            </a:r>
            <a:r>
              <a:rPr sz="3200" dirty="0">
                <a:latin typeface="Calibri"/>
                <a:cs typeface="Calibri"/>
              </a:rPr>
              <a:t> </a:t>
            </a:r>
            <a:r>
              <a:rPr sz="3200" spc="-5" dirty="0">
                <a:latin typeface="Calibri"/>
                <a:cs typeface="Calibri"/>
              </a:rPr>
              <a:t>input.</a:t>
            </a:r>
            <a:endParaRPr sz="3200">
              <a:latin typeface="Calibri"/>
              <a:cs typeface="Calibri"/>
            </a:endParaRPr>
          </a:p>
          <a:p>
            <a:pPr marL="469900" marR="5715" indent="-457200">
              <a:lnSpc>
                <a:spcPct val="100000"/>
              </a:lnSpc>
              <a:buFont typeface="Arial MT"/>
              <a:buChar char="•"/>
              <a:tabLst>
                <a:tab pos="469265" algn="l"/>
                <a:tab pos="469900" algn="l"/>
              </a:tabLst>
            </a:pPr>
            <a:r>
              <a:rPr sz="3200" spc="-10" dirty="0">
                <a:latin typeface="Calibri"/>
                <a:cs typeface="Calibri"/>
              </a:rPr>
              <a:t>Through</a:t>
            </a:r>
            <a:r>
              <a:rPr sz="3200" spc="330" dirty="0">
                <a:latin typeface="Calibri"/>
                <a:cs typeface="Calibri"/>
              </a:rPr>
              <a:t> </a:t>
            </a:r>
            <a:r>
              <a:rPr sz="3200" dirty="0">
                <a:latin typeface="Calibri"/>
                <a:cs typeface="Calibri"/>
              </a:rPr>
              <a:t>this</a:t>
            </a:r>
            <a:r>
              <a:rPr sz="3200" spc="320" dirty="0">
                <a:latin typeface="Calibri"/>
                <a:cs typeface="Calibri"/>
              </a:rPr>
              <a:t> </a:t>
            </a:r>
            <a:r>
              <a:rPr sz="3200" dirty="0">
                <a:latin typeface="Calibri"/>
                <a:cs typeface="Calibri"/>
              </a:rPr>
              <a:t>input</a:t>
            </a:r>
            <a:r>
              <a:rPr sz="3200" spc="305" dirty="0">
                <a:latin typeface="Calibri"/>
                <a:cs typeface="Calibri"/>
              </a:rPr>
              <a:t> </a:t>
            </a:r>
            <a:r>
              <a:rPr sz="3200" dirty="0">
                <a:latin typeface="Calibri"/>
                <a:cs typeface="Calibri"/>
              </a:rPr>
              <a:t>signal</a:t>
            </a:r>
            <a:r>
              <a:rPr sz="3200" spc="335" dirty="0">
                <a:latin typeface="Calibri"/>
                <a:cs typeface="Calibri"/>
              </a:rPr>
              <a:t> </a:t>
            </a:r>
            <a:r>
              <a:rPr sz="3200" spc="-15" dirty="0">
                <a:latin typeface="Calibri"/>
                <a:cs typeface="Calibri"/>
              </a:rPr>
              <a:t>microcontroller</a:t>
            </a:r>
            <a:r>
              <a:rPr sz="3200" spc="315" dirty="0">
                <a:latin typeface="Calibri"/>
                <a:cs typeface="Calibri"/>
              </a:rPr>
              <a:t> </a:t>
            </a:r>
            <a:r>
              <a:rPr sz="3200" spc="-15" dirty="0">
                <a:latin typeface="Calibri"/>
                <a:cs typeface="Calibri"/>
              </a:rPr>
              <a:t>receives</a:t>
            </a:r>
            <a:r>
              <a:rPr sz="3200" spc="315" dirty="0">
                <a:latin typeface="Calibri"/>
                <a:cs typeface="Calibri"/>
              </a:rPr>
              <a:t> </a:t>
            </a:r>
            <a:r>
              <a:rPr sz="3200" spc="-25" dirty="0">
                <a:latin typeface="Calibri"/>
                <a:cs typeface="Calibri"/>
              </a:rPr>
              <a:t>data</a:t>
            </a:r>
            <a:r>
              <a:rPr sz="3200" spc="315" dirty="0">
                <a:latin typeface="Calibri"/>
                <a:cs typeface="Calibri"/>
              </a:rPr>
              <a:t> </a:t>
            </a:r>
            <a:r>
              <a:rPr sz="3200" spc="-30" dirty="0">
                <a:latin typeface="Calibri"/>
                <a:cs typeface="Calibri"/>
              </a:rPr>
              <a:t>for</a:t>
            </a:r>
            <a:r>
              <a:rPr sz="3200" spc="320" dirty="0">
                <a:latin typeface="Calibri"/>
                <a:cs typeface="Calibri"/>
              </a:rPr>
              <a:t> </a:t>
            </a:r>
            <a:r>
              <a:rPr sz="3200" spc="-5" dirty="0">
                <a:latin typeface="Calibri"/>
                <a:cs typeface="Calibri"/>
              </a:rPr>
              <a:t>serial </a:t>
            </a:r>
            <a:r>
              <a:rPr sz="3200" spc="-710" dirty="0">
                <a:latin typeface="Calibri"/>
                <a:cs typeface="Calibri"/>
              </a:rPr>
              <a:t> </a:t>
            </a:r>
            <a:r>
              <a:rPr sz="3200" spc="-10" dirty="0">
                <a:latin typeface="Calibri"/>
                <a:cs typeface="Calibri"/>
              </a:rPr>
              <a:t>communication.</a:t>
            </a:r>
            <a:endParaRPr sz="3200">
              <a:latin typeface="Calibri"/>
              <a:cs typeface="Calibri"/>
            </a:endParaRPr>
          </a:p>
          <a:p>
            <a:pPr marL="12700">
              <a:lnSpc>
                <a:spcPct val="100000"/>
              </a:lnSpc>
            </a:pPr>
            <a:r>
              <a:rPr sz="3200" b="1" spc="-5" dirty="0">
                <a:solidFill>
                  <a:srgbClr val="006FC0"/>
                </a:solidFill>
                <a:latin typeface="Calibri"/>
                <a:cs typeface="Calibri"/>
              </a:rPr>
              <a:t>TXD:</a:t>
            </a:r>
            <a:endParaRPr sz="3200">
              <a:latin typeface="Calibri"/>
              <a:cs typeface="Calibri"/>
            </a:endParaRPr>
          </a:p>
          <a:p>
            <a:pPr marL="469900" marR="6350" indent="-457200">
              <a:lnSpc>
                <a:spcPct val="100000"/>
              </a:lnSpc>
              <a:spcBef>
                <a:spcPts val="5"/>
              </a:spcBef>
              <a:buFont typeface="Arial MT"/>
              <a:buChar char="•"/>
              <a:tabLst>
                <a:tab pos="469265" algn="l"/>
                <a:tab pos="469900" algn="l"/>
                <a:tab pos="1379220" algn="l"/>
                <a:tab pos="2048510" algn="l"/>
                <a:tab pos="2446655" algn="l"/>
                <a:tab pos="3252470" algn="l"/>
                <a:tab pos="4408170" algn="l"/>
                <a:tab pos="5285740" algn="l"/>
                <a:tab pos="6825615" algn="l"/>
                <a:tab pos="7619365" algn="l"/>
                <a:tab pos="8749030" algn="l"/>
                <a:tab pos="9147810" algn="l"/>
                <a:tab pos="10178415" algn="l"/>
              </a:tabLst>
            </a:pPr>
            <a:r>
              <a:rPr sz="3200" spc="-5" dirty="0">
                <a:latin typeface="Calibri"/>
                <a:cs typeface="Calibri"/>
              </a:rPr>
              <a:t>11</a:t>
            </a:r>
            <a:r>
              <a:rPr sz="3200" spc="5" dirty="0">
                <a:latin typeface="Calibri"/>
                <a:cs typeface="Calibri"/>
              </a:rPr>
              <a:t>t</a:t>
            </a:r>
            <a:r>
              <a:rPr sz="3200" dirty="0">
                <a:latin typeface="Calibri"/>
                <a:cs typeface="Calibri"/>
              </a:rPr>
              <a:t>h	</a:t>
            </a:r>
            <a:r>
              <a:rPr sz="3200" spc="-5" dirty="0">
                <a:latin typeface="Calibri"/>
                <a:cs typeface="Calibri"/>
              </a:rPr>
              <a:t>pi</a:t>
            </a:r>
            <a:r>
              <a:rPr sz="3200" dirty="0">
                <a:latin typeface="Calibri"/>
                <a:cs typeface="Calibri"/>
              </a:rPr>
              <a:t>n	</a:t>
            </a:r>
            <a:r>
              <a:rPr sz="3200" spc="-5" dirty="0">
                <a:latin typeface="Calibri"/>
                <a:cs typeface="Calibri"/>
              </a:rPr>
              <a:t>i</a:t>
            </a:r>
            <a:r>
              <a:rPr sz="3200" dirty="0">
                <a:latin typeface="Calibri"/>
                <a:cs typeface="Calibri"/>
              </a:rPr>
              <a:t>s	</a:t>
            </a:r>
            <a:r>
              <a:rPr sz="3200" spc="-5" dirty="0">
                <a:latin typeface="Calibri"/>
                <a:cs typeface="Calibri"/>
              </a:rPr>
              <a:t>TX</a:t>
            </a:r>
            <a:r>
              <a:rPr sz="3200" dirty="0">
                <a:latin typeface="Calibri"/>
                <a:cs typeface="Calibri"/>
              </a:rPr>
              <a:t>D	</a:t>
            </a:r>
            <a:r>
              <a:rPr sz="3200" spc="5" dirty="0">
                <a:latin typeface="Calibri"/>
                <a:cs typeface="Calibri"/>
              </a:rPr>
              <a:t>(</a:t>
            </a:r>
            <a:r>
              <a:rPr sz="3200" spc="-5" dirty="0">
                <a:latin typeface="Calibri"/>
                <a:cs typeface="Calibri"/>
              </a:rPr>
              <a:t>ser</a:t>
            </a:r>
            <a:r>
              <a:rPr sz="3200" spc="-15" dirty="0">
                <a:latin typeface="Calibri"/>
                <a:cs typeface="Calibri"/>
              </a:rPr>
              <a:t>i</a:t>
            </a:r>
            <a:r>
              <a:rPr sz="3200" dirty="0">
                <a:latin typeface="Calibri"/>
                <a:cs typeface="Calibri"/>
              </a:rPr>
              <a:t>al	</a:t>
            </a:r>
            <a:r>
              <a:rPr sz="3200" spc="-5" dirty="0">
                <a:latin typeface="Calibri"/>
                <a:cs typeface="Calibri"/>
              </a:rPr>
              <a:t>d</a:t>
            </a:r>
            <a:r>
              <a:rPr sz="3200" spc="-30" dirty="0">
                <a:latin typeface="Calibri"/>
                <a:cs typeface="Calibri"/>
              </a:rPr>
              <a:t>a</a:t>
            </a:r>
            <a:r>
              <a:rPr sz="3200" spc="-45" dirty="0">
                <a:latin typeface="Calibri"/>
                <a:cs typeface="Calibri"/>
              </a:rPr>
              <a:t>t</a:t>
            </a:r>
            <a:r>
              <a:rPr sz="3200" dirty="0">
                <a:latin typeface="Calibri"/>
                <a:cs typeface="Calibri"/>
              </a:rPr>
              <a:t>a	t</a:t>
            </a:r>
            <a:r>
              <a:rPr sz="3200" spc="-70" dirty="0">
                <a:latin typeface="Calibri"/>
                <a:cs typeface="Calibri"/>
              </a:rPr>
              <a:t>r</a:t>
            </a:r>
            <a:r>
              <a:rPr sz="3200" dirty="0">
                <a:latin typeface="Calibri"/>
                <a:cs typeface="Calibri"/>
              </a:rPr>
              <a:t>ansmit	</a:t>
            </a:r>
            <a:r>
              <a:rPr sz="3200" spc="5" dirty="0">
                <a:latin typeface="Calibri"/>
                <a:cs typeface="Calibri"/>
              </a:rPr>
              <a:t>p</a:t>
            </a:r>
            <a:r>
              <a:rPr sz="3200" dirty="0">
                <a:latin typeface="Calibri"/>
                <a:cs typeface="Calibri"/>
              </a:rPr>
              <a:t>in)	which	</a:t>
            </a:r>
            <a:r>
              <a:rPr sz="3200" spc="-5" dirty="0">
                <a:latin typeface="Calibri"/>
                <a:cs typeface="Calibri"/>
              </a:rPr>
              <a:t>i</a:t>
            </a:r>
            <a:r>
              <a:rPr sz="3200" dirty="0">
                <a:latin typeface="Calibri"/>
                <a:cs typeface="Calibri"/>
              </a:rPr>
              <a:t>s	</a:t>
            </a:r>
            <a:r>
              <a:rPr sz="3200" spc="-5" dirty="0">
                <a:latin typeface="Calibri"/>
                <a:cs typeface="Calibri"/>
              </a:rPr>
              <a:t>seria</a:t>
            </a:r>
            <a:r>
              <a:rPr sz="3200" dirty="0">
                <a:latin typeface="Calibri"/>
                <a:cs typeface="Calibri"/>
              </a:rPr>
              <a:t>l	</a:t>
            </a:r>
            <a:r>
              <a:rPr sz="3200" spc="-5" dirty="0">
                <a:latin typeface="Calibri"/>
                <a:cs typeface="Calibri"/>
              </a:rPr>
              <a:t>outp</a:t>
            </a:r>
            <a:r>
              <a:rPr sz="3200" spc="10" dirty="0">
                <a:latin typeface="Calibri"/>
                <a:cs typeface="Calibri"/>
              </a:rPr>
              <a:t>u</a:t>
            </a:r>
            <a:r>
              <a:rPr sz="3200" dirty="0">
                <a:latin typeface="Calibri"/>
                <a:cs typeface="Calibri"/>
              </a:rPr>
              <a:t>t  </a:t>
            </a:r>
            <a:r>
              <a:rPr sz="3200" spc="-5" dirty="0">
                <a:latin typeface="Calibri"/>
                <a:cs typeface="Calibri"/>
              </a:rPr>
              <a:t>pin.</a:t>
            </a:r>
            <a:endParaRPr sz="3200">
              <a:latin typeface="Calibri"/>
              <a:cs typeface="Calibri"/>
            </a:endParaRPr>
          </a:p>
          <a:p>
            <a:pPr marL="469900" marR="5080" indent="-457200">
              <a:lnSpc>
                <a:spcPct val="100000"/>
              </a:lnSpc>
              <a:buFont typeface="Arial MT"/>
              <a:buChar char="•"/>
              <a:tabLst>
                <a:tab pos="469265" algn="l"/>
                <a:tab pos="469900" algn="l"/>
                <a:tab pos="2062480" algn="l"/>
                <a:tab pos="2874645" algn="l"/>
                <a:tab pos="4216400" algn="l"/>
                <a:tab pos="5374640" algn="l"/>
                <a:tab pos="8133080" algn="l"/>
                <a:tab pos="9895205" algn="l"/>
                <a:tab pos="10838180" algn="l"/>
              </a:tabLst>
            </a:pPr>
            <a:r>
              <a:rPr sz="3200" spc="-5" dirty="0">
                <a:latin typeface="Calibri"/>
                <a:cs typeface="Calibri"/>
              </a:rPr>
              <a:t>Th</a:t>
            </a:r>
            <a:r>
              <a:rPr sz="3200" spc="-60" dirty="0">
                <a:latin typeface="Calibri"/>
                <a:cs typeface="Calibri"/>
              </a:rPr>
              <a:t>r</a:t>
            </a:r>
            <a:r>
              <a:rPr sz="3200" spc="-5" dirty="0">
                <a:latin typeface="Calibri"/>
                <a:cs typeface="Calibri"/>
              </a:rPr>
              <a:t>oug</a:t>
            </a:r>
            <a:r>
              <a:rPr sz="3200" dirty="0">
                <a:latin typeface="Calibri"/>
                <a:cs typeface="Calibri"/>
              </a:rPr>
              <a:t>h	this	</a:t>
            </a:r>
            <a:r>
              <a:rPr sz="3200" spc="-5" dirty="0">
                <a:latin typeface="Calibri"/>
                <a:cs typeface="Calibri"/>
              </a:rPr>
              <a:t>o</a:t>
            </a:r>
            <a:r>
              <a:rPr sz="3200" spc="5" dirty="0">
                <a:latin typeface="Calibri"/>
                <a:cs typeface="Calibri"/>
              </a:rPr>
              <a:t>u</a:t>
            </a:r>
            <a:r>
              <a:rPr sz="3200" dirty="0">
                <a:latin typeface="Calibri"/>
                <a:cs typeface="Calibri"/>
              </a:rPr>
              <a:t>tput	</a:t>
            </a:r>
            <a:r>
              <a:rPr sz="3200" spc="-5" dirty="0">
                <a:latin typeface="Calibri"/>
                <a:cs typeface="Calibri"/>
              </a:rPr>
              <a:t>s</a:t>
            </a:r>
            <a:r>
              <a:rPr sz="3200" spc="-10" dirty="0">
                <a:latin typeface="Calibri"/>
                <a:cs typeface="Calibri"/>
              </a:rPr>
              <a:t>i</a:t>
            </a:r>
            <a:r>
              <a:rPr sz="3200" spc="10" dirty="0">
                <a:latin typeface="Calibri"/>
                <a:cs typeface="Calibri"/>
              </a:rPr>
              <a:t>g</a:t>
            </a:r>
            <a:r>
              <a:rPr sz="3200" spc="-5" dirty="0">
                <a:latin typeface="Calibri"/>
                <a:cs typeface="Calibri"/>
              </a:rPr>
              <a:t>na</a:t>
            </a:r>
            <a:r>
              <a:rPr sz="3200" dirty="0">
                <a:latin typeface="Calibri"/>
                <a:cs typeface="Calibri"/>
              </a:rPr>
              <a:t>l	</a:t>
            </a:r>
            <a:r>
              <a:rPr sz="3200" spc="5" dirty="0">
                <a:latin typeface="Calibri"/>
                <a:cs typeface="Calibri"/>
              </a:rPr>
              <a:t>m</a:t>
            </a:r>
            <a:r>
              <a:rPr sz="3200" spc="-15" dirty="0">
                <a:latin typeface="Calibri"/>
                <a:cs typeface="Calibri"/>
              </a:rPr>
              <a:t>i</a:t>
            </a:r>
            <a:r>
              <a:rPr sz="3200" dirty="0">
                <a:latin typeface="Calibri"/>
                <a:cs typeface="Calibri"/>
              </a:rPr>
              <a:t>c</a:t>
            </a:r>
            <a:r>
              <a:rPr sz="3200" spc="-55" dirty="0">
                <a:latin typeface="Calibri"/>
                <a:cs typeface="Calibri"/>
              </a:rPr>
              <a:t>r</a:t>
            </a:r>
            <a:r>
              <a:rPr sz="3200" spc="-5" dirty="0">
                <a:latin typeface="Calibri"/>
                <a:cs typeface="Calibri"/>
              </a:rPr>
              <a:t>o</a:t>
            </a:r>
            <a:r>
              <a:rPr sz="3200" spc="-25" dirty="0">
                <a:latin typeface="Calibri"/>
                <a:cs typeface="Calibri"/>
              </a:rPr>
              <a:t>c</a:t>
            </a:r>
            <a:r>
              <a:rPr sz="3200" spc="-5" dirty="0">
                <a:latin typeface="Calibri"/>
                <a:cs typeface="Calibri"/>
              </a:rPr>
              <a:t>o</a:t>
            </a:r>
            <a:r>
              <a:rPr sz="3200" spc="-30" dirty="0">
                <a:latin typeface="Calibri"/>
                <a:cs typeface="Calibri"/>
              </a:rPr>
              <a:t>n</a:t>
            </a:r>
            <a:r>
              <a:rPr sz="3200" dirty="0">
                <a:latin typeface="Calibri"/>
                <a:cs typeface="Calibri"/>
              </a:rPr>
              <a:t>t</a:t>
            </a:r>
            <a:r>
              <a:rPr sz="3200" spc="-75" dirty="0">
                <a:latin typeface="Calibri"/>
                <a:cs typeface="Calibri"/>
              </a:rPr>
              <a:t>r</a:t>
            </a:r>
            <a:r>
              <a:rPr sz="3200" spc="-5" dirty="0">
                <a:latin typeface="Calibri"/>
                <a:cs typeface="Calibri"/>
              </a:rPr>
              <a:t>olle</a:t>
            </a:r>
            <a:r>
              <a:rPr sz="3200" dirty="0">
                <a:latin typeface="Calibri"/>
                <a:cs typeface="Calibri"/>
              </a:rPr>
              <a:t>r	t</a:t>
            </a:r>
            <a:r>
              <a:rPr sz="3200" spc="-75" dirty="0">
                <a:latin typeface="Calibri"/>
                <a:cs typeface="Calibri"/>
              </a:rPr>
              <a:t>r</a:t>
            </a:r>
            <a:r>
              <a:rPr sz="3200" dirty="0">
                <a:latin typeface="Calibri"/>
                <a:cs typeface="Calibri"/>
              </a:rPr>
              <a:t>ansmits	</a:t>
            </a:r>
            <a:r>
              <a:rPr sz="3200" spc="-5" dirty="0">
                <a:latin typeface="Calibri"/>
                <a:cs typeface="Calibri"/>
              </a:rPr>
              <a:t>d</a:t>
            </a:r>
            <a:r>
              <a:rPr sz="3200" spc="-30" dirty="0">
                <a:latin typeface="Calibri"/>
                <a:cs typeface="Calibri"/>
              </a:rPr>
              <a:t>at</a:t>
            </a:r>
            <a:r>
              <a:rPr sz="3200" dirty="0">
                <a:latin typeface="Calibri"/>
                <a:cs typeface="Calibri"/>
              </a:rPr>
              <a:t>a	</a:t>
            </a:r>
            <a:r>
              <a:rPr sz="3200" spc="-80" dirty="0">
                <a:latin typeface="Calibri"/>
                <a:cs typeface="Calibri"/>
              </a:rPr>
              <a:t>f</a:t>
            </a:r>
            <a:r>
              <a:rPr sz="3200" spc="-5" dirty="0">
                <a:latin typeface="Calibri"/>
                <a:cs typeface="Calibri"/>
              </a:rPr>
              <a:t>or  serial</a:t>
            </a:r>
            <a:r>
              <a:rPr sz="3200" spc="5" dirty="0">
                <a:latin typeface="Calibri"/>
                <a:cs typeface="Calibri"/>
              </a:rPr>
              <a:t> </a:t>
            </a:r>
            <a:r>
              <a:rPr sz="3200" spc="-10" dirty="0">
                <a:latin typeface="Calibri"/>
                <a:cs typeface="Calibri"/>
              </a:rPr>
              <a:t>communication.</a:t>
            </a:r>
            <a:endParaRPr sz="3200">
              <a:latin typeface="Calibri"/>
              <a:cs typeface="Calibri"/>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39370">
              <a:lnSpc>
                <a:spcPct val="100000"/>
              </a:lnSpc>
              <a:spcBef>
                <a:spcPts val="105"/>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Tree>
    <p:extLst>
      <p:ext uri="{BB962C8B-B14F-4D97-AF65-F5344CB8AC3E}">
        <p14:creationId xmlns:p14="http://schemas.microsoft.com/office/powerpoint/2010/main" val="27204538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37</a:t>
            </a:fld>
            <a:endParaRPr dirty="0"/>
          </a:p>
        </p:txBody>
      </p:sp>
      <p:sp>
        <p:nvSpPr>
          <p:cNvPr id="2" name="object 2"/>
          <p:cNvSpPr txBox="1"/>
          <p:nvPr/>
        </p:nvSpPr>
        <p:spPr>
          <a:xfrm>
            <a:off x="304800" y="772794"/>
            <a:ext cx="11275695" cy="6415218"/>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006FC0"/>
                </a:solidFill>
                <a:latin typeface="Calibri"/>
                <a:cs typeface="Calibri"/>
              </a:rPr>
              <a:t>INT0′</a:t>
            </a:r>
            <a:r>
              <a:rPr sz="3200" b="1" spc="-10" dirty="0">
                <a:solidFill>
                  <a:srgbClr val="006FC0"/>
                </a:solidFill>
                <a:latin typeface="Calibri"/>
                <a:cs typeface="Calibri"/>
              </a:rPr>
              <a:t> </a:t>
            </a:r>
            <a:r>
              <a:rPr sz="3200" b="1" dirty="0">
                <a:solidFill>
                  <a:srgbClr val="006FC0"/>
                </a:solidFill>
                <a:latin typeface="Calibri"/>
                <a:cs typeface="Calibri"/>
              </a:rPr>
              <a:t>and</a:t>
            </a:r>
            <a:r>
              <a:rPr sz="3200" b="1" spc="-35" dirty="0">
                <a:solidFill>
                  <a:srgbClr val="006FC0"/>
                </a:solidFill>
                <a:latin typeface="Calibri"/>
                <a:cs typeface="Calibri"/>
              </a:rPr>
              <a:t> </a:t>
            </a:r>
            <a:r>
              <a:rPr sz="3200" b="1" spc="-5" dirty="0">
                <a:solidFill>
                  <a:srgbClr val="006FC0"/>
                </a:solidFill>
                <a:latin typeface="Calibri"/>
                <a:cs typeface="Calibri"/>
              </a:rPr>
              <a:t>INT1′</a:t>
            </a:r>
            <a:r>
              <a:rPr sz="3200" b="1" spc="5" dirty="0">
                <a:solidFill>
                  <a:srgbClr val="006FC0"/>
                </a:solidFill>
                <a:latin typeface="Calibri"/>
                <a:cs typeface="Calibri"/>
              </a:rPr>
              <a:t> </a:t>
            </a:r>
            <a:r>
              <a:rPr sz="3200" b="1" dirty="0">
                <a:solidFill>
                  <a:srgbClr val="006FC0"/>
                </a:solidFill>
                <a:latin typeface="Calibri"/>
                <a:cs typeface="Calibri"/>
              </a:rPr>
              <a:t>:</a:t>
            </a:r>
            <a:endParaRPr sz="3200" dirty="0">
              <a:latin typeface="Calibri"/>
              <a:cs typeface="Calibri"/>
            </a:endParaRPr>
          </a:p>
          <a:p>
            <a:pPr marL="927100" marR="7620" indent="-457200" algn="just">
              <a:lnSpc>
                <a:spcPct val="100000"/>
              </a:lnSpc>
              <a:buFont typeface="Arial MT"/>
              <a:buChar char="•"/>
              <a:tabLst>
                <a:tab pos="927100" algn="l"/>
              </a:tabLst>
            </a:pPr>
            <a:r>
              <a:rPr sz="3200" dirty="0">
                <a:latin typeface="Calibri"/>
                <a:cs typeface="Calibri"/>
              </a:rPr>
              <a:t>12th and 13th pins </a:t>
            </a:r>
            <a:r>
              <a:rPr sz="3200" spc="-15" dirty="0">
                <a:latin typeface="Calibri"/>
                <a:cs typeface="Calibri"/>
              </a:rPr>
              <a:t>are </a:t>
            </a:r>
            <a:r>
              <a:rPr sz="3200" spc="-30" dirty="0">
                <a:latin typeface="Calibri"/>
                <a:cs typeface="Calibri"/>
              </a:rPr>
              <a:t>for </a:t>
            </a:r>
            <a:r>
              <a:rPr sz="3200" spc="-5" dirty="0">
                <a:latin typeface="Calibri"/>
                <a:cs typeface="Calibri"/>
              </a:rPr>
              <a:t>External </a:t>
            </a:r>
            <a:r>
              <a:rPr sz="3200" spc="-20" dirty="0">
                <a:latin typeface="Calibri"/>
                <a:cs typeface="Calibri"/>
              </a:rPr>
              <a:t>Hardware </a:t>
            </a:r>
            <a:r>
              <a:rPr sz="3200" spc="-10" dirty="0" smtClean="0">
                <a:latin typeface="Calibri"/>
                <a:cs typeface="Calibri"/>
              </a:rPr>
              <a:t>Interrupt</a:t>
            </a:r>
            <a:r>
              <a:rPr lang="en-IN" sz="3200" spc="-10" dirty="0" smtClean="0">
                <a:latin typeface="Calibri"/>
                <a:cs typeface="Calibri"/>
              </a:rPr>
              <a:t>-</a:t>
            </a:r>
            <a:r>
              <a:rPr sz="3200" dirty="0" smtClean="0">
                <a:latin typeface="Calibri"/>
                <a:cs typeface="Calibri"/>
              </a:rPr>
              <a:t>0</a:t>
            </a:r>
            <a:r>
              <a:rPr lang="en-IN" sz="3200" dirty="0" smtClean="0">
                <a:latin typeface="Calibri"/>
                <a:cs typeface="Calibri"/>
              </a:rPr>
              <a:t> (INT0)</a:t>
            </a:r>
            <a:r>
              <a:rPr sz="3200" dirty="0" smtClean="0">
                <a:latin typeface="Calibri"/>
                <a:cs typeface="Calibri"/>
              </a:rPr>
              <a:t> </a:t>
            </a:r>
            <a:r>
              <a:rPr sz="3200" spc="10" dirty="0">
                <a:latin typeface="Calibri"/>
                <a:cs typeface="Calibri"/>
              </a:rPr>
              <a:t>and </a:t>
            </a:r>
            <a:r>
              <a:rPr sz="3200" spc="15" dirty="0">
                <a:latin typeface="Calibri"/>
                <a:cs typeface="Calibri"/>
              </a:rPr>
              <a:t> </a:t>
            </a:r>
            <a:r>
              <a:rPr sz="3200" spc="-10" dirty="0" smtClean="0">
                <a:latin typeface="Calibri"/>
                <a:cs typeface="Calibri"/>
              </a:rPr>
              <a:t>Interrupt</a:t>
            </a:r>
            <a:r>
              <a:rPr lang="en-IN" sz="3200" dirty="0">
                <a:latin typeface="Calibri"/>
                <a:cs typeface="Calibri"/>
              </a:rPr>
              <a:t>-</a:t>
            </a:r>
            <a:r>
              <a:rPr sz="3200" dirty="0" smtClean="0">
                <a:latin typeface="Calibri"/>
                <a:cs typeface="Calibri"/>
              </a:rPr>
              <a:t>1</a:t>
            </a:r>
            <a:r>
              <a:rPr lang="en-IN" sz="3200" dirty="0" smtClean="0">
                <a:latin typeface="Calibri"/>
                <a:cs typeface="Calibri"/>
              </a:rPr>
              <a:t> (INT1)</a:t>
            </a:r>
            <a:r>
              <a:rPr sz="3200" dirty="0" smtClean="0">
                <a:latin typeface="Calibri"/>
                <a:cs typeface="Calibri"/>
              </a:rPr>
              <a:t> </a:t>
            </a:r>
            <a:r>
              <a:rPr sz="3200" spc="-25" dirty="0">
                <a:latin typeface="Calibri"/>
                <a:cs typeface="Calibri"/>
              </a:rPr>
              <a:t>respectively.</a:t>
            </a:r>
            <a:endParaRPr sz="3200" dirty="0">
              <a:latin typeface="Calibri"/>
              <a:cs typeface="Calibri"/>
            </a:endParaRPr>
          </a:p>
          <a:p>
            <a:pPr marL="927100" marR="5080" indent="-457200" algn="just">
              <a:lnSpc>
                <a:spcPct val="100000"/>
              </a:lnSpc>
              <a:buFont typeface="Arial MT"/>
              <a:buChar char="•"/>
              <a:tabLst>
                <a:tab pos="927100" algn="l"/>
              </a:tabLst>
            </a:pPr>
            <a:r>
              <a:rPr sz="3200" dirty="0">
                <a:latin typeface="Calibri"/>
                <a:cs typeface="Calibri"/>
              </a:rPr>
              <a:t>When</a:t>
            </a:r>
            <a:r>
              <a:rPr sz="3200" spc="5" dirty="0">
                <a:latin typeface="Calibri"/>
                <a:cs typeface="Calibri"/>
              </a:rPr>
              <a:t> </a:t>
            </a:r>
            <a:r>
              <a:rPr sz="3200" dirty="0">
                <a:latin typeface="Calibri"/>
                <a:cs typeface="Calibri"/>
              </a:rPr>
              <a:t>this</a:t>
            </a:r>
            <a:r>
              <a:rPr sz="3200" spc="5" dirty="0">
                <a:latin typeface="Calibri"/>
                <a:cs typeface="Calibri"/>
              </a:rPr>
              <a:t> </a:t>
            </a:r>
            <a:r>
              <a:rPr sz="3200" spc="-10" dirty="0">
                <a:latin typeface="Calibri"/>
                <a:cs typeface="Calibri"/>
              </a:rPr>
              <a:t>interrupt</a:t>
            </a:r>
            <a:r>
              <a:rPr sz="3200" spc="-5" dirty="0">
                <a:latin typeface="Calibri"/>
                <a:cs typeface="Calibri"/>
              </a:rPr>
              <a:t> </a:t>
            </a:r>
            <a:r>
              <a:rPr sz="3200" dirty="0">
                <a:latin typeface="Calibri"/>
                <a:cs typeface="Calibri"/>
              </a:rPr>
              <a:t>is</a:t>
            </a:r>
            <a:r>
              <a:rPr sz="3200" spc="5" dirty="0">
                <a:latin typeface="Calibri"/>
                <a:cs typeface="Calibri"/>
              </a:rPr>
              <a:t> </a:t>
            </a:r>
            <a:r>
              <a:rPr sz="3200" spc="-10" dirty="0">
                <a:latin typeface="Calibri"/>
                <a:cs typeface="Calibri"/>
              </a:rPr>
              <a:t>activated,</a:t>
            </a:r>
            <a:r>
              <a:rPr sz="3200" spc="-5" dirty="0">
                <a:latin typeface="Calibri"/>
                <a:cs typeface="Calibri"/>
              </a:rPr>
              <a:t> 8051</a:t>
            </a:r>
            <a:r>
              <a:rPr sz="3200" dirty="0">
                <a:latin typeface="Calibri"/>
                <a:cs typeface="Calibri"/>
              </a:rPr>
              <a:t> </a:t>
            </a:r>
            <a:r>
              <a:rPr sz="3200" spc="-5" dirty="0">
                <a:latin typeface="Calibri"/>
                <a:cs typeface="Calibri"/>
              </a:rPr>
              <a:t>gets</a:t>
            </a:r>
            <a:r>
              <a:rPr sz="3200" dirty="0">
                <a:latin typeface="Calibri"/>
                <a:cs typeface="Calibri"/>
              </a:rPr>
              <a:t> </a:t>
            </a:r>
            <a:r>
              <a:rPr sz="3200" spc="-15" dirty="0">
                <a:latin typeface="Calibri"/>
                <a:cs typeface="Calibri"/>
              </a:rPr>
              <a:t>interrupted</a:t>
            </a:r>
            <a:r>
              <a:rPr sz="3200" spc="-10" dirty="0">
                <a:latin typeface="Calibri"/>
                <a:cs typeface="Calibri"/>
              </a:rPr>
              <a:t> </a:t>
            </a:r>
            <a:r>
              <a:rPr lang="en-IN" sz="3200" spc="-10" dirty="0" smtClean="0">
                <a:latin typeface="Calibri"/>
                <a:cs typeface="Calibri"/>
              </a:rPr>
              <a:t>from hardware connected to these pins. </a:t>
            </a:r>
          </a:p>
          <a:p>
            <a:pPr marL="927100" marR="5080" indent="-457200" algn="just">
              <a:lnSpc>
                <a:spcPct val="100000"/>
              </a:lnSpc>
              <a:buFont typeface="Arial MT"/>
              <a:buChar char="•"/>
              <a:tabLst>
                <a:tab pos="927100" algn="l"/>
              </a:tabLst>
            </a:pPr>
            <a:r>
              <a:rPr lang="en-IN" sz="3200" spc="-10" dirty="0" smtClean="0">
                <a:latin typeface="Calibri"/>
                <a:cs typeface="Calibri"/>
              </a:rPr>
              <a:t>When interrupt comes, 8051 serves the interrupt based on their priority. </a:t>
            </a:r>
            <a:r>
              <a:rPr lang="en-IN" sz="3200" spc="-10" dirty="0" smtClean="0">
                <a:solidFill>
                  <a:srgbClr val="FF0000"/>
                </a:solidFill>
                <a:latin typeface="Calibri"/>
                <a:cs typeface="Calibri"/>
              </a:rPr>
              <a:t>(INT0 is with highest priority)</a:t>
            </a:r>
          </a:p>
          <a:p>
            <a:pPr marL="927100" indent="-457200" algn="just">
              <a:lnSpc>
                <a:spcPct val="100000"/>
              </a:lnSpc>
              <a:spcBef>
                <a:spcPts val="5"/>
              </a:spcBef>
              <a:buFont typeface="Arial MT"/>
              <a:buChar char="•"/>
              <a:tabLst>
                <a:tab pos="927100" algn="l"/>
              </a:tabLst>
            </a:pPr>
            <a:r>
              <a:rPr lang="en-IN" sz="3200" spc="-5" dirty="0" smtClean="0">
                <a:latin typeface="Calibri"/>
                <a:cs typeface="Calibri"/>
              </a:rPr>
              <a:t>To serve the interrupt, the </a:t>
            </a:r>
            <a:r>
              <a:rPr lang="en-IN" sz="3200" spc="-5" dirty="0">
                <a:latin typeface="Calibri"/>
                <a:cs typeface="Calibri"/>
              </a:rPr>
              <a:t>p</a:t>
            </a:r>
            <a:r>
              <a:rPr lang="en-IN" sz="3200" spc="-5" dirty="0" smtClean="0">
                <a:latin typeface="Calibri"/>
                <a:cs typeface="Calibri"/>
              </a:rPr>
              <a:t>rocessor needs to run a program called </a:t>
            </a:r>
            <a:r>
              <a:rPr lang="en-IN" sz="3200" spc="-5" dirty="0" smtClean="0">
                <a:solidFill>
                  <a:srgbClr val="FF0000"/>
                </a:solidFill>
                <a:latin typeface="Calibri"/>
                <a:cs typeface="Calibri"/>
              </a:rPr>
              <a:t>interrupt service routine</a:t>
            </a:r>
            <a:r>
              <a:rPr sz="3200" spc="40" dirty="0" smtClean="0">
                <a:solidFill>
                  <a:srgbClr val="FF0000"/>
                </a:solidFill>
                <a:latin typeface="Calibri"/>
                <a:cs typeface="Calibri"/>
              </a:rPr>
              <a:t> </a:t>
            </a:r>
            <a:r>
              <a:rPr sz="3200" spc="-5" dirty="0">
                <a:solidFill>
                  <a:srgbClr val="FF0000"/>
                </a:solidFill>
                <a:latin typeface="Calibri"/>
                <a:cs typeface="Calibri"/>
              </a:rPr>
              <a:t>(ISR)</a:t>
            </a:r>
            <a:r>
              <a:rPr sz="3200" spc="15" dirty="0">
                <a:solidFill>
                  <a:srgbClr val="FF0000"/>
                </a:solidFill>
                <a:latin typeface="Calibri"/>
                <a:cs typeface="Calibri"/>
              </a:rPr>
              <a:t> </a:t>
            </a:r>
            <a:r>
              <a:rPr lang="en-IN" sz="3200" spc="15" dirty="0" smtClean="0">
                <a:latin typeface="Calibri"/>
                <a:cs typeface="Calibri"/>
              </a:rPr>
              <a:t>which is stored in fixed </a:t>
            </a:r>
            <a:r>
              <a:rPr lang="en-IN" sz="3200" spc="-15" dirty="0" smtClean="0">
                <a:latin typeface="Calibri"/>
                <a:cs typeface="Calibri"/>
              </a:rPr>
              <a:t>memory</a:t>
            </a:r>
            <a:r>
              <a:rPr sz="3200" dirty="0" smtClean="0">
                <a:latin typeface="Calibri"/>
                <a:cs typeface="Calibri"/>
              </a:rPr>
              <a:t> </a:t>
            </a:r>
            <a:r>
              <a:rPr sz="3200" spc="-10" dirty="0" smtClean="0">
                <a:latin typeface="Calibri"/>
                <a:cs typeface="Calibri"/>
              </a:rPr>
              <a:t>location</a:t>
            </a:r>
            <a:r>
              <a:rPr lang="en-IN" sz="3200" spc="-10" dirty="0" smtClean="0">
                <a:latin typeface="Calibri"/>
                <a:cs typeface="Calibri"/>
              </a:rPr>
              <a:t>s (in memory) for particular interrupt</a:t>
            </a:r>
            <a:r>
              <a:rPr sz="3200" spc="-10" dirty="0" smtClean="0">
                <a:latin typeface="Calibri"/>
                <a:cs typeface="Calibri"/>
              </a:rPr>
              <a:t>.</a:t>
            </a:r>
            <a:endParaRPr lang="en-IN" sz="3200" spc="-10" dirty="0" smtClean="0">
              <a:latin typeface="Calibri"/>
              <a:cs typeface="Calibri"/>
            </a:endParaRPr>
          </a:p>
          <a:p>
            <a:pPr marL="927100" indent="-457200" algn="just">
              <a:spcBef>
                <a:spcPts val="5"/>
              </a:spcBef>
              <a:buFont typeface="Arial MT"/>
              <a:buChar char="•"/>
              <a:tabLst>
                <a:tab pos="927100" algn="l"/>
              </a:tabLst>
            </a:pPr>
            <a:r>
              <a:rPr lang="en-US" sz="3200" spc="-10" dirty="0">
                <a:cs typeface="Calibri"/>
              </a:rPr>
              <a:t> </a:t>
            </a:r>
            <a:r>
              <a:rPr lang="en-US" sz="3200" spc="5" dirty="0">
                <a:solidFill>
                  <a:srgbClr val="FF0000"/>
                </a:solidFill>
                <a:cs typeface="Calibri"/>
              </a:rPr>
              <a:t>T</a:t>
            </a:r>
            <a:r>
              <a:rPr lang="en-US" sz="3200" dirty="0">
                <a:solidFill>
                  <a:srgbClr val="FF0000"/>
                </a:solidFill>
                <a:cs typeface="Calibri"/>
              </a:rPr>
              <a:t>he</a:t>
            </a:r>
            <a:r>
              <a:rPr lang="en-US" sz="3200" spc="5" dirty="0">
                <a:solidFill>
                  <a:srgbClr val="FF0000"/>
                </a:solidFill>
                <a:cs typeface="Calibri"/>
              </a:rPr>
              <a:t> interrupt </a:t>
            </a:r>
            <a:r>
              <a:rPr lang="en-US" sz="3200" spc="-15" dirty="0">
                <a:solidFill>
                  <a:srgbClr val="FF0000"/>
                </a:solidFill>
                <a:cs typeface="Calibri"/>
              </a:rPr>
              <a:t>vector</a:t>
            </a:r>
            <a:r>
              <a:rPr lang="en-US" sz="3200" spc="-10" dirty="0">
                <a:solidFill>
                  <a:srgbClr val="FF0000"/>
                </a:solidFill>
                <a:cs typeface="Calibri"/>
              </a:rPr>
              <a:t> address value</a:t>
            </a:r>
            <a:r>
              <a:rPr lang="en-US" sz="3200" spc="-5" dirty="0">
                <a:solidFill>
                  <a:srgbClr val="FF0000"/>
                </a:solidFill>
                <a:cs typeface="Calibri"/>
              </a:rPr>
              <a:t> </a:t>
            </a:r>
            <a:r>
              <a:rPr lang="en-US" sz="3200" dirty="0">
                <a:solidFill>
                  <a:srgbClr val="FF0000"/>
                </a:solidFill>
                <a:cs typeface="Calibri"/>
              </a:rPr>
              <a:t>of</a:t>
            </a:r>
            <a:r>
              <a:rPr lang="en-US" sz="3200" spc="5" dirty="0">
                <a:solidFill>
                  <a:srgbClr val="FF0000"/>
                </a:solidFill>
                <a:cs typeface="Calibri"/>
              </a:rPr>
              <a:t> </a:t>
            </a:r>
            <a:r>
              <a:rPr lang="en-US" sz="3200" dirty="0">
                <a:solidFill>
                  <a:srgbClr val="FF0000"/>
                </a:solidFill>
                <a:cs typeface="Calibri"/>
              </a:rPr>
              <a:t>the </a:t>
            </a:r>
            <a:r>
              <a:rPr lang="en-US" sz="3200" spc="-710" dirty="0">
                <a:solidFill>
                  <a:srgbClr val="FF0000"/>
                </a:solidFill>
                <a:cs typeface="Calibri"/>
              </a:rPr>
              <a:t> </a:t>
            </a:r>
            <a:r>
              <a:rPr lang="en-US" sz="3200" spc="-10" dirty="0" smtClean="0">
                <a:solidFill>
                  <a:srgbClr val="FF0000"/>
                </a:solidFill>
                <a:cs typeface="Calibri"/>
              </a:rPr>
              <a:t>INT0 </a:t>
            </a:r>
            <a:r>
              <a:rPr lang="en-US" sz="3200" spc="-10" dirty="0">
                <a:solidFill>
                  <a:srgbClr val="FF0000"/>
                </a:solidFill>
                <a:cs typeface="Calibri"/>
              </a:rPr>
              <a:t>and </a:t>
            </a:r>
            <a:r>
              <a:rPr lang="en-US" sz="3200" spc="-10" dirty="0" smtClean="0">
                <a:solidFill>
                  <a:srgbClr val="FF0000"/>
                </a:solidFill>
                <a:cs typeface="Calibri"/>
              </a:rPr>
              <a:t>INT1 </a:t>
            </a:r>
            <a:r>
              <a:rPr lang="en-US" sz="3200" spc="-10" dirty="0">
                <a:solidFill>
                  <a:srgbClr val="FF0000"/>
                </a:solidFill>
                <a:cs typeface="Calibri"/>
              </a:rPr>
              <a:t>are </a:t>
            </a:r>
            <a:r>
              <a:rPr lang="en-US" sz="3200" dirty="0">
                <a:solidFill>
                  <a:srgbClr val="FF0000"/>
                </a:solidFill>
                <a:cs typeface="Calibri"/>
              </a:rPr>
              <a:t> </a:t>
            </a:r>
            <a:r>
              <a:rPr lang="en-US" sz="3200" spc="-5" dirty="0">
                <a:solidFill>
                  <a:srgbClr val="FF0000"/>
                </a:solidFill>
                <a:cs typeface="Calibri"/>
              </a:rPr>
              <a:t>0003H</a:t>
            </a:r>
            <a:r>
              <a:rPr lang="en-US" sz="3200" spc="25" dirty="0">
                <a:solidFill>
                  <a:srgbClr val="FF0000"/>
                </a:solidFill>
                <a:cs typeface="Calibri"/>
              </a:rPr>
              <a:t> </a:t>
            </a:r>
            <a:r>
              <a:rPr lang="en-US" sz="3200" dirty="0">
                <a:solidFill>
                  <a:srgbClr val="FF0000"/>
                </a:solidFill>
                <a:cs typeface="Calibri"/>
              </a:rPr>
              <a:t>and</a:t>
            </a:r>
            <a:r>
              <a:rPr lang="en-US" sz="3200" spc="10" dirty="0">
                <a:solidFill>
                  <a:srgbClr val="FF0000"/>
                </a:solidFill>
                <a:cs typeface="Calibri"/>
              </a:rPr>
              <a:t> </a:t>
            </a:r>
            <a:r>
              <a:rPr lang="en-US" sz="3200" spc="-5" dirty="0">
                <a:solidFill>
                  <a:srgbClr val="FF0000"/>
                </a:solidFill>
                <a:cs typeface="Calibri"/>
              </a:rPr>
              <a:t>0013H</a:t>
            </a:r>
            <a:r>
              <a:rPr lang="en-US" sz="3200" spc="25" dirty="0">
                <a:solidFill>
                  <a:srgbClr val="FF0000"/>
                </a:solidFill>
                <a:cs typeface="Calibri"/>
              </a:rPr>
              <a:t> </a:t>
            </a:r>
            <a:r>
              <a:rPr lang="en-US" sz="3200" spc="-30" dirty="0">
                <a:solidFill>
                  <a:srgbClr val="FF0000"/>
                </a:solidFill>
                <a:cs typeface="Calibri"/>
              </a:rPr>
              <a:t>respectively.</a:t>
            </a:r>
            <a:endParaRPr lang="en-US" sz="3200" dirty="0">
              <a:solidFill>
                <a:srgbClr val="FF0000"/>
              </a:solidFill>
              <a:cs typeface="Calibri"/>
            </a:endParaRPr>
          </a:p>
          <a:p>
            <a:pPr marL="927100" indent="-457200" algn="just">
              <a:lnSpc>
                <a:spcPct val="100000"/>
              </a:lnSpc>
              <a:spcBef>
                <a:spcPts val="5"/>
              </a:spcBef>
              <a:buFont typeface="Arial MT"/>
              <a:buChar char="•"/>
              <a:tabLst>
                <a:tab pos="927100" algn="l"/>
              </a:tabLst>
            </a:pPr>
            <a:endParaRPr sz="3200" dirty="0">
              <a:latin typeface="Calibri"/>
              <a:cs typeface="Calibri"/>
            </a:endParaRPr>
          </a:p>
        </p:txBody>
      </p:sp>
      <p:sp>
        <p:nvSpPr>
          <p:cNvPr id="3" name="object 3"/>
          <p:cNvSpPr txBox="1">
            <a:spLocks noGrp="1"/>
          </p:cNvSpPr>
          <p:nvPr>
            <p:ph type="title"/>
          </p:nvPr>
        </p:nvSpPr>
        <p:spPr>
          <a:xfrm>
            <a:off x="2133600" y="76200"/>
            <a:ext cx="7953756" cy="696594"/>
          </a:xfrm>
          <a:prstGeom prst="rect">
            <a:avLst/>
          </a:prstGeom>
        </p:spPr>
        <p:txBody>
          <a:bodyPr vert="horz" wrap="square" lIns="0" tIns="13335" rIns="0" bIns="0" rtlCol="0">
            <a:spAutoFit/>
          </a:bodyPr>
          <a:lstStyle/>
          <a:p>
            <a:pPr marL="39370">
              <a:lnSpc>
                <a:spcPct val="100000"/>
              </a:lnSpc>
              <a:spcBef>
                <a:spcPts val="105"/>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Tree>
    <p:extLst>
      <p:ext uri="{BB962C8B-B14F-4D97-AF65-F5344CB8AC3E}">
        <p14:creationId xmlns:p14="http://schemas.microsoft.com/office/powerpoint/2010/main" val="17676592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38</a:t>
            </a:fld>
            <a:endParaRPr dirty="0"/>
          </a:p>
        </p:txBody>
      </p:sp>
      <p:sp>
        <p:nvSpPr>
          <p:cNvPr id="2" name="object 2"/>
          <p:cNvSpPr txBox="1"/>
          <p:nvPr/>
        </p:nvSpPr>
        <p:spPr>
          <a:xfrm>
            <a:off x="282041" y="1256741"/>
            <a:ext cx="11323955" cy="441706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6FC0"/>
                </a:solidFill>
                <a:latin typeface="Calibri"/>
                <a:cs typeface="Calibri"/>
              </a:rPr>
              <a:t>T0</a:t>
            </a:r>
            <a:r>
              <a:rPr sz="3200" b="1" spc="-25" dirty="0">
                <a:solidFill>
                  <a:srgbClr val="006FC0"/>
                </a:solidFill>
                <a:latin typeface="Calibri"/>
                <a:cs typeface="Calibri"/>
              </a:rPr>
              <a:t> </a:t>
            </a:r>
            <a:r>
              <a:rPr sz="3200" b="1" dirty="0">
                <a:solidFill>
                  <a:srgbClr val="006FC0"/>
                </a:solidFill>
                <a:latin typeface="Calibri"/>
                <a:cs typeface="Calibri"/>
              </a:rPr>
              <a:t>and</a:t>
            </a:r>
            <a:r>
              <a:rPr sz="3200" b="1" spc="-55" dirty="0">
                <a:solidFill>
                  <a:srgbClr val="006FC0"/>
                </a:solidFill>
                <a:latin typeface="Calibri"/>
                <a:cs typeface="Calibri"/>
              </a:rPr>
              <a:t> </a:t>
            </a:r>
            <a:r>
              <a:rPr sz="3200" b="1" spc="-5" dirty="0">
                <a:solidFill>
                  <a:srgbClr val="006FC0"/>
                </a:solidFill>
                <a:latin typeface="Calibri"/>
                <a:cs typeface="Calibri"/>
              </a:rPr>
              <a:t>T1:</a:t>
            </a:r>
            <a:endParaRPr sz="3200">
              <a:latin typeface="Calibri"/>
              <a:cs typeface="Calibri"/>
            </a:endParaRPr>
          </a:p>
          <a:p>
            <a:pPr marL="469900" indent="-457200">
              <a:lnSpc>
                <a:spcPct val="100000"/>
              </a:lnSpc>
              <a:spcBef>
                <a:spcPts val="5"/>
              </a:spcBef>
              <a:buFont typeface="Arial MT"/>
              <a:buChar char="•"/>
              <a:tabLst>
                <a:tab pos="469265" algn="l"/>
                <a:tab pos="469900" algn="l"/>
              </a:tabLst>
            </a:pPr>
            <a:r>
              <a:rPr sz="3200" spc="-5" dirty="0">
                <a:latin typeface="Calibri"/>
                <a:cs typeface="Calibri"/>
              </a:rPr>
              <a:t>14th</a:t>
            </a:r>
            <a:r>
              <a:rPr sz="3200" spc="15" dirty="0">
                <a:latin typeface="Calibri"/>
                <a:cs typeface="Calibri"/>
              </a:rPr>
              <a:t> </a:t>
            </a:r>
            <a:r>
              <a:rPr sz="3200" dirty="0">
                <a:latin typeface="Calibri"/>
                <a:cs typeface="Calibri"/>
              </a:rPr>
              <a:t>and</a:t>
            </a:r>
            <a:r>
              <a:rPr sz="3200" spc="15" dirty="0">
                <a:latin typeface="Calibri"/>
                <a:cs typeface="Calibri"/>
              </a:rPr>
              <a:t> </a:t>
            </a:r>
            <a:r>
              <a:rPr sz="3200" spc="-5" dirty="0">
                <a:latin typeface="Calibri"/>
                <a:cs typeface="Calibri"/>
              </a:rPr>
              <a:t>15th</a:t>
            </a:r>
            <a:r>
              <a:rPr sz="3200" spc="25" dirty="0">
                <a:latin typeface="Calibri"/>
                <a:cs typeface="Calibri"/>
              </a:rPr>
              <a:t> </a:t>
            </a:r>
            <a:r>
              <a:rPr sz="3200" spc="-5" dirty="0">
                <a:latin typeface="Calibri"/>
                <a:cs typeface="Calibri"/>
              </a:rPr>
              <a:t>pin</a:t>
            </a:r>
            <a:r>
              <a:rPr sz="3200" spc="10" dirty="0">
                <a:latin typeface="Calibri"/>
                <a:cs typeface="Calibri"/>
              </a:rPr>
              <a:t> </a:t>
            </a:r>
            <a:r>
              <a:rPr sz="3200" spc="-15" dirty="0">
                <a:latin typeface="Calibri"/>
                <a:cs typeface="Calibri"/>
              </a:rPr>
              <a:t>are</a:t>
            </a:r>
            <a:r>
              <a:rPr sz="3200" spc="-10" dirty="0">
                <a:latin typeface="Calibri"/>
                <a:cs typeface="Calibri"/>
              </a:rPr>
              <a:t> </a:t>
            </a:r>
            <a:r>
              <a:rPr sz="3200" spc="-30" dirty="0">
                <a:latin typeface="Calibri"/>
                <a:cs typeface="Calibri"/>
              </a:rPr>
              <a:t>for</a:t>
            </a:r>
            <a:r>
              <a:rPr sz="3200" spc="-5" dirty="0">
                <a:latin typeface="Calibri"/>
                <a:cs typeface="Calibri"/>
              </a:rPr>
              <a:t> Timer</a:t>
            </a:r>
            <a:r>
              <a:rPr sz="3200" spc="5" dirty="0">
                <a:latin typeface="Calibri"/>
                <a:cs typeface="Calibri"/>
              </a:rPr>
              <a:t> </a:t>
            </a:r>
            <a:r>
              <a:rPr sz="3200" dirty="0">
                <a:latin typeface="Calibri"/>
                <a:cs typeface="Calibri"/>
              </a:rPr>
              <a:t>0 and</a:t>
            </a:r>
            <a:r>
              <a:rPr sz="3200" spc="15" dirty="0">
                <a:latin typeface="Calibri"/>
                <a:cs typeface="Calibri"/>
              </a:rPr>
              <a:t> </a:t>
            </a:r>
            <a:r>
              <a:rPr sz="3200" spc="-5" dirty="0">
                <a:latin typeface="Calibri"/>
                <a:cs typeface="Calibri"/>
              </a:rPr>
              <a:t>Timer</a:t>
            </a:r>
            <a:r>
              <a:rPr sz="3200" spc="-10" dirty="0">
                <a:latin typeface="Calibri"/>
                <a:cs typeface="Calibri"/>
              </a:rPr>
              <a:t> </a:t>
            </a:r>
            <a:r>
              <a:rPr sz="3200" dirty="0">
                <a:latin typeface="Calibri"/>
                <a:cs typeface="Calibri"/>
              </a:rPr>
              <a:t>1</a:t>
            </a:r>
            <a:r>
              <a:rPr sz="3200" spc="5" dirty="0">
                <a:latin typeface="Calibri"/>
                <a:cs typeface="Calibri"/>
              </a:rPr>
              <a:t> </a:t>
            </a:r>
            <a:r>
              <a:rPr sz="3200" spc="-10" dirty="0">
                <a:latin typeface="Calibri"/>
                <a:cs typeface="Calibri"/>
              </a:rPr>
              <a:t>external </a:t>
            </a:r>
            <a:r>
              <a:rPr sz="3200" spc="-5" dirty="0">
                <a:latin typeface="Calibri"/>
                <a:cs typeface="Calibri"/>
              </a:rPr>
              <a:t>input.</a:t>
            </a:r>
            <a:endParaRPr sz="3200">
              <a:latin typeface="Calibri"/>
              <a:cs typeface="Calibri"/>
            </a:endParaRPr>
          </a:p>
          <a:p>
            <a:pPr marL="469900" indent="-457200">
              <a:lnSpc>
                <a:spcPct val="100000"/>
              </a:lnSpc>
              <a:buFont typeface="Arial MT"/>
              <a:buChar char="•"/>
              <a:tabLst>
                <a:tab pos="469265" algn="l"/>
                <a:tab pos="469900" algn="l"/>
              </a:tabLst>
            </a:pPr>
            <a:r>
              <a:rPr sz="3200" spc="-10" dirty="0">
                <a:latin typeface="Calibri"/>
                <a:cs typeface="Calibri"/>
              </a:rPr>
              <a:t>They</a:t>
            </a:r>
            <a:r>
              <a:rPr sz="3200" spc="10" dirty="0">
                <a:latin typeface="Calibri"/>
                <a:cs typeface="Calibri"/>
              </a:rPr>
              <a:t> </a:t>
            </a:r>
            <a:r>
              <a:rPr sz="3200" spc="-10" dirty="0">
                <a:latin typeface="Calibri"/>
                <a:cs typeface="Calibri"/>
              </a:rPr>
              <a:t>can</a:t>
            </a:r>
            <a:r>
              <a:rPr sz="3200" dirty="0">
                <a:latin typeface="Calibri"/>
                <a:cs typeface="Calibri"/>
              </a:rPr>
              <a:t> </a:t>
            </a:r>
            <a:r>
              <a:rPr sz="3200" spc="-5" dirty="0">
                <a:latin typeface="Calibri"/>
                <a:cs typeface="Calibri"/>
              </a:rPr>
              <a:t>be</a:t>
            </a:r>
            <a:r>
              <a:rPr sz="3200" dirty="0">
                <a:latin typeface="Calibri"/>
                <a:cs typeface="Calibri"/>
              </a:rPr>
              <a:t> </a:t>
            </a:r>
            <a:r>
              <a:rPr sz="3200" spc="-10" dirty="0">
                <a:latin typeface="Calibri"/>
                <a:cs typeface="Calibri"/>
              </a:rPr>
              <a:t>connected</a:t>
            </a:r>
            <a:r>
              <a:rPr sz="3200" spc="5" dirty="0">
                <a:latin typeface="Calibri"/>
                <a:cs typeface="Calibri"/>
              </a:rPr>
              <a:t> </a:t>
            </a:r>
            <a:r>
              <a:rPr sz="3200" dirty="0">
                <a:latin typeface="Calibri"/>
                <a:cs typeface="Calibri"/>
              </a:rPr>
              <a:t>with</a:t>
            </a:r>
            <a:r>
              <a:rPr sz="3200" spc="10" dirty="0">
                <a:latin typeface="Calibri"/>
                <a:cs typeface="Calibri"/>
              </a:rPr>
              <a:t> </a:t>
            </a:r>
            <a:r>
              <a:rPr sz="3200" spc="-5" dirty="0">
                <a:latin typeface="Calibri"/>
                <a:cs typeface="Calibri"/>
              </a:rPr>
              <a:t>16</a:t>
            </a:r>
            <a:r>
              <a:rPr sz="3200" dirty="0">
                <a:latin typeface="Calibri"/>
                <a:cs typeface="Calibri"/>
              </a:rPr>
              <a:t> </a:t>
            </a:r>
            <a:r>
              <a:rPr sz="3200" spc="-5" dirty="0">
                <a:latin typeface="Calibri"/>
                <a:cs typeface="Calibri"/>
              </a:rPr>
              <a:t>bit</a:t>
            </a:r>
            <a:r>
              <a:rPr sz="3200" spc="25" dirty="0">
                <a:latin typeface="Calibri"/>
                <a:cs typeface="Calibri"/>
              </a:rPr>
              <a:t> </a:t>
            </a:r>
            <a:r>
              <a:rPr sz="3200" spc="-40" dirty="0">
                <a:latin typeface="Calibri"/>
                <a:cs typeface="Calibri"/>
              </a:rPr>
              <a:t>timer/counter.</a:t>
            </a:r>
            <a:endParaRPr sz="3200">
              <a:latin typeface="Calibri"/>
              <a:cs typeface="Calibri"/>
            </a:endParaRPr>
          </a:p>
          <a:p>
            <a:pPr marL="12700">
              <a:lnSpc>
                <a:spcPct val="100000"/>
              </a:lnSpc>
            </a:pPr>
            <a:r>
              <a:rPr sz="3200" b="1" spc="-5" dirty="0">
                <a:solidFill>
                  <a:srgbClr val="006FC0"/>
                </a:solidFill>
                <a:latin typeface="Calibri"/>
                <a:cs typeface="Calibri"/>
              </a:rPr>
              <a:t>WR’:</a:t>
            </a:r>
            <a:endParaRPr sz="3200">
              <a:latin typeface="Calibri"/>
              <a:cs typeface="Calibri"/>
            </a:endParaRPr>
          </a:p>
          <a:p>
            <a:pPr marL="469900" marR="5080" indent="-457200">
              <a:lnSpc>
                <a:spcPct val="100000"/>
              </a:lnSpc>
              <a:buFont typeface="Arial MT"/>
              <a:buChar char="•"/>
              <a:tabLst>
                <a:tab pos="469265" algn="l"/>
                <a:tab pos="469900" algn="l"/>
                <a:tab pos="1398905" algn="l"/>
                <a:tab pos="2088514" algn="l"/>
                <a:tab pos="2507615" algn="l"/>
                <a:tab pos="3144520" algn="l"/>
                <a:tab pos="4664075" algn="l"/>
                <a:tab pos="6224905" algn="l"/>
                <a:tab pos="7250430" algn="l"/>
                <a:tab pos="7919720" algn="l"/>
                <a:tab pos="8315959" algn="l"/>
                <a:tab pos="9344660" algn="l"/>
                <a:tab pos="10243820" algn="l"/>
                <a:tab pos="10757535" algn="l"/>
              </a:tabLst>
            </a:pPr>
            <a:r>
              <a:rPr sz="3200" spc="-5" dirty="0">
                <a:latin typeface="Calibri"/>
                <a:cs typeface="Calibri"/>
              </a:rPr>
              <a:t>16</a:t>
            </a:r>
            <a:r>
              <a:rPr sz="3200" spc="5" dirty="0">
                <a:latin typeface="Calibri"/>
                <a:cs typeface="Calibri"/>
              </a:rPr>
              <a:t>t</a:t>
            </a:r>
            <a:r>
              <a:rPr sz="3200" dirty="0">
                <a:latin typeface="Calibri"/>
                <a:cs typeface="Calibri"/>
              </a:rPr>
              <a:t>h	</a:t>
            </a:r>
            <a:r>
              <a:rPr sz="3200" spc="5" dirty="0">
                <a:latin typeface="Calibri"/>
                <a:cs typeface="Calibri"/>
              </a:rPr>
              <a:t>p</a:t>
            </a:r>
            <a:r>
              <a:rPr sz="3200" dirty="0">
                <a:latin typeface="Calibri"/>
                <a:cs typeface="Calibri"/>
              </a:rPr>
              <a:t>in	</a:t>
            </a:r>
            <a:r>
              <a:rPr sz="3200" spc="-5" dirty="0">
                <a:latin typeface="Calibri"/>
                <a:cs typeface="Calibri"/>
              </a:rPr>
              <a:t>i</a:t>
            </a:r>
            <a:r>
              <a:rPr sz="3200" dirty="0">
                <a:latin typeface="Calibri"/>
                <a:cs typeface="Calibri"/>
              </a:rPr>
              <a:t>s	</a:t>
            </a:r>
            <a:r>
              <a:rPr sz="3200" spc="-80" dirty="0">
                <a:latin typeface="Calibri"/>
                <a:cs typeface="Calibri"/>
              </a:rPr>
              <a:t>f</a:t>
            </a:r>
            <a:r>
              <a:rPr sz="3200" spc="-5" dirty="0">
                <a:latin typeface="Calibri"/>
                <a:cs typeface="Calibri"/>
              </a:rPr>
              <a:t>o</a:t>
            </a:r>
            <a:r>
              <a:rPr sz="3200" dirty="0">
                <a:latin typeface="Calibri"/>
                <a:cs typeface="Calibri"/>
              </a:rPr>
              <a:t>r	</a:t>
            </a:r>
            <a:r>
              <a:rPr sz="3200" spc="-50" dirty="0">
                <a:latin typeface="Calibri"/>
                <a:cs typeface="Calibri"/>
              </a:rPr>
              <a:t>e</a:t>
            </a:r>
            <a:r>
              <a:rPr sz="3200" spc="10" dirty="0">
                <a:latin typeface="Calibri"/>
                <a:cs typeface="Calibri"/>
              </a:rPr>
              <a:t>x</a:t>
            </a:r>
            <a:r>
              <a:rPr sz="3200" spc="-45" dirty="0">
                <a:latin typeface="Calibri"/>
                <a:cs typeface="Calibri"/>
              </a:rPr>
              <a:t>t</a:t>
            </a:r>
            <a:r>
              <a:rPr sz="3200" dirty="0">
                <a:latin typeface="Calibri"/>
                <a:cs typeface="Calibri"/>
              </a:rPr>
              <a:t>ernal	memory	wri</a:t>
            </a:r>
            <a:r>
              <a:rPr sz="3200" spc="-50" dirty="0">
                <a:latin typeface="Calibri"/>
                <a:cs typeface="Calibri"/>
              </a:rPr>
              <a:t>t</a:t>
            </a:r>
            <a:r>
              <a:rPr sz="3200" dirty="0">
                <a:latin typeface="Calibri"/>
                <a:cs typeface="Calibri"/>
              </a:rPr>
              <a:t>e	</a:t>
            </a:r>
            <a:r>
              <a:rPr sz="3200" spc="5" dirty="0">
                <a:latin typeface="Calibri"/>
                <a:cs typeface="Calibri"/>
              </a:rPr>
              <a:t>i.</a:t>
            </a:r>
            <a:r>
              <a:rPr sz="3200" dirty="0">
                <a:latin typeface="Calibri"/>
                <a:cs typeface="Calibri"/>
              </a:rPr>
              <a:t>e.	</a:t>
            </a:r>
            <a:r>
              <a:rPr sz="3200" spc="5" dirty="0">
                <a:latin typeface="Calibri"/>
                <a:cs typeface="Calibri"/>
              </a:rPr>
              <a:t>i</a:t>
            </a:r>
            <a:r>
              <a:rPr sz="3200" dirty="0">
                <a:latin typeface="Calibri"/>
                <a:cs typeface="Calibri"/>
              </a:rPr>
              <a:t>t	wri</a:t>
            </a:r>
            <a:r>
              <a:rPr sz="3200" spc="-25" dirty="0">
                <a:latin typeface="Calibri"/>
                <a:cs typeface="Calibri"/>
              </a:rPr>
              <a:t>t</a:t>
            </a:r>
            <a:r>
              <a:rPr sz="3200" dirty="0">
                <a:latin typeface="Calibri"/>
                <a:cs typeface="Calibri"/>
              </a:rPr>
              <a:t>e	</a:t>
            </a:r>
            <a:r>
              <a:rPr sz="3200" spc="-5" dirty="0">
                <a:latin typeface="Calibri"/>
                <a:cs typeface="Calibri"/>
              </a:rPr>
              <a:t>d</a:t>
            </a:r>
            <a:r>
              <a:rPr sz="3200" spc="-30" dirty="0">
                <a:latin typeface="Calibri"/>
                <a:cs typeface="Calibri"/>
              </a:rPr>
              <a:t>a</a:t>
            </a:r>
            <a:r>
              <a:rPr sz="3200" spc="-45" dirty="0">
                <a:latin typeface="Calibri"/>
                <a:cs typeface="Calibri"/>
              </a:rPr>
              <a:t>t</a:t>
            </a:r>
            <a:r>
              <a:rPr sz="3200" dirty="0">
                <a:latin typeface="Calibri"/>
                <a:cs typeface="Calibri"/>
              </a:rPr>
              <a:t>a	</a:t>
            </a:r>
            <a:r>
              <a:rPr sz="3200" spc="-30" dirty="0">
                <a:latin typeface="Calibri"/>
                <a:cs typeface="Calibri"/>
              </a:rPr>
              <a:t>t</a:t>
            </a:r>
            <a:r>
              <a:rPr sz="3200" dirty="0">
                <a:latin typeface="Calibri"/>
                <a:cs typeface="Calibri"/>
              </a:rPr>
              <a:t>o	the  </a:t>
            </a:r>
            <a:r>
              <a:rPr sz="3200" spc="-10" dirty="0">
                <a:latin typeface="Calibri"/>
                <a:cs typeface="Calibri"/>
              </a:rPr>
              <a:t>external</a:t>
            </a:r>
            <a:r>
              <a:rPr sz="3200" spc="-15" dirty="0">
                <a:latin typeface="Calibri"/>
                <a:cs typeface="Calibri"/>
              </a:rPr>
              <a:t> </a:t>
            </a:r>
            <a:r>
              <a:rPr sz="3200" spc="-30" dirty="0">
                <a:latin typeface="Calibri"/>
                <a:cs typeface="Calibri"/>
              </a:rPr>
              <a:t>memory.</a:t>
            </a:r>
            <a:endParaRPr sz="3200">
              <a:latin typeface="Calibri"/>
              <a:cs typeface="Calibri"/>
            </a:endParaRPr>
          </a:p>
          <a:p>
            <a:pPr marL="12700">
              <a:lnSpc>
                <a:spcPct val="100000"/>
              </a:lnSpc>
            </a:pPr>
            <a:r>
              <a:rPr sz="3200" b="1" dirty="0">
                <a:solidFill>
                  <a:srgbClr val="006FC0"/>
                </a:solidFill>
                <a:latin typeface="Calibri"/>
                <a:cs typeface="Calibri"/>
              </a:rPr>
              <a:t>RD’:</a:t>
            </a:r>
            <a:endParaRPr sz="3200">
              <a:latin typeface="Calibri"/>
              <a:cs typeface="Calibri"/>
            </a:endParaRPr>
          </a:p>
          <a:p>
            <a:pPr marL="469900" marR="6350" indent="-457200">
              <a:lnSpc>
                <a:spcPct val="100000"/>
              </a:lnSpc>
              <a:spcBef>
                <a:spcPts val="5"/>
              </a:spcBef>
              <a:buFont typeface="Arial MT"/>
              <a:buChar char="•"/>
              <a:tabLst>
                <a:tab pos="469265" algn="l"/>
                <a:tab pos="469900" algn="l"/>
                <a:tab pos="1444625" algn="l"/>
                <a:tab pos="2178050" algn="l"/>
                <a:tab pos="2642870" algn="l"/>
                <a:tab pos="3324225" algn="l"/>
                <a:tab pos="4888230" algn="l"/>
                <a:tab pos="6492875" algn="l"/>
                <a:tab pos="7451725" algn="l"/>
                <a:tab pos="8164830" algn="l"/>
                <a:tab pos="8606790" algn="l"/>
                <a:tab pos="9565640" algn="l"/>
                <a:tab pos="10509250" algn="l"/>
              </a:tabLst>
            </a:pPr>
            <a:r>
              <a:rPr sz="3200" spc="-5" dirty="0">
                <a:latin typeface="Calibri"/>
                <a:cs typeface="Calibri"/>
              </a:rPr>
              <a:t>17</a:t>
            </a:r>
            <a:r>
              <a:rPr sz="3200" spc="5" dirty="0">
                <a:latin typeface="Calibri"/>
                <a:cs typeface="Calibri"/>
              </a:rPr>
              <a:t>t</a:t>
            </a:r>
            <a:r>
              <a:rPr sz="3200" dirty="0">
                <a:latin typeface="Calibri"/>
                <a:cs typeface="Calibri"/>
              </a:rPr>
              <a:t>h	</a:t>
            </a:r>
            <a:r>
              <a:rPr sz="3200" spc="-5" dirty="0">
                <a:latin typeface="Calibri"/>
                <a:cs typeface="Calibri"/>
              </a:rPr>
              <a:t>pi</a:t>
            </a:r>
            <a:r>
              <a:rPr sz="3200" dirty="0">
                <a:latin typeface="Calibri"/>
                <a:cs typeface="Calibri"/>
              </a:rPr>
              <a:t>n	</a:t>
            </a:r>
            <a:r>
              <a:rPr sz="3200" spc="-5" dirty="0">
                <a:latin typeface="Calibri"/>
                <a:cs typeface="Calibri"/>
              </a:rPr>
              <a:t>i</a:t>
            </a:r>
            <a:r>
              <a:rPr sz="3200" dirty="0">
                <a:latin typeface="Calibri"/>
                <a:cs typeface="Calibri"/>
              </a:rPr>
              <a:t>s	</a:t>
            </a:r>
            <a:r>
              <a:rPr sz="3200" spc="-80" dirty="0">
                <a:latin typeface="Calibri"/>
                <a:cs typeface="Calibri"/>
              </a:rPr>
              <a:t>f</a:t>
            </a:r>
            <a:r>
              <a:rPr sz="3200" spc="-5" dirty="0">
                <a:latin typeface="Calibri"/>
                <a:cs typeface="Calibri"/>
              </a:rPr>
              <a:t>o</a:t>
            </a:r>
            <a:r>
              <a:rPr sz="3200" dirty="0">
                <a:latin typeface="Calibri"/>
                <a:cs typeface="Calibri"/>
              </a:rPr>
              <a:t>r	</a:t>
            </a:r>
            <a:r>
              <a:rPr sz="3200" spc="-50" dirty="0">
                <a:latin typeface="Calibri"/>
                <a:cs typeface="Calibri"/>
              </a:rPr>
              <a:t>e</a:t>
            </a:r>
            <a:r>
              <a:rPr sz="3200" spc="10" dirty="0">
                <a:latin typeface="Calibri"/>
                <a:cs typeface="Calibri"/>
              </a:rPr>
              <a:t>x</a:t>
            </a:r>
            <a:r>
              <a:rPr sz="3200" spc="-45" dirty="0">
                <a:latin typeface="Calibri"/>
                <a:cs typeface="Calibri"/>
              </a:rPr>
              <a:t>t</a:t>
            </a:r>
            <a:r>
              <a:rPr sz="3200" dirty="0">
                <a:latin typeface="Calibri"/>
                <a:cs typeface="Calibri"/>
              </a:rPr>
              <a:t>ernal	memory	</a:t>
            </a:r>
            <a:r>
              <a:rPr sz="3200" spc="-40" dirty="0">
                <a:latin typeface="Calibri"/>
                <a:cs typeface="Calibri"/>
              </a:rPr>
              <a:t>r</a:t>
            </a:r>
            <a:r>
              <a:rPr sz="3200" dirty="0">
                <a:latin typeface="Calibri"/>
                <a:cs typeface="Calibri"/>
              </a:rPr>
              <a:t>ead	</a:t>
            </a:r>
            <a:r>
              <a:rPr sz="3200" spc="5" dirty="0">
                <a:latin typeface="Calibri"/>
                <a:cs typeface="Calibri"/>
              </a:rPr>
              <a:t>i.</a:t>
            </a:r>
            <a:r>
              <a:rPr sz="3200" dirty="0">
                <a:latin typeface="Calibri"/>
                <a:cs typeface="Calibri"/>
              </a:rPr>
              <a:t>e.	</a:t>
            </a:r>
            <a:r>
              <a:rPr sz="3200" spc="5" dirty="0">
                <a:latin typeface="Calibri"/>
                <a:cs typeface="Calibri"/>
              </a:rPr>
              <a:t>i</a:t>
            </a:r>
            <a:r>
              <a:rPr sz="3200" dirty="0">
                <a:latin typeface="Calibri"/>
                <a:cs typeface="Calibri"/>
              </a:rPr>
              <a:t>t	</a:t>
            </a:r>
            <a:r>
              <a:rPr sz="3200" spc="-40" dirty="0">
                <a:latin typeface="Calibri"/>
                <a:cs typeface="Calibri"/>
              </a:rPr>
              <a:t>r</a:t>
            </a:r>
            <a:r>
              <a:rPr sz="3200" dirty="0">
                <a:latin typeface="Calibri"/>
                <a:cs typeface="Calibri"/>
              </a:rPr>
              <a:t>e</a:t>
            </a:r>
            <a:r>
              <a:rPr sz="3200" spc="-10" dirty="0">
                <a:latin typeface="Calibri"/>
                <a:cs typeface="Calibri"/>
              </a:rPr>
              <a:t>a</a:t>
            </a:r>
            <a:r>
              <a:rPr sz="3200" dirty="0">
                <a:latin typeface="Calibri"/>
                <a:cs typeface="Calibri"/>
              </a:rPr>
              <a:t>d	</a:t>
            </a:r>
            <a:r>
              <a:rPr sz="3200" spc="-5" dirty="0">
                <a:latin typeface="Calibri"/>
                <a:cs typeface="Calibri"/>
              </a:rPr>
              <a:t>d</a:t>
            </a:r>
            <a:r>
              <a:rPr sz="3200" spc="-30" dirty="0">
                <a:latin typeface="Calibri"/>
                <a:cs typeface="Calibri"/>
              </a:rPr>
              <a:t>a</a:t>
            </a:r>
            <a:r>
              <a:rPr sz="3200" spc="-45" dirty="0">
                <a:latin typeface="Calibri"/>
                <a:cs typeface="Calibri"/>
              </a:rPr>
              <a:t>t</a:t>
            </a:r>
            <a:r>
              <a:rPr sz="3200" dirty="0">
                <a:latin typeface="Calibri"/>
                <a:cs typeface="Calibri"/>
              </a:rPr>
              <a:t>a	</a:t>
            </a:r>
            <a:r>
              <a:rPr sz="3200" spc="-5" dirty="0">
                <a:latin typeface="Calibri"/>
                <a:cs typeface="Calibri"/>
              </a:rPr>
              <a:t>f</a:t>
            </a:r>
            <a:r>
              <a:rPr sz="3200" spc="-50" dirty="0">
                <a:latin typeface="Calibri"/>
                <a:cs typeface="Calibri"/>
              </a:rPr>
              <a:t>r</a:t>
            </a:r>
            <a:r>
              <a:rPr sz="3200" spc="-5" dirty="0">
                <a:latin typeface="Calibri"/>
                <a:cs typeface="Calibri"/>
              </a:rPr>
              <a:t>om  </a:t>
            </a:r>
            <a:r>
              <a:rPr sz="3200" spc="-10" dirty="0">
                <a:latin typeface="Calibri"/>
                <a:cs typeface="Calibri"/>
              </a:rPr>
              <a:t>external</a:t>
            </a:r>
            <a:r>
              <a:rPr sz="3200" spc="-15" dirty="0">
                <a:latin typeface="Calibri"/>
                <a:cs typeface="Calibri"/>
              </a:rPr>
              <a:t> </a:t>
            </a:r>
            <a:r>
              <a:rPr sz="3200" spc="-30" dirty="0">
                <a:latin typeface="Calibri"/>
                <a:cs typeface="Calibri"/>
              </a:rPr>
              <a:t>memory.</a:t>
            </a:r>
            <a:endParaRPr sz="3200">
              <a:latin typeface="Calibri"/>
              <a:cs typeface="Calibri"/>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39370">
              <a:lnSpc>
                <a:spcPct val="100000"/>
              </a:lnSpc>
              <a:spcBef>
                <a:spcPts val="105"/>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Tree>
    <p:extLst>
      <p:ext uri="{BB962C8B-B14F-4D97-AF65-F5344CB8AC3E}">
        <p14:creationId xmlns:p14="http://schemas.microsoft.com/office/powerpoint/2010/main" val="7834283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39</a:t>
            </a:fld>
            <a:endParaRPr dirty="0"/>
          </a:p>
        </p:txBody>
      </p:sp>
      <p:sp>
        <p:nvSpPr>
          <p:cNvPr id="2" name="object 2"/>
          <p:cNvSpPr txBox="1"/>
          <p:nvPr/>
        </p:nvSpPr>
        <p:spPr>
          <a:xfrm>
            <a:off x="330809" y="1277569"/>
            <a:ext cx="11276330" cy="2475678"/>
          </a:xfrm>
          <a:prstGeom prst="rect">
            <a:avLst/>
          </a:prstGeom>
        </p:spPr>
        <p:txBody>
          <a:bodyPr vert="horz" wrap="square" lIns="0" tIns="13335" rIns="0" bIns="0" rtlCol="0">
            <a:spAutoFit/>
          </a:bodyPr>
          <a:lstStyle/>
          <a:p>
            <a:pPr marL="12700">
              <a:lnSpc>
                <a:spcPct val="100000"/>
              </a:lnSpc>
              <a:spcBef>
                <a:spcPts val="105"/>
              </a:spcBef>
            </a:pPr>
            <a:r>
              <a:rPr sz="3200" b="1" spc="-50" dirty="0">
                <a:solidFill>
                  <a:srgbClr val="006FC0"/>
                </a:solidFill>
                <a:latin typeface="Calibri"/>
                <a:cs typeface="Calibri"/>
              </a:rPr>
              <a:t>XTAL2</a:t>
            </a:r>
            <a:r>
              <a:rPr sz="3200" b="1" spc="-35" dirty="0">
                <a:solidFill>
                  <a:srgbClr val="006FC0"/>
                </a:solidFill>
                <a:latin typeface="Calibri"/>
                <a:cs typeface="Calibri"/>
              </a:rPr>
              <a:t> </a:t>
            </a:r>
            <a:r>
              <a:rPr sz="3200" b="1" dirty="0">
                <a:solidFill>
                  <a:srgbClr val="006FC0"/>
                </a:solidFill>
                <a:latin typeface="Calibri"/>
                <a:cs typeface="Calibri"/>
              </a:rPr>
              <a:t>and</a:t>
            </a:r>
            <a:r>
              <a:rPr sz="3200" b="1" spc="-45" dirty="0">
                <a:solidFill>
                  <a:srgbClr val="006FC0"/>
                </a:solidFill>
                <a:latin typeface="Calibri"/>
                <a:cs typeface="Calibri"/>
              </a:rPr>
              <a:t> XTAL1:</a:t>
            </a:r>
            <a:endParaRPr sz="3200" dirty="0">
              <a:latin typeface="Calibri"/>
              <a:cs typeface="Calibri"/>
            </a:endParaRPr>
          </a:p>
          <a:p>
            <a:pPr marL="927100" marR="6350" indent="-457200">
              <a:lnSpc>
                <a:spcPct val="100000"/>
              </a:lnSpc>
              <a:buFont typeface="Arial MT"/>
              <a:buChar char="•"/>
              <a:tabLst>
                <a:tab pos="926465" algn="l"/>
                <a:tab pos="927100" algn="l"/>
                <a:tab pos="1858010" algn="l"/>
                <a:tab pos="2653665" algn="l"/>
                <a:tab pos="3586479" algn="l"/>
                <a:tab pos="4277360" algn="l"/>
                <a:tab pos="5360670" algn="l"/>
                <a:tab pos="6209665" algn="l"/>
                <a:tab pos="6913880" algn="l"/>
                <a:tab pos="8815705" algn="l"/>
                <a:tab pos="9331325" algn="l"/>
                <a:tab pos="9910445" algn="l"/>
              </a:tabLst>
            </a:pPr>
            <a:r>
              <a:rPr sz="3200" spc="-5" dirty="0">
                <a:latin typeface="Calibri"/>
                <a:cs typeface="Calibri"/>
              </a:rPr>
              <a:t>18</a:t>
            </a:r>
            <a:r>
              <a:rPr sz="3200" spc="5" dirty="0">
                <a:latin typeface="Calibri"/>
                <a:cs typeface="Calibri"/>
              </a:rPr>
              <a:t>t</a:t>
            </a:r>
            <a:r>
              <a:rPr sz="3200" dirty="0">
                <a:latin typeface="Calibri"/>
                <a:cs typeface="Calibri"/>
              </a:rPr>
              <a:t>h	</a:t>
            </a:r>
            <a:r>
              <a:rPr sz="3200" spc="5" dirty="0">
                <a:latin typeface="Calibri"/>
                <a:cs typeface="Calibri"/>
              </a:rPr>
              <a:t>an</a:t>
            </a:r>
            <a:r>
              <a:rPr sz="3200" dirty="0">
                <a:latin typeface="Calibri"/>
                <a:cs typeface="Calibri"/>
              </a:rPr>
              <a:t>d	</a:t>
            </a:r>
            <a:r>
              <a:rPr sz="3200" spc="-5" dirty="0">
                <a:latin typeface="Calibri"/>
                <a:cs typeface="Calibri"/>
              </a:rPr>
              <a:t>1</a:t>
            </a:r>
            <a:r>
              <a:rPr sz="3200" spc="5" dirty="0">
                <a:latin typeface="Calibri"/>
                <a:cs typeface="Calibri"/>
              </a:rPr>
              <a:t>9</a:t>
            </a:r>
            <a:r>
              <a:rPr sz="3200" spc="-10" dirty="0">
                <a:latin typeface="Calibri"/>
                <a:cs typeface="Calibri"/>
              </a:rPr>
              <a:t>t</a:t>
            </a:r>
            <a:r>
              <a:rPr sz="3200" dirty="0">
                <a:latin typeface="Calibri"/>
                <a:cs typeface="Calibri"/>
              </a:rPr>
              <a:t>h	</a:t>
            </a:r>
            <a:r>
              <a:rPr sz="3200" spc="-5" dirty="0">
                <a:latin typeface="Calibri"/>
                <a:cs typeface="Calibri"/>
              </a:rPr>
              <a:t>pi</a:t>
            </a:r>
            <a:r>
              <a:rPr sz="3200" dirty="0">
                <a:latin typeface="Calibri"/>
                <a:cs typeface="Calibri"/>
              </a:rPr>
              <a:t>n	these	</a:t>
            </a:r>
            <a:r>
              <a:rPr sz="3200" spc="-5" dirty="0">
                <a:latin typeface="Calibri"/>
                <a:cs typeface="Calibri"/>
              </a:rPr>
              <a:t>pin</a:t>
            </a:r>
            <a:r>
              <a:rPr sz="3200" dirty="0">
                <a:latin typeface="Calibri"/>
                <a:cs typeface="Calibri"/>
              </a:rPr>
              <a:t>s	a</a:t>
            </a:r>
            <a:r>
              <a:rPr sz="3200" spc="-40" dirty="0">
                <a:latin typeface="Calibri"/>
                <a:cs typeface="Calibri"/>
              </a:rPr>
              <a:t>r</a:t>
            </a:r>
            <a:r>
              <a:rPr sz="3200" dirty="0">
                <a:latin typeface="Calibri"/>
                <a:cs typeface="Calibri"/>
              </a:rPr>
              <a:t>e	</a:t>
            </a:r>
            <a:r>
              <a:rPr sz="3200" spc="-25" dirty="0">
                <a:latin typeface="Calibri"/>
                <a:cs typeface="Calibri"/>
              </a:rPr>
              <a:t>c</a:t>
            </a:r>
            <a:r>
              <a:rPr sz="3200" spc="-5" dirty="0">
                <a:latin typeface="Calibri"/>
                <a:cs typeface="Calibri"/>
              </a:rPr>
              <a:t>onnec</a:t>
            </a:r>
            <a:r>
              <a:rPr sz="3200" spc="-45" dirty="0">
                <a:latin typeface="Calibri"/>
                <a:cs typeface="Calibri"/>
              </a:rPr>
              <a:t>t</a:t>
            </a:r>
            <a:r>
              <a:rPr sz="3200" spc="-15" dirty="0">
                <a:latin typeface="Calibri"/>
                <a:cs typeface="Calibri"/>
              </a:rPr>
              <a:t>e</a:t>
            </a:r>
            <a:r>
              <a:rPr sz="3200" dirty="0">
                <a:latin typeface="Calibri"/>
                <a:cs typeface="Calibri"/>
              </a:rPr>
              <a:t>d	</a:t>
            </a:r>
            <a:r>
              <a:rPr sz="3200" spc="-45" dirty="0">
                <a:latin typeface="Calibri"/>
                <a:cs typeface="Calibri"/>
              </a:rPr>
              <a:t>t</a:t>
            </a:r>
            <a:r>
              <a:rPr sz="3200" dirty="0">
                <a:latin typeface="Calibri"/>
                <a:cs typeface="Calibri"/>
              </a:rPr>
              <a:t>o	an	</a:t>
            </a:r>
            <a:r>
              <a:rPr sz="3200" spc="-50" dirty="0">
                <a:latin typeface="Calibri"/>
                <a:cs typeface="Calibri"/>
              </a:rPr>
              <a:t>e</a:t>
            </a:r>
            <a:r>
              <a:rPr sz="3200" spc="10" dirty="0">
                <a:latin typeface="Calibri"/>
                <a:cs typeface="Calibri"/>
              </a:rPr>
              <a:t>x</a:t>
            </a:r>
            <a:r>
              <a:rPr sz="3200" spc="-45" dirty="0">
                <a:latin typeface="Calibri"/>
                <a:cs typeface="Calibri"/>
              </a:rPr>
              <a:t>t</a:t>
            </a:r>
            <a:r>
              <a:rPr sz="3200" spc="-15" dirty="0">
                <a:latin typeface="Calibri"/>
                <a:cs typeface="Calibri"/>
              </a:rPr>
              <a:t>e</a:t>
            </a:r>
            <a:r>
              <a:rPr sz="3200" dirty="0">
                <a:latin typeface="Calibri"/>
                <a:cs typeface="Calibri"/>
              </a:rPr>
              <a:t>rnal  </a:t>
            </a:r>
            <a:r>
              <a:rPr sz="3200" spc="-10" dirty="0">
                <a:latin typeface="Calibri"/>
                <a:cs typeface="Calibri"/>
              </a:rPr>
              <a:t>oscillator</a:t>
            </a:r>
            <a:r>
              <a:rPr sz="3200" spc="15" dirty="0">
                <a:latin typeface="Calibri"/>
                <a:cs typeface="Calibri"/>
              </a:rPr>
              <a:t> </a:t>
            </a:r>
            <a:r>
              <a:rPr sz="3200" dirty="0">
                <a:latin typeface="Calibri"/>
                <a:cs typeface="Calibri"/>
              </a:rPr>
              <a:t>which</a:t>
            </a:r>
            <a:r>
              <a:rPr sz="3200" spc="-5" dirty="0">
                <a:latin typeface="Calibri"/>
                <a:cs typeface="Calibri"/>
              </a:rPr>
              <a:t> is</a:t>
            </a:r>
            <a:r>
              <a:rPr sz="3200" dirty="0">
                <a:latin typeface="Calibri"/>
                <a:cs typeface="Calibri"/>
              </a:rPr>
              <a:t> </a:t>
            </a:r>
            <a:r>
              <a:rPr sz="3200" spc="-10" dirty="0">
                <a:latin typeface="Calibri"/>
                <a:cs typeface="Calibri"/>
              </a:rPr>
              <a:t>generally</a:t>
            </a:r>
            <a:r>
              <a:rPr sz="3200" spc="-5" dirty="0">
                <a:latin typeface="Calibri"/>
                <a:cs typeface="Calibri"/>
              </a:rPr>
              <a:t> </a:t>
            </a:r>
            <a:r>
              <a:rPr sz="3200" dirty="0">
                <a:latin typeface="Calibri"/>
                <a:cs typeface="Calibri"/>
              </a:rPr>
              <a:t>a</a:t>
            </a:r>
            <a:r>
              <a:rPr sz="3200" spc="-10" dirty="0">
                <a:latin typeface="Calibri"/>
                <a:cs typeface="Calibri"/>
              </a:rPr>
              <a:t> </a:t>
            </a:r>
            <a:r>
              <a:rPr sz="3200" spc="-5" dirty="0">
                <a:latin typeface="Calibri"/>
                <a:cs typeface="Calibri"/>
              </a:rPr>
              <a:t>quartz</a:t>
            </a:r>
            <a:r>
              <a:rPr sz="3200" spc="30" dirty="0">
                <a:latin typeface="Calibri"/>
                <a:cs typeface="Calibri"/>
              </a:rPr>
              <a:t> </a:t>
            </a:r>
            <a:r>
              <a:rPr sz="3200" spc="-15" dirty="0">
                <a:latin typeface="Calibri"/>
                <a:cs typeface="Calibri"/>
              </a:rPr>
              <a:t>crystal</a:t>
            </a:r>
            <a:r>
              <a:rPr sz="3200" spc="-5" dirty="0">
                <a:latin typeface="Calibri"/>
                <a:cs typeface="Calibri"/>
              </a:rPr>
              <a:t> </a:t>
            </a:r>
            <a:r>
              <a:rPr sz="3200" spc="-40" dirty="0">
                <a:latin typeface="Calibri"/>
                <a:cs typeface="Calibri"/>
              </a:rPr>
              <a:t>oscillator</a:t>
            </a:r>
            <a:r>
              <a:rPr sz="3200" spc="-40" dirty="0" smtClean="0">
                <a:latin typeface="Calibri"/>
                <a:cs typeface="Calibri"/>
              </a:rPr>
              <a:t>.</a:t>
            </a:r>
            <a:r>
              <a:rPr lang="en-IN" sz="3200" spc="-40" dirty="0" smtClean="0">
                <a:latin typeface="Calibri"/>
                <a:cs typeface="Calibri"/>
              </a:rPr>
              <a:t> Frequency of operation is 11.0592 </a:t>
            </a:r>
            <a:r>
              <a:rPr lang="en-IN" sz="3200" spc="-40" dirty="0" err="1" smtClean="0">
                <a:latin typeface="Calibri"/>
                <a:cs typeface="Calibri"/>
              </a:rPr>
              <a:t>MHz.</a:t>
            </a:r>
            <a:r>
              <a:rPr lang="en-IN" sz="3200" spc="-40" dirty="0" smtClean="0">
                <a:latin typeface="Calibri"/>
                <a:cs typeface="Calibri"/>
              </a:rPr>
              <a:t> (it may vary up to 16MHz in some versions of 8051)</a:t>
            </a:r>
            <a:endParaRPr sz="3200" dirty="0">
              <a:latin typeface="Calibri"/>
              <a:cs typeface="Calibri"/>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39370">
              <a:lnSpc>
                <a:spcPct val="100000"/>
              </a:lnSpc>
              <a:spcBef>
                <a:spcPts val="105"/>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Tree>
    <p:extLst>
      <p:ext uri="{BB962C8B-B14F-4D97-AF65-F5344CB8AC3E}">
        <p14:creationId xmlns:p14="http://schemas.microsoft.com/office/powerpoint/2010/main" val="1824815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a:t>
            </a:fld>
            <a:endParaRPr dirty="0"/>
          </a:p>
        </p:txBody>
      </p:sp>
      <p:sp>
        <p:nvSpPr>
          <p:cNvPr id="2" name="object 2"/>
          <p:cNvSpPr txBox="1">
            <a:spLocks noGrp="1"/>
          </p:cNvSpPr>
          <p:nvPr>
            <p:ph type="title"/>
          </p:nvPr>
        </p:nvSpPr>
        <p:spPr>
          <a:xfrm>
            <a:off x="220472" y="603961"/>
            <a:ext cx="2665730" cy="514350"/>
          </a:xfrm>
          <a:prstGeom prst="rect">
            <a:avLst/>
          </a:prstGeom>
        </p:spPr>
        <p:txBody>
          <a:bodyPr vert="horz" wrap="square" lIns="0" tIns="13335" rIns="0" bIns="0" rtlCol="0">
            <a:spAutoFit/>
          </a:bodyPr>
          <a:lstStyle/>
          <a:p>
            <a:pPr marL="12700">
              <a:lnSpc>
                <a:spcPct val="100000"/>
              </a:lnSpc>
              <a:spcBef>
                <a:spcPts val="105"/>
              </a:spcBef>
            </a:pPr>
            <a:r>
              <a:rPr sz="3200" b="1" spc="-10" dirty="0">
                <a:solidFill>
                  <a:srgbClr val="5640E3"/>
                </a:solidFill>
                <a:latin typeface="Calibri"/>
                <a:cs typeface="Calibri"/>
              </a:rPr>
              <a:t>Microcontroller</a:t>
            </a:r>
            <a:endParaRPr sz="3200">
              <a:latin typeface="Calibri"/>
              <a:cs typeface="Calibri"/>
            </a:endParaRPr>
          </a:p>
        </p:txBody>
      </p:sp>
      <p:sp>
        <p:nvSpPr>
          <p:cNvPr id="3" name="object 3"/>
          <p:cNvSpPr txBox="1"/>
          <p:nvPr/>
        </p:nvSpPr>
        <p:spPr>
          <a:xfrm>
            <a:off x="220472" y="1095248"/>
            <a:ext cx="11718925" cy="3013075"/>
          </a:xfrm>
          <a:prstGeom prst="rect">
            <a:avLst/>
          </a:prstGeom>
        </p:spPr>
        <p:txBody>
          <a:bodyPr vert="horz" wrap="square" lIns="0" tIns="12065" rIns="0" bIns="0" rtlCol="0">
            <a:spAutoFit/>
          </a:bodyPr>
          <a:lstStyle/>
          <a:p>
            <a:pPr marL="469900" marR="5080" indent="-457200" algn="just">
              <a:lnSpc>
                <a:spcPct val="100000"/>
              </a:lnSpc>
              <a:spcBef>
                <a:spcPts val="95"/>
              </a:spcBef>
              <a:buFont typeface="Arial MT"/>
              <a:buChar char="•"/>
              <a:tabLst>
                <a:tab pos="469900" algn="l"/>
              </a:tabLst>
            </a:pPr>
            <a:r>
              <a:rPr sz="2800" spc="-10" dirty="0">
                <a:latin typeface="Calibri"/>
                <a:cs typeface="Calibri"/>
              </a:rPr>
              <a:t>The </a:t>
            </a:r>
            <a:r>
              <a:rPr sz="2800" spc="-15" dirty="0">
                <a:latin typeface="Calibri"/>
                <a:cs typeface="Calibri"/>
              </a:rPr>
              <a:t>microcontroller </a:t>
            </a:r>
            <a:r>
              <a:rPr sz="2800" spc="-10" dirty="0">
                <a:latin typeface="Calibri"/>
                <a:cs typeface="Calibri"/>
              </a:rPr>
              <a:t>is designed </a:t>
            </a:r>
            <a:r>
              <a:rPr sz="2800" spc="-25" dirty="0">
                <a:latin typeface="Calibri"/>
                <a:cs typeface="Calibri"/>
              </a:rPr>
              <a:t>for </a:t>
            </a:r>
            <a:r>
              <a:rPr sz="2800" spc="-5" dirty="0">
                <a:latin typeface="Calibri"/>
                <a:cs typeface="Calibri"/>
              </a:rPr>
              <a:t>a specific </a:t>
            </a:r>
            <a:r>
              <a:rPr sz="2800" spc="-15" dirty="0">
                <a:latin typeface="Calibri"/>
                <a:cs typeface="Calibri"/>
              </a:rPr>
              <a:t>task </a:t>
            </a:r>
            <a:r>
              <a:rPr sz="2800" spc="-5" dirty="0">
                <a:latin typeface="Calibri"/>
                <a:cs typeface="Calibri"/>
              </a:rPr>
              <a:t>or </a:t>
            </a:r>
            <a:r>
              <a:rPr sz="2800" spc="-15" dirty="0">
                <a:latin typeface="Calibri"/>
                <a:cs typeface="Calibri"/>
              </a:rPr>
              <a:t>to </a:t>
            </a:r>
            <a:r>
              <a:rPr sz="2800" spc="-20" dirty="0">
                <a:latin typeface="Calibri"/>
                <a:cs typeface="Calibri"/>
              </a:rPr>
              <a:t>perform </a:t>
            </a:r>
            <a:r>
              <a:rPr sz="2800" spc="-5" dirty="0">
                <a:latin typeface="Calibri"/>
                <a:cs typeface="Calibri"/>
              </a:rPr>
              <a:t>the </a:t>
            </a:r>
            <a:r>
              <a:rPr sz="2800" dirty="0">
                <a:latin typeface="Calibri"/>
                <a:cs typeface="Calibri"/>
              </a:rPr>
              <a:t>assigned </a:t>
            </a:r>
            <a:r>
              <a:rPr sz="2800" spc="5" dirty="0">
                <a:latin typeface="Calibri"/>
                <a:cs typeface="Calibri"/>
              </a:rPr>
              <a:t> </a:t>
            </a:r>
            <a:r>
              <a:rPr sz="2800" spc="-15" dirty="0">
                <a:latin typeface="Calibri"/>
                <a:cs typeface="Calibri"/>
              </a:rPr>
              <a:t>task </a:t>
            </a:r>
            <a:r>
              <a:rPr sz="2800" spc="-30" dirty="0">
                <a:latin typeface="Calibri"/>
                <a:cs typeface="Calibri"/>
              </a:rPr>
              <a:t>repeatedly. </a:t>
            </a:r>
            <a:r>
              <a:rPr sz="2800" spc="-5" dirty="0">
                <a:latin typeface="Calibri"/>
                <a:cs typeface="Calibri"/>
              </a:rPr>
              <a:t>Once the </a:t>
            </a:r>
            <a:r>
              <a:rPr sz="2800" spc="-20" dirty="0">
                <a:latin typeface="Calibri"/>
                <a:cs typeface="Calibri"/>
              </a:rPr>
              <a:t>program </a:t>
            </a:r>
            <a:r>
              <a:rPr sz="2800" spc="-10" dirty="0">
                <a:latin typeface="Calibri"/>
                <a:cs typeface="Calibri"/>
              </a:rPr>
              <a:t>is </a:t>
            </a:r>
            <a:r>
              <a:rPr sz="2800" spc="-5" dirty="0">
                <a:latin typeface="Calibri"/>
                <a:cs typeface="Calibri"/>
              </a:rPr>
              <a:t>embedded </a:t>
            </a:r>
            <a:r>
              <a:rPr sz="2800" dirty="0">
                <a:latin typeface="Calibri"/>
                <a:cs typeface="Calibri"/>
              </a:rPr>
              <a:t>on </a:t>
            </a:r>
            <a:r>
              <a:rPr sz="2800" spc="-5" dirty="0">
                <a:latin typeface="Calibri"/>
                <a:cs typeface="Calibri"/>
              </a:rPr>
              <a:t>a </a:t>
            </a:r>
            <a:r>
              <a:rPr sz="2800" spc="-15" dirty="0">
                <a:latin typeface="Calibri"/>
                <a:cs typeface="Calibri"/>
              </a:rPr>
              <a:t>microcontroller </a:t>
            </a:r>
            <a:r>
              <a:rPr sz="2800" spc="-5" dirty="0">
                <a:latin typeface="Calibri"/>
                <a:cs typeface="Calibri"/>
              </a:rPr>
              <a:t>chip, </a:t>
            </a:r>
            <a:r>
              <a:rPr sz="2800" spc="10" dirty="0">
                <a:latin typeface="Calibri"/>
                <a:cs typeface="Calibri"/>
              </a:rPr>
              <a:t>it </a:t>
            </a:r>
            <a:r>
              <a:rPr sz="2800" spc="15" dirty="0">
                <a:latin typeface="Calibri"/>
                <a:cs typeface="Calibri"/>
              </a:rPr>
              <a:t> </a:t>
            </a:r>
            <a:r>
              <a:rPr sz="2800" spc="-5" dirty="0">
                <a:latin typeface="Calibri"/>
                <a:cs typeface="Calibri"/>
              </a:rPr>
              <a:t>can’t</a:t>
            </a:r>
            <a:r>
              <a:rPr sz="2800" spc="5" dirty="0">
                <a:latin typeface="Calibri"/>
                <a:cs typeface="Calibri"/>
              </a:rPr>
              <a:t> </a:t>
            </a:r>
            <a:r>
              <a:rPr sz="2800" spc="-10" dirty="0">
                <a:latin typeface="Calibri"/>
                <a:cs typeface="Calibri"/>
              </a:rPr>
              <a:t>be</a:t>
            </a:r>
            <a:r>
              <a:rPr sz="2800" spc="15" dirty="0">
                <a:latin typeface="Calibri"/>
                <a:cs typeface="Calibri"/>
              </a:rPr>
              <a:t> </a:t>
            </a:r>
            <a:r>
              <a:rPr sz="2800" spc="-15" dirty="0">
                <a:latin typeface="Calibri"/>
                <a:cs typeface="Calibri"/>
              </a:rPr>
              <a:t>altered </a:t>
            </a:r>
            <a:r>
              <a:rPr sz="2800" spc="-5" dirty="0">
                <a:latin typeface="Calibri"/>
                <a:cs typeface="Calibri"/>
              </a:rPr>
              <a:t>easily</a:t>
            </a:r>
            <a:r>
              <a:rPr sz="2800" spc="5" dirty="0">
                <a:latin typeface="Calibri"/>
                <a:cs typeface="Calibri"/>
              </a:rPr>
              <a:t> </a:t>
            </a:r>
            <a:r>
              <a:rPr sz="2800" spc="-5" dirty="0">
                <a:latin typeface="Calibri"/>
                <a:cs typeface="Calibri"/>
              </a:rPr>
              <a:t>and</a:t>
            </a:r>
            <a:r>
              <a:rPr sz="2800" spc="5" dirty="0">
                <a:latin typeface="Calibri"/>
                <a:cs typeface="Calibri"/>
              </a:rPr>
              <a:t> </a:t>
            </a:r>
            <a:r>
              <a:rPr sz="2800" spc="-20" dirty="0">
                <a:latin typeface="Calibri"/>
                <a:cs typeface="Calibri"/>
              </a:rPr>
              <a:t>you</a:t>
            </a:r>
            <a:r>
              <a:rPr sz="2800" spc="20" dirty="0">
                <a:latin typeface="Calibri"/>
                <a:cs typeface="Calibri"/>
              </a:rPr>
              <a:t> </a:t>
            </a:r>
            <a:r>
              <a:rPr sz="2800" spc="-20" dirty="0">
                <a:latin typeface="Calibri"/>
                <a:cs typeface="Calibri"/>
              </a:rPr>
              <a:t>may </a:t>
            </a:r>
            <a:r>
              <a:rPr sz="2800" spc="-5" dirty="0">
                <a:latin typeface="Calibri"/>
                <a:cs typeface="Calibri"/>
              </a:rPr>
              <a:t>need</a:t>
            </a:r>
            <a:r>
              <a:rPr sz="2800" spc="15" dirty="0">
                <a:latin typeface="Calibri"/>
                <a:cs typeface="Calibri"/>
              </a:rPr>
              <a:t> </a:t>
            </a:r>
            <a:r>
              <a:rPr sz="2800" spc="-5" dirty="0">
                <a:latin typeface="Calibri"/>
                <a:cs typeface="Calibri"/>
              </a:rPr>
              <a:t>some special</a:t>
            </a:r>
            <a:r>
              <a:rPr sz="2800" spc="5" dirty="0">
                <a:latin typeface="Calibri"/>
                <a:cs typeface="Calibri"/>
              </a:rPr>
              <a:t> </a:t>
            </a:r>
            <a:r>
              <a:rPr sz="2800" spc="-10" dirty="0">
                <a:latin typeface="Calibri"/>
                <a:cs typeface="Calibri"/>
              </a:rPr>
              <a:t>tools</a:t>
            </a:r>
            <a:r>
              <a:rPr sz="2800" spc="10" dirty="0">
                <a:latin typeface="Calibri"/>
                <a:cs typeface="Calibri"/>
              </a:rPr>
              <a:t> </a:t>
            </a:r>
            <a:r>
              <a:rPr sz="2800" spc="-20" dirty="0">
                <a:latin typeface="Calibri"/>
                <a:cs typeface="Calibri"/>
              </a:rPr>
              <a:t>to</a:t>
            </a:r>
            <a:r>
              <a:rPr sz="2800" dirty="0">
                <a:latin typeface="Calibri"/>
                <a:cs typeface="Calibri"/>
              </a:rPr>
              <a:t> </a:t>
            </a:r>
            <a:r>
              <a:rPr sz="2800" spc="-10" dirty="0">
                <a:latin typeface="Calibri"/>
                <a:cs typeface="Calibri"/>
              </a:rPr>
              <a:t>reburn</a:t>
            </a:r>
            <a:r>
              <a:rPr sz="2800" spc="20" dirty="0">
                <a:latin typeface="Calibri"/>
                <a:cs typeface="Calibri"/>
              </a:rPr>
              <a:t> </a:t>
            </a:r>
            <a:r>
              <a:rPr sz="2800" spc="-10" dirty="0">
                <a:latin typeface="Calibri"/>
                <a:cs typeface="Calibri"/>
              </a:rPr>
              <a:t>it.</a:t>
            </a:r>
            <a:endParaRPr sz="2800">
              <a:latin typeface="Calibri"/>
              <a:cs typeface="Calibri"/>
            </a:endParaRPr>
          </a:p>
          <a:p>
            <a:pPr marL="469900" marR="8255" indent="-457200" algn="just">
              <a:lnSpc>
                <a:spcPct val="100000"/>
              </a:lnSpc>
              <a:buFont typeface="Arial MT"/>
              <a:buChar char="•"/>
              <a:tabLst>
                <a:tab pos="469900" algn="l"/>
              </a:tabLst>
            </a:pPr>
            <a:r>
              <a:rPr sz="2800" spc="-5" dirty="0">
                <a:latin typeface="Calibri"/>
                <a:cs typeface="Calibri"/>
              </a:rPr>
              <a:t>As </a:t>
            </a:r>
            <a:r>
              <a:rPr sz="2800" spc="-10" dirty="0">
                <a:latin typeface="Calibri"/>
                <a:cs typeface="Calibri"/>
              </a:rPr>
              <a:t>per application, </a:t>
            </a:r>
            <a:r>
              <a:rPr sz="2800" spc="-5" dirty="0">
                <a:latin typeface="Calibri"/>
                <a:cs typeface="Calibri"/>
              </a:rPr>
              <a:t>the </a:t>
            </a:r>
            <a:r>
              <a:rPr sz="2800" spc="-10" dirty="0">
                <a:latin typeface="Calibri"/>
                <a:cs typeface="Calibri"/>
              </a:rPr>
              <a:t>process </a:t>
            </a:r>
            <a:r>
              <a:rPr sz="2800" dirty="0">
                <a:latin typeface="Calibri"/>
                <a:cs typeface="Calibri"/>
              </a:rPr>
              <a:t>is </a:t>
            </a:r>
            <a:r>
              <a:rPr sz="2800" spc="-20" dirty="0">
                <a:latin typeface="Calibri"/>
                <a:cs typeface="Calibri"/>
              </a:rPr>
              <a:t>fixed </a:t>
            </a:r>
            <a:r>
              <a:rPr sz="2800" dirty="0">
                <a:latin typeface="Calibri"/>
                <a:cs typeface="Calibri"/>
              </a:rPr>
              <a:t>in </a:t>
            </a:r>
            <a:r>
              <a:rPr sz="2800" spc="-30" dirty="0">
                <a:latin typeface="Calibri"/>
                <a:cs typeface="Calibri"/>
              </a:rPr>
              <a:t>microcontroller. </a:t>
            </a:r>
            <a:r>
              <a:rPr sz="2800" spc="-5" dirty="0">
                <a:latin typeface="Calibri"/>
                <a:cs typeface="Calibri"/>
              </a:rPr>
              <a:t>Hence, the </a:t>
            </a:r>
            <a:r>
              <a:rPr sz="2800" spc="-10" dirty="0">
                <a:latin typeface="Calibri"/>
                <a:cs typeface="Calibri"/>
              </a:rPr>
              <a:t>output </a:t>
            </a:r>
            <a:r>
              <a:rPr sz="2800" spc="-5" dirty="0">
                <a:latin typeface="Calibri"/>
                <a:cs typeface="Calibri"/>
              </a:rPr>
              <a:t> </a:t>
            </a:r>
            <a:r>
              <a:rPr sz="2800" spc="-10" dirty="0">
                <a:latin typeface="Calibri"/>
                <a:cs typeface="Calibri"/>
              </a:rPr>
              <a:t>depends</a:t>
            </a:r>
            <a:r>
              <a:rPr sz="2800" spc="45" dirty="0">
                <a:latin typeface="Calibri"/>
                <a:cs typeface="Calibri"/>
              </a:rPr>
              <a:t> </a:t>
            </a:r>
            <a:r>
              <a:rPr sz="2800" spc="-5" dirty="0">
                <a:latin typeface="Calibri"/>
                <a:cs typeface="Calibri"/>
              </a:rPr>
              <a:t>on</a:t>
            </a:r>
            <a:r>
              <a:rPr sz="2800" spc="15" dirty="0">
                <a:latin typeface="Calibri"/>
                <a:cs typeface="Calibri"/>
              </a:rPr>
              <a:t> </a:t>
            </a:r>
            <a:r>
              <a:rPr sz="2800" spc="-5" dirty="0">
                <a:latin typeface="Calibri"/>
                <a:cs typeface="Calibri"/>
              </a:rPr>
              <a:t>the </a:t>
            </a:r>
            <a:r>
              <a:rPr sz="2800" spc="-10" dirty="0">
                <a:latin typeface="Calibri"/>
                <a:cs typeface="Calibri"/>
              </a:rPr>
              <a:t>input</a:t>
            </a:r>
            <a:r>
              <a:rPr sz="2800" spc="45" dirty="0">
                <a:latin typeface="Calibri"/>
                <a:cs typeface="Calibri"/>
              </a:rPr>
              <a:t> </a:t>
            </a:r>
            <a:r>
              <a:rPr sz="2800" spc="-10" dirty="0">
                <a:latin typeface="Calibri"/>
                <a:cs typeface="Calibri"/>
              </a:rPr>
              <a:t>given</a:t>
            </a:r>
            <a:r>
              <a:rPr sz="2800" spc="5" dirty="0">
                <a:latin typeface="Calibri"/>
                <a:cs typeface="Calibri"/>
              </a:rPr>
              <a:t> </a:t>
            </a:r>
            <a:r>
              <a:rPr sz="2800" spc="-15" dirty="0">
                <a:latin typeface="Calibri"/>
                <a:cs typeface="Calibri"/>
              </a:rPr>
              <a:t>by</a:t>
            </a:r>
            <a:r>
              <a:rPr sz="2800" spc="5" dirty="0">
                <a:latin typeface="Calibri"/>
                <a:cs typeface="Calibri"/>
              </a:rPr>
              <a:t> </a:t>
            </a:r>
            <a:r>
              <a:rPr sz="2800" spc="-5" dirty="0">
                <a:latin typeface="Calibri"/>
                <a:cs typeface="Calibri"/>
              </a:rPr>
              <a:t>the</a:t>
            </a:r>
            <a:r>
              <a:rPr sz="2800" spc="15" dirty="0">
                <a:latin typeface="Calibri"/>
                <a:cs typeface="Calibri"/>
              </a:rPr>
              <a:t> </a:t>
            </a:r>
            <a:r>
              <a:rPr sz="2800" spc="-10" dirty="0">
                <a:latin typeface="Calibri"/>
                <a:cs typeface="Calibri"/>
              </a:rPr>
              <a:t>user</a:t>
            </a:r>
            <a:r>
              <a:rPr sz="2800" spc="5" dirty="0">
                <a:latin typeface="Calibri"/>
                <a:cs typeface="Calibri"/>
              </a:rPr>
              <a:t> </a:t>
            </a:r>
            <a:r>
              <a:rPr sz="2800" spc="-5" dirty="0">
                <a:latin typeface="Calibri"/>
                <a:cs typeface="Calibri"/>
              </a:rPr>
              <a:t>or</a:t>
            </a:r>
            <a:r>
              <a:rPr sz="2800" spc="5" dirty="0">
                <a:latin typeface="Calibri"/>
                <a:cs typeface="Calibri"/>
              </a:rPr>
              <a:t> </a:t>
            </a:r>
            <a:r>
              <a:rPr sz="2800" spc="-15" dirty="0">
                <a:latin typeface="Calibri"/>
                <a:cs typeface="Calibri"/>
              </a:rPr>
              <a:t>sensors</a:t>
            </a:r>
            <a:r>
              <a:rPr sz="2800" spc="35" dirty="0">
                <a:latin typeface="Calibri"/>
                <a:cs typeface="Calibri"/>
              </a:rPr>
              <a:t> </a:t>
            </a:r>
            <a:r>
              <a:rPr sz="2800" spc="-5" dirty="0">
                <a:latin typeface="Calibri"/>
                <a:cs typeface="Calibri"/>
              </a:rPr>
              <a:t>or</a:t>
            </a:r>
            <a:r>
              <a:rPr sz="2800" spc="15" dirty="0">
                <a:latin typeface="Calibri"/>
                <a:cs typeface="Calibri"/>
              </a:rPr>
              <a:t> </a:t>
            </a:r>
            <a:r>
              <a:rPr sz="2800" spc="-15" dirty="0">
                <a:latin typeface="Calibri"/>
                <a:cs typeface="Calibri"/>
              </a:rPr>
              <a:t>predefined</a:t>
            </a:r>
            <a:r>
              <a:rPr sz="2800" spc="30" dirty="0">
                <a:latin typeface="Calibri"/>
                <a:cs typeface="Calibri"/>
              </a:rPr>
              <a:t> </a:t>
            </a:r>
            <a:r>
              <a:rPr sz="2800" spc="-10" dirty="0">
                <a:latin typeface="Calibri"/>
                <a:cs typeface="Calibri"/>
              </a:rPr>
              <a:t>inputs.</a:t>
            </a:r>
            <a:endParaRPr sz="2800">
              <a:latin typeface="Calibri"/>
              <a:cs typeface="Calibri"/>
            </a:endParaRPr>
          </a:p>
          <a:p>
            <a:pPr marL="469900" marR="6985" indent="-457200" algn="just">
              <a:lnSpc>
                <a:spcPct val="100000"/>
              </a:lnSpc>
              <a:buFont typeface="Arial MT"/>
              <a:buChar char="•"/>
              <a:tabLst>
                <a:tab pos="469900" algn="l"/>
              </a:tabLst>
            </a:pPr>
            <a:r>
              <a:rPr sz="2800" spc="-5" dirty="0">
                <a:latin typeface="Calibri"/>
                <a:cs typeface="Calibri"/>
              </a:rPr>
              <a:t>Ex:</a:t>
            </a:r>
            <a:r>
              <a:rPr sz="2800" dirty="0">
                <a:latin typeface="Calibri"/>
                <a:cs typeface="Calibri"/>
              </a:rPr>
              <a:t> </a:t>
            </a:r>
            <a:r>
              <a:rPr sz="2800" spc="-35" dirty="0">
                <a:latin typeface="Calibri"/>
                <a:cs typeface="Calibri"/>
              </a:rPr>
              <a:t>Calculator,</a:t>
            </a:r>
            <a:r>
              <a:rPr sz="2800" spc="-30" dirty="0">
                <a:latin typeface="Calibri"/>
                <a:cs typeface="Calibri"/>
              </a:rPr>
              <a:t> </a:t>
            </a:r>
            <a:r>
              <a:rPr sz="2800" spc="-20" dirty="0">
                <a:latin typeface="Calibri"/>
                <a:cs typeface="Calibri"/>
              </a:rPr>
              <a:t>Washing</a:t>
            </a:r>
            <a:r>
              <a:rPr sz="2800" spc="-15" dirty="0">
                <a:latin typeface="Calibri"/>
                <a:cs typeface="Calibri"/>
              </a:rPr>
              <a:t> </a:t>
            </a:r>
            <a:r>
              <a:rPr sz="2800" spc="-5" dirty="0">
                <a:latin typeface="Calibri"/>
                <a:cs typeface="Calibri"/>
              </a:rPr>
              <a:t>Machine,</a:t>
            </a:r>
            <a:r>
              <a:rPr sz="2800" dirty="0">
                <a:latin typeface="Calibri"/>
                <a:cs typeface="Calibri"/>
              </a:rPr>
              <a:t> </a:t>
            </a:r>
            <a:r>
              <a:rPr sz="2800" spc="-75" dirty="0">
                <a:latin typeface="Calibri"/>
                <a:cs typeface="Calibri"/>
              </a:rPr>
              <a:t>ATM</a:t>
            </a:r>
            <a:r>
              <a:rPr sz="2800" spc="-70" dirty="0">
                <a:latin typeface="Calibri"/>
                <a:cs typeface="Calibri"/>
              </a:rPr>
              <a:t> </a:t>
            </a:r>
            <a:r>
              <a:rPr sz="2800" spc="-5" dirty="0">
                <a:latin typeface="Calibri"/>
                <a:cs typeface="Calibri"/>
              </a:rPr>
              <a:t>machine,</a:t>
            </a:r>
            <a:r>
              <a:rPr sz="2800" dirty="0">
                <a:latin typeface="Calibri"/>
                <a:cs typeface="Calibri"/>
              </a:rPr>
              <a:t> </a:t>
            </a:r>
            <a:r>
              <a:rPr sz="2800" spc="-15" dirty="0">
                <a:latin typeface="Calibri"/>
                <a:cs typeface="Calibri"/>
              </a:rPr>
              <a:t>Robotic</a:t>
            </a:r>
            <a:r>
              <a:rPr sz="2800" spc="600" dirty="0">
                <a:latin typeface="Calibri"/>
                <a:cs typeface="Calibri"/>
              </a:rPr>
              <a:t> </a:t>
            </a:r>
            <a:r>
              <a:rPr sz="2800" spc="-5" dirty="0">
                <a:latin typeface="Calibri"/>
                <a:cs typeface="Calibri"/>
              </a:rPr>
              <a:t>Arm,</a:t>
            </a:r>
            <a:r>
              <a:rPr sz="2800" spc="625" dirty="0">
                <a:latin typeface="Calibri"/>
                <a:cs typeface="Calibri"/>
              </a:rPr>
              <a:t> </a:t>
            </a:r>
            <a:r>
              <a:rPr sz="2800" spc="-15" dirty="0">
                <a:latin typeface="Calibri"/>
                <a:cs typeface="Calibri"/>
              </a:rPr>
              <a:t>Camera, </a:t>
            </a:r>
            <a:r>
              <a:rPr sz="2800" spc="-10" dirty="0">
                <a:latin typeface="Calibri"/>
                <a:cs typeface="Calibri"/>
              </a:rPr>
              <a:t> </a:t>
            </a:r>
            <a:r>
              <a:rPr sz="2800" spc="-45" dirty="0">
                <a:latin typeface="Calibri"/>
                <a:cs typeface="Calibri"/>
              </a:rPr>
              <a:t>Printer,</a:t>
            </a:r>
            <a:r>
              <a:rPr sz="2800" spc="20" dirty="0">
                <a:latin typeface="Calibri"/>
                <a:cs typeface="Calibri"/>
              </a:rPr>
              <a:t> </a:t>
            </a:r>
            <a:r>
              <a:rPr sz="2800" spc="-25" dirty="0">
                <a:latin typeface="Calibri"/>
                <a:cs typeface="Calibri"/>
              </a:rPr>
              <a:t>Microwave</a:t>
            </a:r>
            <a:r>
              <a:rPr sz="2800" spc="15" dirty="0">
                <a:latin typeface="Calibri"/>
                <a:cs typeface="Calibri"/>
              </a:rPr>
              <a:t> </a:t>
            </a:r>
            <a:r>
              <a:rPr sz="2800" spc="-10" dirty="0">
                <a:latin typeface="Calibri"/>
                <a:cs typeface="Calibri"/>
              </a:rPr>
              <a:t>oven,</a:t>
            </a:r>
            <a:r>
              <a:rPr sz="2800" spc="10" dirty="0">
                <a:latin typeface="Calibri"/>
                <a:cs typeface="Calibri"/>
              </a:rPr>
              <a:t> </a:t>
            </a:r>
            <a:r>
              <a:rPr sz="2800" spc="-10" dirty="0">
                <a:latin typeface="Calibri"/>
                <a:cs typeface="Calibri"/>
              </a:rPr>
              <a:t>Oscilloscope,</a:t>
            </a:r>
            <a:r>
              <a:rPr sz="2800" spc="30" dirty="0">
                <a:latin typeface="Calibri"/>
                <a:cs typeface="Calibri"/>
              </a:rPr>
              <a:t> </a:t>
            </a:r>
            <a:r>
              <a:rPr sz="2800" spc="-15" dirty="0">
                <a:latin typeface="Calibri"/>
                <a:cs typeface="Calibri"/>
              </a:rPr>
              <a:t>Digital</a:t>
            </a:r>
            <a:r>
              <a:rPr sz="2800" spc="20" dirty="0">
                <a:latin typeface="Calibri"/>
                <a:cs typeface="Calibri"/>
              </a:rPr>
              <a:t> </a:t>
            </a:r>
            <a:r>
              <a:rPr sz="2800" spc="-30" dirty="0">
                <a:latin typeface="Calibri"/>
                <a:cs typeface="Calibri"/>
              </a:rPr>
              <a:t>multimeter,</a:t>
            </a:r>
            <a:r>
              <a:rPr sz="2800" spc="15" dirty="0">
                <a:latin typeface="Calibri"/>
                <a:cs typeface="Calibri"/>
              </a:rPr>
              <a:t> </a:t>
            </a:r>
            <a:r>
              <a:rPr sz="2800" spc="-25" dirty="0">
                <a:latin typeface="Calibri"/>
                <a:cs typeface="Calibri"/>
              </a:rPr>
              <a:t>ECG</a:t>
            </a:r>
            <a:r>
              <a:rPr sz="2800" spc="5" dirty="0">
                <a:latin typeface="Calibri"/>
                <a:cs typeface="Calibri"/>
              </a:rPr>
              <a:t> </a:t>
            </a:r>
            <a:r>
              <a:rPr sz="2800" spc="-5" dirty="0">
                <a:latin typeface="Calibri"/>
                <a:cs typeface="Calibri"/>
              </a:rPr>
              <a:t>Machine,</a:t>
            </a:r>
            <a:r>
              <a:rPr sz="2800" spc="20" dirty="0">
                <a:latin typeface="Calibri"/>
                <a:cs typeface="Calibri"/>
              </a:rPr>
              <a:t> </a:t>
            </a:r>
            <a:r>
              <a:rPr sz="2800" spc="-15" dirty="0">
                <a:latin typeface="Calibri"/>
                <a:cs typeface="Calibri"/>
              </a:rPr>
              <a:t>etc.</a:t>
            </a:r>
            <a:endParaRPr sz="2800">
              <a:latin typeface="Calibri"/>
              <a:cs typeface="Calibri"/>
            </a:endParaRPr>
          </a:p>
        </p:txBody>
      </p:sp>
    </p:spTree>
    <p:extLst>
      <p:ext uri="{BB962C8B-B14F-4D97-AF65-F5344CB8AC3E}">
        <p14:creationId xmlns:p14="http://schemas.microsoft.com/office/powerpoint/2010/main" val="24365327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40</a:t>
            </a:fld>
            <a:endParaRPr dirty="0"/>
          </a:p>
        </p:txBody>
      </p:sp>
      <p:sp>
        <p:nvSpPr>
          <p:cNvPr id="2" name="object 2"/>
          <p:cNvSpPr txBox="1">
            <a:spLocks noGrp="1"/>
          </p:cNvSpPr>
          <p:nvPr>
            <p:ph type="title"/>
          </p:nvPr>
        </p:nvSpPr>
        <p:spPr>
          <a:xfrm>
            <a:off x="2146173" y="210134"/>
            <a:ext cx="7926070" cy="697230"/>
          </a:xfrm>
          <a:prstGeom prst="rect">
            <a:avLst/>
          </a:prstGeom>
        </p:spPr>
        <p:txBody>
          <a:bodyPr vert="horz" wrap="square" lIns="0" tIns="13335" rIns="0" bIns="0" rtlCol="0">
            <a:spAutoFit/>
          </a:bodyPr>
          <a:lstStyle/>
          <a:p>
            <a:pPr marL="12700">
              <a:lnSpc>
                <a:spcPct val="100000"/>
              </a:lnSpc>
              <a:spcBef>
                <a:spcPts val="105"/>
              </a:spcBef>
            </a:pPr>
            <a:r>
              <a:rPr spc="-215" dirty="0"/>
              <a:t>P</a:t>
            </a:r>
            <a:r>
              <a:rPr spc="-220" dirty="0"/>
              <a:t>i</a:t>
            </a:r>
            <a:r>
              <a:rPr dirty="0"/>
              <a:t>n</a:t>
            </a:r>
            <a:r>
              <a:rPr spc="-409" dirty="0"/>
              <a:t> </a:t>
            </a:r>
            <a:r>
              <a:rPr spc="-220" dirty="0"/>
              <a:t>D</a:t>
            </a:r>
            <a:r>
              <a:rPr spc="-215" dirty="0"/>
              <a:t>es</a:t>
            </a:r>
            <a:r>
              <a:rPr spc="-220" dirty="0"/>
              <a:t>c</a:t>
            </a:r>
            <a:r>
              <a:rPr spc="-215" dirty="0"/>
              <a:t>r</a:t>
            </a:r>
            <a:r>
              <a:rPr spc="-220" dirty="0"/>
              <a:t>i</a:t>
            </a:r>
            <a:r>
              <a:rPr spc="-240" dirty="0"/>
              <a:t>p</a:t>
            </a:r>
            <a:r>
              <a:rPr spc="-220" dirty="0"/>
              <a:t>ti</a:t>
            </a:r>
            <a:r>
              <a:rPr spc="-215" dirty="0"/>
              <a:t>o</a:t>
            </a:r>
            <a:r>
              <a:rPr dirty="0"/>
              <a:t>n</a:t>
            </a:r>
            <a:r>
              <a:rPr spc="-360" dirty="0"/>
              <a:t> </a:t>
            </a:r>
            <a:r>
              <a:rPr spc="-215" dirty="0"/>
              <a:t>o</a:t>
            </a:r>
            <a:r>
              <a:rPr dirty="0"/>
              <a:t>f</a:t>
            </a:r>
            <a:r>
              <a:rPr spc="-420" dirty="0"/>
              <a:t> </a:t>
            </a:r>
            <a:r>
              <a:rPr spc="-220" dirty="0"/>
              <a:t>805</a:t>
            </a:r>
            <a:r>
              <a:rPr dirty="0"/>
              <a:t>1</a:t>
            </a:r>
            <a:r>
              <a:rPr spc="-420" dirty="0"/>
              <a:t> </a:t>
            </a:r>
            <a:r>
              <a:rPr spc="-220" dirty="0"/>
              <a:t>mic</a:t>
            </a:r>
            <a:r>
              <a:rPr spc="-290" dirty="0"/>
              <a:t>r</a:t>
            </a:r>
            <a:r>
              <a:rPr spc="-215" dirty="0"/>
              <a:t>o</a:t>
            </a:r>
            <a:r>
              <a:rPr spc="-254" dirty="0"/>
              <a:t>c</a:t>
            </a:r>
            <a:r>
              <a:rPr spc="-215" dirty="0"/>
              <a:t>o</a:t>
            </a:r>
            <a:r>
              <a:rPr spc="-254" dirty="0"/>
              <a:t>n</a:t>
            </a:r>
            <a:r>
              <a:rPr spc="-220" dirty="0"/>
              <a:t>t</a:t>
            </a:r>
            <a:r>
              <a:rPr spc="-290" dirty="0"/>
              <a:t>r</a:t>
            </a:r>
            <a:r>
              <a:rPr spc="-215" dirty="0"/>
              <a:t>o</a:t>
            </a:r>
            <a:r>
              <a:rPr spc="-210" dirty="0"/>
              <a:t>l</a:t>
            </a:r>
            <a:r>
              <a:rPr spc="-220" dirty="0"/>
              <a:t>l</a:t>
            </a:r>
            <a:r>
              <a:rPr spc="-204" dirty="0"/>
              <a:t>e</a:t>
            </a:r>
            <a:r>
              <a:rPr dirty="0"/>
              <a:t>r</a:t>
            </a:r>
          </a:p>
        </p:txBody>
      </p:sp>
      <p:sp>
        <p:nvSpPr>
          <p:cNvPr id="3" name="object 3"/>
          <p:cNvSpPr txBox="1"/>
          <p:nvPr/>
        </p:nvSpPr>
        <p:spPr>
          <a:xfrm>
            <a:off x="343509" y="1066291"/>
            <a:ext cx="11264265" cy="3928110"/>
          </a:xfrm>
          <a:prstGeom prst="rect">
            <a:avLst/>
          </a:prstGeom>
        </p:spPr>
        <p:txBody>
          <a:bodyPr vert="horz" wrap="square" lIns="0" tIns="13335" rIns="0" bIns="0" rtlCol="0">
            <a:spAutoFit/>
          </a:bodyPr>
          <a:lstStyle/>
          <a:p>
            <a:pPr>
              <a:lnSpc>
                <a:spcPct val="100000"/>
              </a:lnSpc>
              <a:spcBef>
                <a:spcPts val="105"/>
              </a:spcBef>
            </a:pPr>
            <a:r>
              <a:rPr sz="3200" b="1" spc="-15" dirty="0">
                <a:solidFill>
                  <a:srgbClr val="006FC0"/>
                </a:solidFill>
                <a:latin typeface="Calibri"/>
                <a:cs typeface="Calibri"/>
              </a:rPr>
              <a:t>VCC:</a:t>
            </a:r>
            <a:endParaRPr sz="3200">
              <a:latin typeface="Calibri"/>
              <a:cs typeface="Calibri"/>
            </a:endParaRPr>
          </a:p>
          <a:p>
            <a:pPr marL="914400" marR="5715" indent="-457200">
              <a:lnSpc>
                <a:spcPct val="100000"/>
              </a:lnSpc>
              <a:buFont typeface="Arial MT"/>
              <a:buChar char="•"/>
              <a:tabLst>
                <a:tab pos="913765" algn="l"/>
                <a:tab pos="914400" algn="l"/>
                <a:tab pos="1755775" algn="l"/>
                <a:tab pos="2454910" algn="l"/>
                <a:tab pos="4044315" algn="l"/>
                <a:tab pos="5279390" algn="l"/>
                <a:tab pos="6533515" algn="l"/>
                <a:tab pos="7915909" algn="l"/>
                <a:tab pos="8594090" algn="l"/>
                <a:tab pos="9179560" algn="l"/>
                <a:tab pos="10175240" algn="l"/>
                <a:tab pos="10697845" algn="l"/>
              </a:tabLst>
            </a:pPr>
            <a:r>
              <a:rPr sz="3200" spc="-5" dirty="0">
                <a:latin typeface="Calibri"/>
                <a:cs typeface="Calibri"/>
              </a:rPr>
              <a:t>Thi</a:t>
            </a:r>
            <a:r>
              <a:rPr sz="3200" dirty="0">
                <a:latin typeface="Calibri"/>
                <a:cs typeface="Calibri"/>
              </a:rPr>
              <a:t>s	</a:t>
            </a:r>
            <a:r>
              <a:rPr sz="3200" spc="-5" dirty="0">
                <a:latin typeface="Calibri"/>
                <a:cs typeface="Calibri"/>
              </a:rPr>
              <a:t>pi</a:t>
            </a:r>
            <a:r>
              <a:rPr sz="3200" dirty="0">
                <a:latin typeface="Calibri"/>
                <a:cs typeface="Calibri"/>
              </a:rPr>
              <a:t>n	</a:t>
            </a:r>
            <a:r>
              <a:rPr sz="3200" spc="-5" dirty="0">
                <a:latin typeface="Calibri"/>
                <a:cs typeface="Calibri"/>
              </a:rPr>
              <a:t>p</a:t>
            </a:r>
            <a:r>
              <a:rPr sz="3200" spc="-55" dirty="0">
                <a:latin typeface="Calibri"/>
                <a:cs typeface="Calibri"/>
              </a:rPr>
              <a:t>r</a:t>
            </a:r>
            <a:r>
              <a:rPr sz="3200" spc="-5" dirty="0">
                <a:latin typeface="Calibri"/>
                <a:cs typeface="Calibri"/>
              </a:rPr>
              <a:t>ov</a:t>
            </a:r>
            <a:r>
              <a:rPr sz="3200" spc="-15" dirty="0">
                <a:latin typeface="Calibri"/>
                <a:cs typeface="Calibri"/>
              </a:rPr>
              <a:t>i</a:t>
            </a:r>
            <a:r>
              <a:rPr sz="3200" spc="-5" dirty="0">
                <a:latin typeface="Calibri"/>
                <a:cs typeface="Calibri"/>
              </a:rPr>
              <a:t>de</a:t>
            </a:r>
            <a:r>
              <a:rPr sz="3200" dirty="0">
                <a:latin typeface="Calibri"/>
                <a:cs typeface="Calibri"/>
              </a:rPr>
              <a:t>s	</a:t>
            </a:r>
            <a:r>
              <a:rPr sz="3200" spc="-5" dirty="0">
                <a:latin typeface="Calibri"/>
                <a:cs typeface="Calibri"/>
              </a:rPr>
              <a:t>po</a:t>
            </a:r>
            <a:r>
              <a:rPr sz="3200" spc="-30" dirty="0">
                <a:latin typeface="Calibri"/>
                <a:cs typeface="Calibri"/>
              </a:rPr>
              <a:t>w</a:t>
            </a:r>
            <a:r>
              <a:rPr sz="3200" dirty="0">
                <a:latin typeface="Calibri"/>
                <a:cs typeface="Calibri"/>
              </a:rPr>
              <a:t>er	</a:t>
            </a:r>
            <a:r>
              <a:rPr sz="3200" spc="-5" dirty="0">
                <a:latin typeface="Calibri"/>
                <a:cs typeface="Calibri"/>
              </a:rPr>
              <a:t>suppl</a:t>
            </a:r>
            <a:r>
              <a:rPr sz="3200" dirty="0">
                <a:latin typeface="Calibri"/>
                <a:cs typeface="Calibri"/>
              </a:rPr>
              <a:t>y	</a:t>
            </a:r>
            <a:r>
              <a:rPr sz="3200" spc="-20" dirty="0">
                <a:latin typeface="Calibri"/>
                <a:cs typeface="Calibri"/>
              </a:rPr>
              <a:t>v</a:t>
            </a:r>
            <a:r>
              <a:rPr sz="3200" spc="-5" dirty="0">
                <a:latin typeface="Calibri"/>
                <a:cs typeface="Calibri"/>
              </a:rPr>
              <a:t>ol</a:t>
            </a:r>
            <a:r>
              <a:rPr sz="3200" spc="-40" dirty="0">
                <a:latin typeface="Calibri"/>
                <a:cs typeface="Calibri"/>
              </a:rPr>
              <a:t>t</a:t>
            </a:r>
            <a:r>
              <a:rPr sz="3200" dirty="0">
                <a:latin typeface="Calibri"/>
                <a:cs typeface="Calibri"/>
              </a:rPr>
              <a:t>a</a:t>
            </a:r>
            <a:r>
              <a:rPr sz="3200" spc="-20" dirty="0">
                <a:latin typeface="Calibri"/>
                <a:cs typeface="Calibri"/>
              </a:rPr>
              <a:t>g</a:t>
            </a:r>
            <a:r>
              <a:rPr sz="3200" dirty="0">
                <a:latin typeface="Calibri"/>
                <a:cs typeface="Calibri"/>
              </a:rPr>
              <a:t>e	</a:t>
            </a:r>
            <a:r>
              <a:rPr sz="3200" spc="5" dirty="0">
                <a:latin typeface="Calibri"/>
                <a:cs typeface="Calibri"/>
              </a:rPr>
              <a:t>i.</a:t>
            </a:r>
            <a:r>
              <a:rPr sz="3200" dirty="0">
                <a:latin typeface="Calibri"/>
                <a:cs typeface="Calibri"/>
              </a:rPr>
              <a:t>e.	+5	</a:t>
            </a:r>
            <a:r>
              <a:rPr sz="3200" spc="-140" dirty="0">
                <a:latin typeface="Calibri"/>
                <a:cs typeface="Calibri"/>
              </a:rPr>
              <a:t>V</a:t>
            </a:r>
            <a:r>
              <a:rPr sz="3200" spc="10" dirty="0">
                <a:latin typeface="Calibri"/>
                <a:cs typeface="Calibri"/>
              </a:rPr>
              <a:t>o</a:t>
            </a:r>
            <a:r>
              <a:rPr sz="3200" dirty="0">
                <a:latin typeface="Calibri"/>
                <a:cs typeface="Calibri"/>
              </a:rPr>
              <a:t>l</a:t>
            </a:r>
            <a:r>
              <a:rPr sz="3200" spc="-10" dirty="0">
                <a:latin typeface="Calibri"/>
                <a:cs typeface="Calibri"/>
              </a:rPr>
              <a:t>t</a:t>
            </a:r>
            <a:r>
              <a:rPr sz="3200" dirty="0">
                <a:latin typeface="Calibri"/>
                <a:cs typeface="Calibri"/>
              </a:rPr>
              <a:t>s	</a:t>
            </a:r>
            <a:r>
              <a:rPr sz="3200" spc="-45" dirty="0">
                <a:latin typeface="Calibri"/>
                <a:cs typeface="Calibri"/>
              </a:rPr>
              <a:t>t</a:t>
            </a:r>
            <a:r>
              <a:rPr sz="3200" dirty="0">
                <a:latin typeface="Calibri"/>
                <a:cs typeface="Calibri"/>
              </a:rPr>
              <a:t>o	the  </a:t>
            </a:r>
            <a:r>
              <a:rPr sz="3200" spc="-10" dirty="0">
                <a:latin typeface="Calibri"/>
                <a:cs typeface="Calibri"/>
              </a:rPr>
              <a:t>circuit.</a:t>
            </a:r>
            <a:endParaRPr sz="3200">
              <a:latin typeface="Calibri"/>
              <a:cs typeface="Calibri"/>
            </a:endParaRPr>
          </a:p>
          <a:p>
            <a:pPr>
              <a:lnSpc>
                <a:spcPct val="100000"/>
              </a:lnSpc>
            </a:pPr>
            <a:r>
              <a:rPr sz="3200" b="1" spc="-5" dirty="0">
                <a:solidFill>
                  <a:srgbClr val="006FC0"/>
                </a:solidFill>
                <a:latin typeface="Calibri"/>
                <a:cs typeface="Calibri"/>
              </a:rPr>
              <a:t>GND:</a:t>
            </a:r>
            <a:endParaRPr sz="3200">
              <a:latin typeface="Calibri"/>
              <a:cs typeface="Calibri"/>
            </a:endParaRPr>
          </a:p>
          <a:p>
            <a:pPr marL="914400" indent="-457200">
              <a:lnSpc>
                <a:spcPct val="100000"/>
              </a:lnSpc>
              <a:buFont typeface="Arial MT"/>
              <a:buChar char="•"/>
              <a:tabLst>
                <a:tab pos="913765" algn="l"/>
                <a:tab pos="914400" algn="l"/>
              </a:tabLst>
            </a:pPr>
            <a:r>
              <a:rPr sz="3200" spc="-5" dirty="0">
                <a:latin typeface="Calibri"/>
                <a:cs typeface="Calibri"/>
              </a:rPr>
              <a:t>This</a:t>
            </a:r>
            <a:r>
              <a:rPr sz="3200" spc="5" dirty="0">
                <a:latin typeface="Calibri"/>
                <a:cs typeface="Calibri"/>
              </a:rPr>
              <a:t> </a:t>
            </a:r>
            <a:r>
              <a:rPr sz="3200" spc="-5" dirty="0">
                <a:latin typeface="Calibri"/>
                <a:cs typeface="Calibri"/>
              </a:rPr>
              <a:t>pin</a:t>
            </a:r>
            <a:r>
              <a:rPr sz="3200" spc="5" dirty="0">
                <a:latin typeface="Calibri"/>
                <a:cs typeface="Calibri"/>
              </a:rPr>
              <a:t> </a:t>
            </a:r>
            <a:r>
              <a:rPr sz="3200" spc="-5" dirty="0">
                <a:latin typeface="Calibri"/>
                <a:cs typeface="Calibri"/>
              </a:rPr>
              <a:t>is </a:t>
            </a:r>
            <a:r>
              <a:rPr sz="3200" spc="-10" dirty="0">
                <a:latin typeface="Calibri"/>
                <a:cs typeface="Calibri"/>
              </a:rPr>
              <a:t>connected</a:t>
            </a:r>
            <a:r>
              <a:rPr sz="3200" spc="-5" dirty="0">
                <a:latin typeface="Calibri"/>
                <a:cs typeface="Calibri"/>
              </a:rPr>
              <a:t> </a:t>
            </a:r>
            <a:r>
              <a:rPr sz="3200" spc="-25" dirty="0">
                <a:latin typeface="Calibri"/>
                <a:cs typeface="Calibri"/>
              </a:rPr>
              <a:t>to</a:t>
            </a:r>
            <a:r>
              <a:rPr sz="3200" spc="5" dirty="0">
                <a:latin typeface="Calibri"/>
                <a:cs typeface="Calibri"/>
              </a:rPr>
              <a:t> </a:t>
            </a:r>
            <a:r>
              <a:rPr sz="3200" dirty="0">
                <a:latin typeface="Calibri"/>
                <a:cs typeface="Calibri"/>
              </a:rPr>
              <a:t>the</a:t>
            </a:r>
            <a:r>
              <a:rPr sz="3200" spc="-5" dirty="0">
                <a:latin typeface="Calibri"/>
                <a:cs typeface="Calibri"/>
              </a:rPr>
              <a:t> </a:t>
            </a:r>
            <a:r>
              <a:rPr sz="3200" spc="-10" dirty="0">
                <a:latin typeface="Calibri"/>
                <a:cs typeface="Calibri"/>
              </a:rPr>
              <a:t>ground.</a:t>
            </a:r>
            <a:endParaRPr sz="3200">
              <a:latin typeface="Calibri"/>
              <a:cs typeface="Calibri"/>
            </a:endParaRPr>
          </a:p>
          <a:p>
            <a:pPr marL="1005840" indent="-549275">
              <a:lnSpc>
                <a:spcPct val="100000"/>
              </a:lnSpc>
              <a:buFont typeface="Arial MT"/>
              <a:buChar char="•"/>
              <a:tabLst>
                <a:tab pos="1005205" algn="l"/>
                <a:tab pos="1006475" algn="l"/>
              </a:tabLst>
            </a:pPr>
            <a:r>
              <a:rPr sz="3200" spc="-5" dirty="0">
                <a:latin typeface="Calibri"/>
                <a:cs typeface="Calibri"/>
              </a:rPr>
              <a:t>It</a:t>
            </a:r>
            <a:r>
              <a:rPr sz="3200" spc="5" dirty="0">
                <a:latin typeface="Calibri"/>
                <a:cs typeface="Calibri"/>
              </a:rPr>
              <a:t> </a:t>
            </a:r>
            <a:r>
              <a:rPr sz="3200" spc="-5" dirty="0">
                <a:latin typeface="Calibri"/>
                <a:cs typeface="Calibri"/>
              </a:rPr>
              <a:t>has</a:t>
            </a:r>
            <a:r>
              <a:rPr sz="3200" dirty="0">
                <a:latin typeface="Calibri"/>
                <a:cs typeface="Calibri"/>
              </a:rPr>
              <a:t> </a:t>
            </a:r>
            <a:r>
              <a:rPr sz="3200" spc="-20" dirty="0">
                <a:latin typeface="Calibri"/>
                <a:cs typeface="Calibri"/>
              </a:rPr>
              <a:t>to</a:t>
            </a:r>
            <a:r>
              <a:rPr sz="3200" spc="5" dirty="0">
                <a:latin typeface="Calibri"/>
                <a:cs typeface="Calibri"/>
              </a:rPr>
              <a:t> </a:t>
            </a:r>
            <a:r>
              <a:rPr sz="3200" dirty="0">
                <a:latin typeface="Calibri"/>
                <a:cs typeface="Calibri"/>
              </a:rPr>
              <a:t>be</a:t>
            </a:r>
            <a:r>
              <a:rPr sz="3200" spc="5" dirty="0">
                <a:latin typeface="Calibri"/>
                <a:cs typeface="Calibri"/>
              </a:rPr>
              <a:t> </a:t>
            </a:r>
            <a:r>
              <a:rPr sz="3200" spc="-10" dirty="0">
                <a:latin typeface="Calibri"/>
                <a:cs typeface="Calibri"/>
              </a:rPr>
              <a:t>provided</a:t>
            </a:r>
            <a:r>
              <a:rPr sz="3200" dirty="0">
                <a:latin typeface="Calibri"/>
                <a:cs typeface="Calibri"/>
              </a:rPr>
              <a:t> </a:t>
            </a:r>
            <a:r>
              <a:rPr sz="3200" spc="-5" dirty="0">
                <a:latin typeface="Calibri"/>
                <a:cs typeface="Calibri"/>
              </a:rPr>
              <a:t>with</a:t>
            </a:r>
            <a:r>
              <a:rPr sz="3200" dirty="0">
                <a:latin typeface="Calibri"/>
                <a:cs typeface="Calibri"/>
              </a:rPr>
              <a:t> </a:t>
            </a:r>
            <a:r>
              <a:rPr sz="3200" spc="-5" dirty="0">
                <a:latin typeface="Calibri"/>
                <a:cs typeface="Calibri"/>
              </a:rPr>
              <a:t>0V</a:t>
            </a:r>
            <a:r>
              <a:rPr sz="3200" dirty="0">
                <a:latin typeface="Calibri"/>
                <a:cs typeface="Calibri"/>
              </a:rPr>
              <a:t> </a:t>
            </a:r>
            <a:r>
              <a:rPr sz="3200" spc="-10" dirty="0">
                <a:latin typeface="Calibri"/>
                <a:cs typeface="Calibri"/>
              </a:rPr>
              <a:t>power</a:t>
            </a:r>
            <a:r>
              <a:rPr sz="3200" spc="-20" dirty="0">
                <a:latin typeface="Calibri"/>
                <a:cs typeface="Calibri"/>
              </a:rPr>
              <a:t> </a:t>
            </a:r>
            <a:r>
              <a:rPr sz="3200" spc="-35" dirty="0">
                <a:latin typeface="Calibri"/>
                <a:cs typeface="Calibri"/>
              </a:rPr>
              <a:t>supply.</a:t>
            </a:r>
            <a:endParaRPr sz="3200">
              <a:latin typeface="Calibri"/>
              <a:cs typeface="Calibri"/>
            </a:endParaRPr>
          </a:p>
          <a:p>
            <a:pPr marL="914400" marR="5080" indent="-457200">
              <a:lnSpc>
                <a:spcPct val="100000"/>
              </a:lnSpc>
              <a:buFont typeface="Arial MT"/>
              <a:buChar char="•"/>
              <a:tabLst>
                <a:tab pos="913765" algn="l"/>
                <a:tab pos="914400" algn="l"/>
                <a:tab pos="2099945" algn="l"/>
                <a:tab pos="2473325" algn="l"/>
                <a:tab pos="2866390" algn="l"/>
                <a:tab pos="4744720" algn="l"/>
                <a:tab pos="5233670" algn="l"/>
                <a:tab pos="5928360" algn="l"/>
                <a:tab pos="7475855" algn="l"/>
                <a:tab pos="9015095" algn="l"/>
                <a:tab pos="9497060" algn="l"/>
                <a:tab pos="10193020" algn="l"/>
              </a:tabLst>
            </a:pPr>
            <a:r>
              <a:rPr sz="3200" spc="-5" dirty="0">
                <a:latin typeface="Calibri"/>
                <a:cs typeface="Calibri"/>
              </a:rPr>
              <a:t>Henc</a:t>
            </a:r>
            <a:r>
              <a:rPr sz="3200" dirty="0">
                <a:latin typeface="Calibri"/>
                <a:cs typeface="Calibri"/>
              </a:rPr>
              <a:t>e	</a:t>
            </a:r>
            <a:r>
              <a:rPr sz="3200" spc="-5" dirty="0">
                <a:latin typeface="Calibri"/>
                <a:cs typeface="Calibri"/>
              </a:rPr>
              <a:t>i</a:t>
            </a:r>
            <a:r>
              <a:rPr sz="3200" dirty="0">
                <a:latin typeface="Calibri"/>
                <a:cs typeface="Calibri"/>
              </a:rPr>
              <a:t>t	</a:t>
            </a:r>
            <a:r>
              <a:rPr sz="3200" spc="-5" dirty="0">
                <a:latin typeface="Calibri"/>
                <a:cs typeface="Calibri"/>
              </a:rPr>
              <a:t>i</a:t>
            </a:r>
            <a:r>
              <a:rPr sz="3200" dirty="0">
                <a:latin typeface="Calibri"/>
                <a:cs typeface="Calibri"/>
              </a:rPr>
              <a:t>s	</a:t>
            </a:r>
            <a:r>
              <a:rPr sz="3200" spc="-25" dirty="0">
                <a:latin typeface="Calibri"/>
                <a:cs typeface="Calibri"/>
              </a:rPr>
              <a:t>c</a:t>
            </a:r>
            <a:r>
              <a:rPr sz="3200" spc="-5" dirty="0">
                <a:latin typeface="Calibri"/>
                <a:cs typeface="Calibri"/>
              </a:rPr>
              <a:t>onn</a:t>
            </a:r>
            <a:r>
              <a:rPr sz="3200" spc="5" dirty="0">
                <a:latin typeface="Calibri"/>
                <a:cs typeface="Calibri"/>
              </a:rPr>
              <a:t>e</a:t>
            </a:r>
            <a:r>
              <a:rPr sz="3200" dirty="0">
                <a:latin typeface="Calibri"/>
                <a:cs typeface="Calibri"/>
              </a:rPr>
              <a:t>c</a:t>
            </a:r>
            <a:r>
              <a:rPr sz="3200" spc="-45" dirty="0">
                <a:latin typeface="Calibri"/>
                <a:cs typeface="Calibri"/>
              </a:rPr>
              <a:t>t</a:t>
            </a:r>
            <a:r>
              <a:rPr sz="3200" dirty="0">
                <a:latin typeface="Calibri"/>
                <a:cs typeface="Calibri"/>
              </a:rPr>
              <a:t>ed	</a:t>
            </a:r>
            <a:r>
              <a:rPr sz="3200" spc="-45" dirty="0">
                <a:latin typeface="Calibri"/>
                <a:cs typeface="Calibri"/>
              </a:rPr>
              <a:t>t</a:t>
            </a:r>
            <a:r>
              <a:rPr sz="3200" dirty="0">
                <a:latin typeface="Calibri"/>
                <a:cs typeface="Calibri"/>
              </a:rPr>
              <a:t>o	the	</a:t>
            </a:r>
            <a:r>
              <a:rPr sz="3200" spc="-5" dirty="0">
                <a:latin typeface="Calibri"/>
                <a:cs typeface="Calibri"/>
              </a:rPr>
              <a:t>ne</a:t>
            </a:r>
            <a:r>
              <a:rPr sz="3200" spc="-60" dirty="0">
                <a:latin typeface="Calibri"/>
                <a:cs typeface="Calibri"/>
              </a:rPr>
              <a:t>g</a:t>
            </a:r>
            <a:r>
              <a:rPr sz="3200" spc="-25" dirty="0">
                <a:latin typeface="Calibri"/>
                <a:cs typeface="Calibri"/>
              </a:rPr>
              <a:t>a</a:t>
            </a:r>
            <a:r>
              <a:rPr sz="3200" dirty="0">
                <a:latin typeface="Calibri"/>
                <a:cs typeface="Calibri"/>
              </a:rPr>
              <a:t>ti</a:t>
            </a:r>
            <a:r>
              <a:rPr sz="3200" spc="-35" dirty="0">
                <a:latin typeface="Calibri"/>
                <a:cs typeface="Calibri"/>
              </a:rPr>
              <a:t>v</a:t>
            </a:r>
            <a:r>
              <a:rPr sz="3200" dirty="0">
                <a:latin typeface="Calibri"/>
                <a:cs typeface="Calibri"/>
              </a:rPr>
              <a:t>e	</a:t>
            </a:r>
            <a:r>
              <a:rPr sz="3200" spc="-45" dirty="0">
                <a:latin typeface="Calibri"/>
                <a:cs typeface="Calibri"/>
              </a:rPr>
              <a:t>t</a:t>
            </a:r>
            <a:r>
              <a:rPr sz="3200" dirty="0">
                <a:latin typeface="Calibri"/>
                <a:cs typeface="Calibri"/>
              </a:rPr>
              <a:t>erminal	of	t</a:t>
            </a:r>
            <a:r>
              <a:rPr sz="3200" spc="10" dirty="0">
                <a:latin typeface="Calibri"/>
                <a:cs typeface="Calibri"/>
              </a:rPr>
              <a:t>h</a:t>
            </a:r>
            <a:r>
              <a:rPr sz="3200" dirty="0">
                <a:latin typeface="Calibri"/>
                <a:cs typeface="Calibri"/>
              </a:rPr>
              <a:t>e	</a:t>
            </a:r>
            <a:r>
              <a:rPr sz="3200" spc="-5" dirty="0">
                <a:latin typeface="Calibri"/>
                <a:cs typeface="Calibri"/>
              </a:rPr>
              <a:t>p</a:t>
            </a:r>
            <a:r>
              <a:rPr sz="3200" spc="-15" dirty="0">
                <a:latin typeface="Calibri"/>
                <a:cs typeface="Calibri"/>
              </a:rPr>
              <a:t>o</a:t>
            </a:r>
            <a:r>
              <a:rPr sz="3200" spc="-25" dirty="0">
                <a:latin typeface="Calibri"/>
                <a:cs typeface="Calibri"/>
              </a:rPr>
              <a:t>w</a:t>
            </a:r>
            <a:r>
              <a:rPr sz="3200" spc="-15" dirty="0">
                <a:latin typeface="Calibri"/>
                <a:cs typeface="Calibri"/>
              </a:rPr>
              <a:t>e</a:t>
            </a:r>
            <a:r>
              <a:rPr sz="3200" dirty="0">
                <a:latin typeface="Calibri"/>
                <a:cs typeface="Calibri"/>
              </a:rPr>
              <a:t>r  </a:t>
            </a:r>
            <a:r>
              <a:rPr sz="3200" spc="-35" dirty="0">
                <a:latin typeface="Calibri"/>
                <a:cs typeface="Calibri"/>
              </a:rPr>
              <a:t>supply.</a:t>
            </a:r>
            <a:endParaRPr sz="3200">
              <a:latin typeface="Calibri"/>
              <a:cs typeface="Calibri"/>
            </a:endParaRPr>
          </a:p>
        </p:txBody>
      </p:sp>
    </p:spTree>
    <p:extLst>
      <p:ext uri="{BB962C8B-B14F-4D97-AF65-F5344CB8AC3E}">
        <p14:creationId xmlns:p14="http://schemas.microsoft.com/office/powerpoint/2010/main" val="12436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41</a:t>
            </a:fld>
            <a:endParaRPr dirty="0"/>
          </a:p>
        </p:txBody>
      </p:sp>
      <p:sp>
        <p:nvSpPr>
          <p:cNvPr id="2" name="object 2"/>
          <p:cNvSpPr txBox="1">
            <a:spLocks noGrp="1"/>
          </p:cNvSpPr>
          <p:nvPr>
            <p:ph type="title"/>
          </p:nvPr>
        </p:nvSpPr>
        <p:spPr>
          <a:xfrm>
            <a:off x="2146173" y="221995"/>
            <a:ext cx="7926705" cy="696595"/>
          </a:xfrm>
          <a:prstGeom prst="rect">
            <a:avLst/>
          </a:prstGeom>
        </p:spPr>
        <p:txBody>
          <a:bodyPr vert="horz" wrap="square" lIns="0" tIns="12700" rIns="0" bIns="0" rtlCol="0">
            <a:spAutoFit/>
          </a:bodyPr>
          <a:lstStyle/>
          <a:p>
            <a:pPr marL="12700">
              <a:lnSpc>
                <a:spcPct val="100000"/>
              </a:lnSpc>
              <a:spcBef>
                <a:spcPts val="100"/>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
        <p:nvSpPr>
          <p:cNvPr id="3" name="object 3"/>
          <p:cNvSpPr txBox="1"/>
          <p:nvPr/>
        </p:nvSpPr>
        <p:spPr>
          <a:xfrm>
            <a:off x="282041" y="847191"/>
            <a:ext cx="11122660" cy="4365298"/>
          </a:xfrm>
          <a:prstGeom prst="rect">
            <a:avLst/>
          </a:prstGeom>
        </p:spPr>
        <p:txBody>
          <a:bodyPr vert="horz" wrap="square" lIns="0" tIns="210820" rIns="0" bIns="0" rtlCol="0">
            <a:spAutoFit/>
          </a:bodyPr>
          <a:lstStyle/>
          <a:p>
            <a:pPr marL="12700">
              <a:lnSpc>
                <a:spcPct val="100000"/>
              </a:lnSpc>
              <a:spcBef>
                <a:spcPts val="1660"/>
              </a:spcBef>
            </a:pPr>
            <a:r>
              <a:rPr sz="3200" b="1" spc="-20" dirty="0">
                <a:solidFill>
                  <a:srgbClr val="006FC0"/>
                </a:solidFill>
                <a:latin typeface="Calibri"/>
                <a:cs typeface="Calibri"/>
              </a:rPr>
              <a:t>RST</a:t>
            </a:r>
            <a:r>
              <a:rPr sz="3200" spc="-20" dirty="0">
                <a:solidFill>
                  <a:srgbClr val="006FC0"/>
                </a:solidFill>
                <a:latin typeface="Calibri"/>
                <a:cs typeface="Calibri"/>
              </a:rPr>
              <a:t>:</a:t>
            </a:r>
            <a:endParaRPr sz="3200" dirty="0">
              <a:latin typeface="Calibri"/>
              <a:cs typeface="Calibri"/>
            </a:endParaRPr>
          </a:p>
          <a:p>
            <a:pPr marL="469900" indent="-457200">
              <a:lnSpc>
                <a:spcPct val="100000"/>
              </a:lnSpc>
              <a:spcBef>
                <a:spcPts val="1560"/>
              </a:spcBef>
              <a:buFont typeface="Arial MT"/>
              <a:buChar char="•"/>
              <a:tabLst>
                <a:tab pos="469265" algn="l"/>
                <a:tab pos="469900" algn="l"/>
                <a:tab pos="8355330" algn="l"/>
              </a:tabLst>
            </a:pPr>
            <a:r>
              <a:rPr sz="3200" spc="-5" dirty="0">
                <a:latin typeface="Calibri"/>
                <a:cs typeface="Calibri"/>
              </a:rPr>
              <a:t>The</a:t>
            </a:r>
            <a:r>
              <a:rPr sz="3200" spc="10" dirty="0">
                <a:latin typeface="Calibri"/>
                <a:cs typeface="Calibri"/>
              </a:rPr>
              <a:t> </a:t>
            </a:r>
            <a:r>
              <a:rPr sz="3200" spc="-10" dirty="0">
                <a:latin typeface="Calibri"/>
                <a:cs typeface="Calibri"/>
              </a:rPr>
              <a:t>RESET</a:t>
            </a:r>
            <a:r>
              <a:rPr sz="3200" spc="15" dirty="0">
                <a:latin typeface="Calibri"/>
                <a:cs typeface="Calibri"/>
              </a:rPr>
              <a:t> </a:t>
            </a:r>
            <a:r>
              <a:rPr sz="3200" spc="-5" dirty="0">
                <a:latin typeface="Calibri"/>
                <a:cs typeface="Calibri"/>
              </a:rPr>
              <a:t>pin</a:t>
            </a:r>
            <a:r>
              <a:rPr sz="3200" spc="20" dirty="0">
                <a:latin typeface="Calibri"/>
                <a:cs typeface="Calibri"/>
              </a:rPr>
              <a:t> </a:t>
            </a:r>
            <a:r>
              <a:rPr sz="3200" spc="-5" dirty="0">
                <a:latin typeface="Calibri"/>
                <a:cs typeface="Calibri"/>
              </a:rPr>
              <a:t>is</a:t>
            </a:r>
            <a:r>
              <a:rPr sz="3200" spc="10" dirty="0">
                <a:latin typeface="Calibri"/>
                <a:cs typeface="Calibri"/>
              </a:rPr>
              <a:t> </a:t>
            </a:r>
            <a:r>
              <a:rPr sz="3200" dirty="0">
                <a:latin typeface="Calibri"/>
                <a:cs typeface="Calibri"/>
              </a:rPr>
              <a:t>an</a:t>
            </a:r>
            <a:r>
              <a:rPr sz="3200" spc="15" dirty="0">
                <a:latin typeface="Calibri"/>
                <a:cs typeface="Calibri"/>
              </a:rPr>
              <a:t> </a:t>
            </a:r>
            <a:r>
              <a:rPr sz="3200" spc="-5" dirty="0">
                <a:latin typeface="Calibri"/>
                <a:cs typeface="Calibri"/>
              </a:rPr>
              <a:t>input</a:t>
            </a:r>
            <a:r>
              <a:rPr sz="3200" spc="30" dirty="0">
                <a:latin typeface="Calibri"/>
                <a:cs typeface="Calibri"/>
              </a:rPr>
              <a:t> </a:t>
            </a:r>
            <a:r>
              <a:rPr sz="3200" spc="-5" dirty="0">
                <a:latin typeface="Calibri"/>
                <a:cs typeface="Calibri"/>
              </a:rPr>
              <a:t>pin</a:t>
            </a:r>
            <a:r>
              <a:rPr sz="3200" spc="15" dirty="0">
                <a:latin typeface="Calibri"/>
                <a:cs typeface="Calibri"/>
              </a:rPr>
              <a:t> </a:t>
            </a:r>
            <a:r>
              <a:rPr sz="3200" dirty="0">
                <a:latin typeface="Calibri"/>
                <a:cs typeface="Calibri"/>
              </a:rPr>
              <a:t>and</a:t>
            </a:r>
            <a:r>
              <a:rPr sz="3200" spc="25" dirty="0">
                <a:latin typeface="Calibri"/>
                <a:cs typeface="Calibri"/>
              </a:rPr>
              <a:t> </a:t>
            </a:r>
            <a:r>
              <a:rPr sz="3200" spc="-5" dirty="0">
                <a:latin typeface="Calibri"/>
                <a:cs typeface="Calibri"/>
              </a:rPr>
              <a:t>it</a:t>
            </a:r>
            <a:r>
              <a:rPr sz="3200" spc="25" dirty="0">
                <a:latin typeface="Calibri"/>
                <a:cs typeface="Calibri"/>
              </a:rPr>
              <a:t> </a:t>
            </a:r>
            <a:r>
              <a:rPr sz="3200" spc="-5" dirty="0">
                <a:latin typeface="Calibri"/>
                <a:cs typeface="Calibri"/>
              </a:rPr>
              <a:t>is</a:t>
            </a:r>
            <a:r>
              <a:rPr sz="3200" spc="10" dirty="0">
                <a:latin typeface="Calibri"/>
                <a:cs typeface="Calibri"/>
              </a:rPr>
              <a:t> </a:t>
            </a:r>
            <a:r>
              <a:rPr sz="3200" dirty="0">
                <a:latin typeface="Calibri"/>
                <a:cs typeface="Calibri"/>
              </a:rPr>
              <a:t>an</a:t>
            </a:r>
            <a:r>
              <a:rPr sz="3200" spc="10" dirty="0">
                <a:latin typeface="Calibri"/>
                <a:cs typeface="Calibri"/>
              </a:rPr>
              <a:t> </a:t>
            </a:r>
            <a:r>
              <a:rPr sz="3200" spc="-10" dirty="0">
                <a:latin typeface="Calibri"/>
                <a:cs typeface="Calibri"/>
              </a:rPr>
              <a:t>active	</a:t>
            </a:r>
            <a:r>
              <a:rPr sz="3200" spc="-5" dirty="0">
                <a:latin typeface="Calibri"/>
                <a:cs typeface="Calibri"/>
              </a:rPr>
              <a:t>high</a:t>
            </a:r>
            <a:r>
              <a:rPr sz="3200" spc="-20" dirty="0">
                <a:latin typeface="Calibri"/>
                <a:cs typeface="Calibri"/>
              </a:rPr>
              <a:t> </a:t>
            </a:r>
            <a:r>
              <a:rPr sz="3200" spc="-5" dirty="0">
                <a:latin typeface="Calibri"/>
                <a:cs typeface="Calibri"/>
              </a:rPr>
              <a:t>pin.</a:t>
            </a:r>
            <a:endParaRPr sz="3200" dirty="0">
              <a:latin typeface="Calibri"/>
              <a:cs typeface="Calibri"/>
            </a:endParaRPr>
          </a:p>
          <a:p>
            <a:pPr marL="469900" marR="5080" indent="-457200">
              <a:lnSpc>
                <a:spcPct val="100000"/>
              </a:lnSpc>
              <a:spcBef>
                <a:spcPts val="1300"/>
              </a:spcBef>
              <a:buFont typeface="Arial MT"/>
              <a:buChar char="•"/>
              <a:tabLst>
                <a:tab pos="469265" algn="l"/>
                <a:tab pos="469900" algn="l"/>
              </a:tabLst>
            </a:pPr>
            <a:r>
              <a:rPr sz="3200" dirty="0">
                <a:latin typeface="Calibri"/>
                <a:cs typeface="Calibri"/>
              </a:rPr>
              <a:t>When</a:t>
            </a:r>
            <a:r>
              <a:rPr sz="3200" spc="155" dirty="0">
                <a:latin typeface="Calibri"/>
                <a:cs typeface="Calibri"/>
              </a:rPr>
              <a:t> </a:t>
            </a:r>
            <a:r>
              <a:rPr sz="3200" dirty="0">
                <a:latin typeface="Calibri"/>
                <a:cs typeface="Calibri"/>
              </a:rPr>
              <a:t>a</a:t>
            </a:r>
            <a:r>
              <a:rPr sz="3200" spc="170" dirty="0">
                <a:latin typeface="Calibri"/>
                <a:cs typeface="Calibri"/>
              </a:rPr>
              <a:t> </a:t>
            </a:r>
            <a:r>
              <a:rPr sz="3200" spc="-5" dirty="0">
                <a:latin typeface="Calibri"/>
                <a:cs typeface="Calibri"/>
              </a:rPr>
              <a:t>high</a:t>
            </a:r>
            <a:r>
              <a:rPr sz="3200" spc="175" dirty="0">
                <a:latin typeface="Calibri"/>
                <a:cs typeface="Calibri"/>
              </a:rPr>
              <a:t> </a:t>
            </a:r>
            <a:r>
              <a:rPr sz="3200" spc="-5" dirty="0">
                <a:latin typeface="Calibri"/>
                <a:cs typeface="Calibri"/>
              </a:rPr>
              <a:t>pulse</a:t>
            </a:r>
            <a:r>
              <a:rPr sz="3200" spc="165" dirty="0">
                <a:latin typeface="Calibri"/>
                <a:cs typeface="Calibri"/>
              </a:rPr>
              <a:t> </a:t>
            </a:r>
            <a:r>
              <a:rPr sz="3200" spc="-5" dirty="0">
                <a:latin typeface="Calibri"/>
                <a:cs typeface="Calibri"/>
              </a:rPr>
              <a:t>is</a:t>
            </a:r>
            <a:r>
              <a:rPr sz="3200" spc="155" dirty="0">
                <a:latin typeface="Calibri"/>
                <a:cs typeface="Calibri"/>
              </a:rPr>
              <a:t> </a:t>
            </a:r>
            <a:r>
              <a:rPr sz="3200" dirty="0">
                <a:latin typeface="Calibri"/>
                <a:cs typeface="Calibri"/>
              </a:rPr>
              <a:t>applied</a:t>
            </a:r>
            <a:r>
              <a:rPr sz="3200" spc="150" dirty="0">
                <a:latin typeface="Calibri"/>
                <a:cs typeface="Calibri"/>
              </a:rPr>
              <a:t> </a:t>
            </a:r>
            <a:r>
              <a:rPr sz="3200" spc="-25" dirty="0">
                <a:latin typeface="Calibri"/>
                <a:cs typeface="Calibri"/>
              </a:rPr>
              <a:t>to</a:t>
            </a:r>
            <a:r>
              <a:rPr sz="3200" spc="155" dirty="0">
                <a:latin typeface="Calibri"/>
                <a:cs typeface="Calibri"/>
              </a:rPr>
              <a:t> </a:t>
            </a:r>
            <a:r>
              <a:rPr sz="3200" dirty="0">
                <a:latin typeface="Calibri"/>
                <a:cs typeface="Calibri"/>
              </a:rPr>
              <a:t>this</a:t>
            </a:r>
            <a:r>
              <a:rPr sz="3200" spc="160" dirty="0">
                <a:latin typeface="Calibri"/>
                <a:cs typeface="Calibri"/>
              </a:rPr>
              <a:t> </a:t>
            </a:r>
            <a:r>
              <a:rPr sz="3200" dirty="0">
                <a:latin typeface="Calibri"/>
                <a:cs typeface="Calibri"/>
              </a:rPr>
              <a:t>pin</a:t>
            </a:r>
            <a:r>
              <a:rPr sz="3200" spc="165" dirty="0">
                <a:latin typeface="Calibri"/>
                <a:cs typeface="Calibri"/>
              </a:rPr>
              <a:t> </a:t>
            </a:r>
            <a:r>
              <a:rPr sz="3200" dirty="0">
                <a:latin typeface="Calibri"/>
                <a:cs typeface="Calibri"/>
              </a:rPr>
              <a:t>the</a:t>
            </a:r>
            <a:r>
              <a:rPr sz="3200" spc="165" dirty="0">
                <a:latin typeface="Calibri"/>
                <a:cs typeface="Calibri"/>
              </a:rPr>
              <a:t> </a:t>
            </a:r>
            <a:r>
              <a:rPr sz="3200" spc="-15" dirty="0">
                <a:latin typeface="Calibri"/>
                <a:cs typeface="Calibri"/>
              </a:rPr>
              <a:t>microcontroller</a:t>
            </a:r>
            <a:r>
              <a:rPr sz="3200" spc="160" dirty="0">
                <a:latin typeface="Calibri"/>
                <a:cs typeface="Calibri"/>
              </a:rPr>
              <a:t> </a:t>
            </a:r>
            <a:r>
              <a:rPr sz="3200" dirty="0">
                <a:latin typeface="Calibri"/>
                <a:cs typeface="Calibri"/>
              </a:rPr>
              <a:t>will </a:t>
            </a:r>
            <a:r>
              <a:rPr sz="3200" spc="-710" dirty="0">
                <a:latin typeface="Calibri"/>
                <a:cs typeface="Calibri"/>
              </a:rPr>
              <a:t> </a:t>
            </a:r>
            <a:r>
              <a:rPr sz="3200" spc="-10" dirty="0">
                <a:latin typeface="Calibri"/>
                <a:cs typeface="Calibri"/>
              </a:rPr>
              <a:t>reset</a:t>
            </a:r>
            <a:r>
              <a:rPr sz="3200" spc="-30" dirty="0">
                <a:latin typeface="Calibri"/>
                <a:cs typeface="Calibri"/>
              </a:rPr>
              <a:t> </a:t>
            </a:r>
            <a:r>
              <a:rPr sz="3200" dirty="0">
                <a:latin typeface="Calibri"/>
                <a:cs typeface="Calibri"/>
              </a:rPr>
              <a:t>and </a:t>
            </a:r>
            <a:r>
              <a:rPr sz="3200" spc="-15" dirty="0">
                <a:latin typeface="Calibri"/>
                <a:cs typeface="Calibri"/>
              </a:rPr>
              <a:t>terminate</a:t>
            </a:r>
            <a:r>
              <a:rPr sz="3200" spc="10" dirty="0">
                <a:latin typeface="Calibri"/>
                <a:cs typeface="Calibri"/>
              </a:rPr>
              <a:t> </a:t>
            </a:r>
            <a:r>
              <a:rPr sz="3200" dirty="0">
                <a:latin typeface="Calibri"/>
                <a:cs typeface="Calibri"/>
              </a:rPr>
              <a:t>all </a:t>
            </a:r>
            <a:r>
              <a:rPr sz="3200" spc="-5" dirty="0">
                <a:latin typeface="Calibri"/>
                <a:cs typeface="Calibri"/>
              </a:rPr>
              <a:t>activities.</a:t>
            </a:r>
            <a:endParaRPr sz="3200" dirty="0">
              <a:latin typeface="Calibri"/>
              <a:cs typeface="Calibri"/>
            </a:endParaRPr>
          </a:p>
          <a:p>
            <a:pPr marL="469900" marR="6985" indent="-457200">
              <a:lnSpc>
                <a:spcPct val="100000"/>
              </a:lnSpc>
              <a:spcBef>
                <a:spcPts val="1310"/>
              </a:spcBef>
              <a:buFont typeface="Arial MT"/>
              <a:buChar char="•"/>
              <a:tabLst>
                <a:tab pos="469265" algn="l"/>
                <a:tab pos="469900" algn="l"/>
                <a:tab pos="1513205" algn="l"/>
                <a:tab pos="1797050" algn="l"/>
                <a:tab pos="2489200" algn="l"/>
                <a:tab pos="3011805" algn="l"/>
                <a:tab pos="3706495" algn="l"/>
                <a:tab pos="5253990" algn="l"/>
                <a:tab pos="6480810" algn="l"/>
                <a:tab pos="7049770" algn="l"/>
                <a:tab pos="7760970" algn="l"/>
                <a:tab pos="8738235" algn="l"/>
                <a:tab pos="9225915" algn="l"/>
                <a:tab pos="10193655" algn="l"/>
              </a:tabLst>
            </a:pPr>
            <a:r>
              <a:rPr sz="3200" dirty="0">
                <a:latin typeface="Calibri"/>
                <a:cs typeface="Calibri"/>
              </a:rPr>
              <a:t>Upon	</a:t>
            </a:r>
            <a:r>
              <a:rPr sz="3200" spc="-40" dirty="0">
                <a:latin typeface="Calibri"/>
                <a:cs typeface="Calibri"/>
              </a:rPr>
              <a:t>r</a:t>
            </a:r>
            <a:r>
              <a:rPr sz="3200" dirty="0">
                <a:latin typeface="Calibri"/>
                <a:cs typeface="Calibri"/>
              </a:rPr>
              <a:t>e</a:t>
            </a:r>
            <a:r>
              <a:rPr sz="3200" spc="-15" dirty="0">
                <a:latin typeface="Calibri"/>
                <a:cs typeface="Calibri"/>
              </a:rPr>
              <a:t>se</a:t>
            </a:r>
            <a:r>
              <a:rPr sz="3200" dirty="0">
                <a:latin typeface="Calibri"/>
                <a:cs typeface="Calibri"/>
              </a:rPr>
              <a:t>t	all	the	</a:t>
            </a:r>
            <a:r>
              <a:rPr sz="3200" spc="-40" dirty="0">
                <a:latin typeface="Calibri"/>
                <a:cs typeface="Calibri"/>
              </a:rPr>
              <a:t>r</a:t>
            </a:r>
            <a:r>
              <a:rPr sz="3200" dirty="0">
                <a:latin typeface="Calibri"/>
                <a:cs typeface="Calibri"/>
              </a:rPr>
              <a:t>egi</a:t>
            </a:r>
            <a:r>
              <a:rPr sz="3200" spc="-45" dirty="0">
                <a:latin typeface="Calibri"/>
                <a:cs typeface="Calibri"/>
              </a:rPr>
              <a:t>st</a:t>
            </a:r>
            <a:r>
              <a:rPr sz="3200" dirty="0">
                <a:latin typeface="Calibri"/>
                <a:cs typeface="Calibri"/>
              </a:rPr>
              <a:t>e</a:t>
            </a:r>
            <a:r>
              <a:rPr sz="3200" spc="-60" dirty="0">
                <a:latin typeface="Calibri"/>
                <a:cs typeface="Calibri"/>
              </a:rPr>
              <a:t>r</a:t>
            </a:r>
            <a:r>
              <a:rPr sz="3200" dirty="0">
                <a:latin typeface="Calibri"/>
                <a:cs typeface="Calibri"/>
              </a:rPr>
              <a:t>s	</a:t>
            </a:r>
            <a:r>
              <a:rPr sz="3200" spc="-50" dirty="0">
                <a:latin typeface="Calibri"/>
                <a:cs typeface="Calibri"/>
              </a:rPr>
              <a:t>e</a:t>
            </a:r>
            <a:r>
              <a:rPr sz="3200" spc="-85" dirty="0">
                <a:latin typeface="Calibri"/>
                <a:cs typeface="Calibri"/>
              </a:rPr>
              <a:t>x</a:t>
            </a:r>
            <a:r>
              <a:rPr sz="3200" dirty="0">
                <a:latin typeface="Calibri"/>
                <a:cs typeface="Calibri"/>
              </a:rPr>
              <a:t>ce</a:t>
            </a:r>
            <a:r>
              <a:rPr sz="3200" spc="-15" dirty="0">
                <a:latin typeface="Calibri"/>
                <a:cs typeface="Calibri"/>
              </a:rPr>
              <a:t>p</a:t>
            </a:r>
            <a:r>
              <a:rPr sz="3200" dirty="0">
                <a:latin typeface="Calibri"/>
                <a:cs typeface="Calibri"/>
              </a:rPr>
              <a:t>t	</a:t>
            </a:r>
            <a:r>
              <a:rPr lang="en-IN" sz="3200" dirty="0" smtClean="0">
                <a:latin typeface="Calibri"/>
                <a:cs typeface="Calibri"/>
              </a:rPr>
              <a:t>stack pointer (SP) register </a:t>
            </a:r>
            <a:r>
              <a:rPr sz="3200" dirty="0" smtClean="0">
                <a:latin typeface="Calibri"/>
                <a:cs typeface="Calibri"/>
              </a:rPr>
              <a:t>will</a:t>
            </a:r>
            <a:r>
              <a:rPr lang="en-IN" sz="3200" dirty="0">
                <a:latin typeface="Calibri"/>
                <a:cs typeface="Calibri"/>
              </a:rPr>
              <a:t> </a:t>
            </a:r>
            <a:r>
              <a:rPr sz="3200" spc="-25" dirty="0" smtClean="0">
                <a:latin typeface="Calibri"/>
                <a:cs typeface="Calibri"/>
              </a:rPr>
              <a:t>r</a:t>
            </a:r>
            <a:r>
              <a:rPr sz="3200" dirty="0" smtClean="0">
                <a:latin typeface="Calibri"/>
                <a:cs typeface="Calibri"/>
              </a:rPr>
              <a:t>e</a:t>
            </a:r>
            <a:r>
              <a:rPr sz="3200" spc="-15" dirty="0" smtClean="0">
                <a:latin typeface="Calibri"/>
                <a:cs typeface="Calibri"/>
              </a:rPr>
              <a:t>se</a:t>
            </a:r>
            <a:r>
              <a:rPr sz="3200" dirty="0" smtClean="0">
                <a:latin typeface="Calibri"/>
                <a:cs typeface="Calibri"/>
              </a:rPr>
              <a:t>t</a:t>
            </a:r>
            <a:r>
              <a:rPr sz="3200" dirty="0">
                <a:latin typeface="Calibri"/>
                <a:cs typeface="Calibri"/>
              </a:rPr>
              <a:t>	</a:t>
            </a:r>
            <a:r>
              <a:rPr sz="3200" spc="-45" dirty="0">
                <a:latin typeface="Calibri"/>
                <a:cs typeface="Calibri"/>
              </a:rPr>
              <a:t>t</a:t>
            </a:r>
            <a:r>
              <a:rPr sz="3200" dirty="0">
                <a:latin typeface="Calibri"/>
                <a:cs typeface="Calibri"/>
              </a:rPr>
              <a:t>o	</a:t>
            </a:r>
            <a:r>
              <a:rPr sz="3200" dirty="0" smtClean="0">
                <a:latin typeface="Calibri"/>
                <a:cs typeface="Calibri"/>
              </a:rPr>
              <a:t>0000</a:t>
            </a:r>
            <a:r>
              <a:rPr lang="en-IN" sz="3200" dirty="0" smtClean="0">
                <a:latin typeface="Calibri"/>
                <a:cs typeface="Calibri"/>
              </a:rPr>
              <a:t>H</a:t>
            </a:r>
            <a:r>
              <a:rPr lang="en-IN" sz="3200" dirty="0">
                <a:latin typeface="Calibri"/>
                <a:cs typeface="Calibri"/>
              </a:rPr>
              <a:t> </a:t>
            </a:r>
            <a:r>
              <a:rPr sz="3200" spc="-190" dirty="0" smtClean="0">
                <a:latin typeface="Calibri"/>
                <a:cs typeface="Calibri"/>
              </a:rPr>
              <a:t>V</a:t>
            </a:r>
            <a:r>
              <a:rPr sz="3200" dirty="0" smtClean="0">
                <a:latin typeface="Calibri"/>
                <a:cs typeface="Calibri"/>
              </a:rPr>
              <a:t>al</a:t>
            </a:r>
            <a:r>
              <a:rPr sz="3200" spc="15" dirty="0" smtClean="0">
                <a:latin typeface="Calibri"/>
                <a:cs typeface="Calibri"/>
              </a:rPr>
              <a:t>u</a:t>
            </a:r>
            <a:r>
              <a:rPr sz="3200" dirty="0" smtClean="0">
                <a:latin typeface="Calibri"/>
                <a:cs typeface="Calibri"/>
              </a:rPr>
              <a:t>e  </a:t>
            </a:r>
            <a:r>
              <a:rPr sz="3200" dirty="0">
                <a:latin typeface="Calibri"/>
                <a:cs typeface="Calibri"/>
              </a:rPr>
              <a:t>and</a:t>
            </a:r>
            <a:r>
              <a:rPr sz="3200" spc="15" dirty="0">
                <a:latin typeface="Calibri"/>
                <a:cs typeface="Calibri"/>
              </a:rPr>
              <a:t> </a:t>
            </a:r>
            <a:r>
              <a:rPr lang="en-IN" sz="3200" dirty="0" smtClean="0">
                <a:solidFill>
                  <a:srgbClr val="FF0000"/>
                </a:solidFill>
                <a:latin typeface="Calibri"/>
                <a:cs typeface="Calibri"/>
              </a:rPr>
              <a:t>SP</a:t>
            </a:r>
            <a:r>
              <a:rPr sz="3200" dirty="0">
                <a:solidFill>
                  <a:srgbClr val="FF0000"/>
                </a:solidFill>
                <a:latin typeface="Calibri"/>
                <a:cs typeface="Calibri"/>
              </a:rPr>
              <a:t>	</a:t>
            </a:r>
            <a:r>
              <a:rPr sz="3200" spc="-15" dirty="0">
                <a:solidFill>
                  <a:srgbClr val="FF0000"/>
                </a:solidFill>
                <a:latin typeface="Calibri"/>
                <a:cs typeface="Calibri"/>
              </a:rPr>
              <a:t>register</a:t>
            </a:r>
            <a:r>
              <a:rPr sz="3200" spc="-25" dirty="0">
                <a:solidFill>
                  <a:srgbClr val="FF0000"/>
                </a:solidFill>
                <a:latin typeface="Calibri"/>
                <a:cs typeface="Calibri"/>
              </a:rPr>
              <a:t> </a:t>
            </a:r>
            <a:r>
              <a:rPr sz="3200" spc="-5" dirty="0">
                <a:solidFill>
                  <a:srgbClr val="FF0000"/>
                </a:solidFill>
                <a:latin typeface="Calibri"/>
                <a:cs typeface="Calibri"/>
              </a:rPr>
              <a:t>will</a:t>
            </a:r>
            <a:r>
              <a:rPr sz="3200" spc="20" dirty="0">
                <a:solidFill>
                  <a:srgbClr val="FF0000"/>
                </a:solidFill>
                <a:latin typeface="Calibri"/>
                <a:cs typeface="Calibri"/>
              </a:rPr>
              <a:t> </a:t>
            </a:r>
            <a:r>
              <a:rPr sz="3200" spc="-10" dirty="0">
                <a:solidFill>
                  <a:srgbClr val="FF0000"/>
                </a:solidFill>
                <a:latin typeface="Calibri"/>
                <a:cs typeface="Calibri"/>
              </a:rPr>
              <a:t>reset</a:t>
            </a:r>
            <a:r>
              <a:rPr sz="3200" spc="-35" dirty="0">
                <a:solidFill>
                  <a:srgbClr val="FF0000"/>
                </a:solidFill>
                <a:latin typeface="Calibri"/>
                <a:cs typeface="Calibri"/>
              </a:rPr>
              <a:t> </a:t>
            </a:r>
            <a:r>
              <a:rPr sz="3200" spc="-20" dirty="0">
                <a:solidFill>
                  <a:srgbClr val="FF0000"/>
                </a:solidFill>
                <a:latin typeface="Calibri"/>
                <a:cs typeface="Calibri"/>
              </a:rPr>
              <a:t>to</a:t>
            </a:r>
            <a:r>
              <a:rPr sz="3200" dirty="0">
                <a:solidFill>
                  <a:srgbClr val="FF0000"/>
                </a:solidFill>
                <a:latin typeface="Calibri"/>
                <a:cs typeface="Calibri"/>
              </a:rPr>
              <a:t> </a:t>
            </a:r>
            <a:endParaRPr lang="en-IN" sz="3200" dirty="0" smtClean="0">
              <a:solidFill>
                <a:srgbClr val="FF0000"/>
              </a:solidFill>
              <a:latin typeface="Calibri"/>
              <a:cs typeface="Calibri"/>
            </a:endParaRPr>
          </a:p>
          <a:p>
            <a:pPr marL="12700" marR="6985">
              <a:lnSpc>
                <a:spcPct val="100000"/>
              </a:lnSpc>
              <a:spcBef>
                <a:spcPts val="1310"/>
              </a:spcBef>
              <a:tabLst>
                <a:tab pos="469265" algn="l"/>
                <a:tab pos="469900" algn="l"/>
                <a:tab pos="1513205" algn="l"/>
                <a:tab pos="1797050" algn="l"/>
                <a:tab pos="2489200" algn="l"/>
                <a:tab pos="3011805" algn="l"/>
                <a:tab pos="3706495" algn="l"/>
                <a:tab pos="5253990" algn="l"/>
                <a:tab pos="6480810" algn="l"/>
                <a:tab pos="7049770" algn="l"/>
                <a:tab pos="7760970" algn="l"/>
                <a:tab pos="8738235" algn="l"/>
                <a:tab pos="9225915" algn="l"/>
                <a:tab pos="10193655" algn="l"/>
              </a:tabLst>
            </a:pPr>
            <a:r>
              <a:rPr lang="en-IN" sz="3200" spc="-5" dirty="0">
                <a:solidFill>
                  <a:srgbClr val="FF0000"/>
                </a:solidFill>
                <a:latin typeface="Calibri"/>
                <a:cs typeface="Calibri"/>
              </a:rPr>
              <a:t> </a:t>
            </a:r>
            <a:r>
              <a:rPr lang="en-IN" sz="3200" spc="-5" dirty="0" smtClean="0">
                <a:solidFill>
                  <a:srgbClr val="FF0000"/>
                </a:solidFill>
                <a:latin typeface="Calibri"/>
                <a:cs typeface="Calibri"/>
              </a:rPr>
              <a:t>    </a:t>
            </a:r>
            <a:r>
              <a:rPr sz="3200" spc="-5" dirty="0" smtClean="0">
                <a:solidFill>
                  <a:srgbClr val="FF0000"/>
                </a:solidFill>
                <a:latin typeface="Calibri"/>
                <a:cs typeface="Calibri"/>
              </a:rPr>
              <a:t>07</a:t>
            </a:r>
            <a:r>
              <a:rPr lang="en-IN" sz="3200" spc="-5" dirty="0" smtClean="0">
                <a:solidFill>
                  <a:srgbClr val="FF0000"/>
                </a:solidFill>
                <a:latin typeface="Calibri"/>
                <a:cs typeface="Calibri"/>
              </a:rPr>
              <a:t>H</a:t>
            </a:r>
            <a:r>
              <a:rPr sz="3200" spc="15" dirty="0" smtClean="0">
                <a:solidFill>
                  <a:srgbClr val="FF0000"/>
                </a:solidFill>
                <a:latin typeface="Calibri"/>
                <a:cs typeface="Calibri"/>
              </a:rPr>
              <a:t> </a:t>
            </a:r>
            <a:r>
              <a:rPr sz="3200" spc="-10" dirty="0">
                <a:solidFill>
                  <a:srgbClr val="FF0000"/>
                </a:solidFill>
                <a:latin typeface="Calibri"/>
                <a:cs typeface="Calibri"/>
              </a:rPr>
              <a:t>value.</a:t>
            </a:r>
            <a:endParaRPr sz="3200" dirty="0">
              <a:solidFill>
                <a:srgbClr val="FF0000"/>
              </a:solidFill>
              <a:latin typeface="Calibri"/>
              <a:cs typeface="Calibri"/>
            </a:endParaRPr>
          </a:p>
        </p:txBody>
      </p:sp>
    </p:spTree>
    <p:extLst>
      <p:ext uri="{BB962C8B-B14F-4D97-AF65-F5344CB8AC3E}">
        <p14:creationId xmlns:p14="http://schemas.microsoft.com/office/powerpoint/2010/main" val="36634179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42</a:t>
            </a:fld>
            <a:endParaRPr dirty="0"/>
          </a:p>
        </p:txBody>
      </p:sp>
      <p:sp>
        <p:nvSpPr>
          <p:cNvPr id="2" name="object 2"/>
          <p:cNvSpPr txBox="1"/>
          <p:nvPr/>
        </p:nvSpPr>
        <p:spPr>
          <a:xfrm>
            <a:off x="330809" y="1039495"/>
            <a:ext cx="1313815" cy="875240"/>
          </a:xfrm>
          <a:prstGeom prst="rect">
            <a:avLst/>
          </a:prstGeom>
        </p:spPr>
        <p:txBody>
          <a:bodyPr vert="horz" wrap="square" lIns="0" tIns="13335" rIns="0" bIns="0" rtlCol="0">
            <a:spAutoFit/>
          </a:bodyPr>
          <a:lstStyle/>
          <a:p>
            <a:pPr marL="12700">
              <a:lnSpc>
                <a:spcPct val="100000"/>
              </a:lnSpc>
              <a:spcBef>
                <a:spcPts val="105"/>
              </a:spcBef>
            </a:pPr>
            <a:r>
              <a:rPr sz="3200" b="1" dirty="0" smtClean="0">
                <a:solidFill>
                  <a:srgbClr val="006FC0"/>
                </a:solidFill>
                <a:latin typeface="Calibri"/>
                <a:cs typeface="Calibri"/>
              </a:rPr>
              <a:t>EA</a:t>
            </a:r>
            <a:r>
              <a:rPr lang="en-US" sz="3200" b="1" dirty="0" smtClean="0">
                <a:solidFill>
                  <a:srgbClr val="006FC0"/>
                </a:solidFill>
                <a:latin typeface="Calibri"/>
                <a:cs typeface="Calibri"/>
              </a:rPr>
              <a:t>'</a:t>
            </a:r>
            <a:r>
              <a:rPr sz="3200" b="1" dirty="0" smtClean="0">
                <a:solidFill>
                  <a:srgbClr val="006FC0"/>
                </a:solidFill>
                <a:latin typeface="Calibri"/>
                <a:cs typeface="Calibri"/>
              </a:rPr>
              <a:t>/</a:t>
            </a:r>
            <a:r>
              <a:rPr sz="3200" b="1" dirty="0">
                <a:solidFill>
                  <a:srgbClr val="006FC0"/>
                </a:solidFill>
                <a:latin typeface="Calibri"/>
                <a:cs typeface="Calibri"/>
              </a:rPr>
              <a:t>V</a:t>
            </a:r>
            <a:r>
              <a:rPr sz="2100" b="1" dirty="0">
                <a:solidFill>
                  <a:srgbClr val="006FC0"/>
                </a:solidFill>
                <a:latin typeface="Calibri"/>
                <a:cs typeface="Calibri"/>
              </a:rPr>
              <a:t>PP</a:t>
            </a:r>
            <a:r>
              <a:rPr sz="2100" b="1" spc="-95" dirty="0">
                <a:solidFill>
                  <a:srgbClr val="006FC0"/>
                </a:solidFill>
                <a:latin typeface="Calibri"/>
                <a:cs typeface="Calibri"/>
              </a:rPr>
              <a:t> </a:t>
            </a:r>
            <a:r>
              <a:rPr sz="2400" b="1" dirty="0">
                <a:solidFill>
                  <a:srgbClr val="006FC0"/>
                </a:solidFill>
                <a:latin typeface="Calibri"/>
                <a:cs typeface="Calibri"/>
              </a:rPr>
              <a:t>:</a:t>
            </a:r>
            <a:endParaRPr sz="2400" dirty="0">
              <a:latin typeface="Calibri"/>
              <a:cs typeface="Calibri"/>
            </a:endParaRPr>
          </a:p>
        </p:txBody>
      </p:sp>
      <p:sp>
        <p:nvSpPr>
          <p:cNvPr id="3" name="object 3"/>
          <p:cNvSpPr txBox="1"/>
          <p:nvPr/>
        </p:nvSpPr>
        <p:spPr>
          <a:xfrm>
            <a:off x="282041" y="1363620"/>
            <a:ext cx="11322050" cy="2148024"/>
          </a:xfrm>
          <a:prstGeom prst="rect">
            <a:avLst/>
          </a:prstGeom>
        </p:spPr>
        <p:txBody>
          <a:bodyPr vert="horz" wrap="square" lIns="0" tIns="176530" rIns="0" bIns="0" rtlCol="0">
            <a:spAutoFit/>
          </a:bodyPr>
          <a:lstStyle/>
          <a:p>
            <a:pPr marL="469900" marR="5080" indent="-457200" algn="just">
              <a:lnSpc>
                <a:spcPct val="100000"/>
              </a:lnSpc>
              <a:spcBef>
                <a:spcPts val="1295"/>
              </a:spcBef>
              <a:buFont typeface="Arial MT"/>
              <a:buChar char="•"/>
              <a:tabLst>
                <a:tab pos="469265" algn="l"/>
                <a:tab pos="469900" algn="l"/>
                <a:tab pos="5819140" algn="l"/>
                <a:tab pos="8853805" algn="l"/>
              </a:tabLst>
            </a:pPr>
            <a:r>
              <a:rPr sz="3200" spc="-5" dirty="0" smtClean="0">
                <a:latin typeface="Calibri"/>
                <a:cs typeface="Calibri"/>
              </a:rPr>
              <a:t>This</a:t>
            </a:r>
            <a:r>
              <a:rPr sz="3200" spc="40" dirty="0" smtClean="0">
                <a:latin typeface="Calibri"/>
                <a:cs typeface="Calibri"/>
              </a:rPr>
              <a:t> </a:t>
            </a:r>
            <a:r>
              <a:rPr sz="3200" spc="-5" dirty="0" smtClean="0">
                <a:latin typeface="Calibri"/>
                <a:cs typeface="Calibri"/>
              </a:rPr>
              <a:t>pin</a:t>
            </a:r>
            <a:r>
              <a:rPr sz="3200" spc="40" dirty="0" smtClean="0">
                <a:latin typeface="Calibri"/>
                <a:cs typeface="Calibri"/>
              </a:rPr>
              <a:t> </a:t>
            </a:r>
            <a:r>
              <a:rPr sz="3200" dirty="0" smtClean="0">
                <a:latin typeface="Calibri"/>
                <a:cs typeface="Calibri"/>
              </a:rPr>
              <a:t>is</a:t>
            </a:r>
            <a:r>
              <a:rPr sz="3200" spc="15" dirty="0" smtClean="0">
                <a:latin typeface="Calibri"/>
                <a:cs typeface="Calibri"/>
              </a:rPr>
              <a:t> </a:t>
            </a:r>
            <a:r>
              <a:rPr sz="3200" spc="-10" dirty="0" smtClean="0">
                <a:latin typeface="Calibri"/>
                <a:cs typeface="Calibri"/>
              </a:rPr>
              <a:t>connected</a:t>
            </a:r>
            <a:r>
              <a:rPr sz="3200" spc="35" dirty="0" smtClean="0">
                <a:latin typeface="Calibri"/>
                <a:cs typeface="Calibri"/>
              </a:rPr>
              <a:t> </a:t>
            </a:r>
            <a:r>
              <a:rPr sz="3200" spc="-20" dirty="0" smtClean="0">
                <a:latin typeface="Calibri"/>
                <a:cs typeface="Calibri"/>
              </a:rPr>
              <a:t>to</a:t>
            </a:r>
            <a:r>
              <a:rPr sz="3200" spc="25" dirty="0" smtClean="0">
                <a:latin typeface="Calibri"/>
                <a:cs typeface="Calibri"/>
              </a:rPr>
              <a:t> </a:t>
            </a:r>
            <a:r>
              <a:rPr sz="3200" spc="-10" dirty="0" smtClean="0">
                <a:latin typeface="Calibri"/>
                <a:cs typeface="Calibri"/>
              </a:rPr>
              <a:t>ground</a:t>
            </a:r>
            <a:r>
              <a:rPr sz="3200" spc="25" dirty="0" smtClean="0">
                <a:latin typeface="Calibri"/>
                <a:cs typeface="Calibri"/>
              </a:rPr>
              <a:t> </a:t>
            </a:r>
            <a:r>
              <a:rPr sz="3200" dirty="0" smtClean="0">
                <a:latin typeface="Calibri"/>
                <a:cs typeface="Calibri"/>
              </a:rPr>
              <a:t>when</a:t>
            </a:r>
            <a:r>
              <a:rPr sz="3200" spc="25" dirty="0" smtClean="0">
                <a:latin typeface="Calibri"/>
                <a:cs typeface="Calibri"/>
              </a:rPr>
              <a:t> </a:t>
            </a:r>
            <a:r>
              <a:rPr sz="3200" spc="-15" dirty="0" smtClean="0">
                <a:latin typeface="Calibri"/>
                <a:cs typeface="Calibri"/>
              </a:rPr>
              <a:t>microcontroller</a:t>
            </a:r>
            <a:r>
              <a:rPr sz="3200" spc="40" dirty="0" smtClean="0">
                <a:latin typeface="Calibri"/>
                <a:cs typeface="Calibri"/>
              </a:rPr>
              <a:t> </a:t>
            </a:r>
            <a:r>
              <a:rPr sz="3200" spc="-5" dirty="0" smtClean="0">
                <a:latin typeface="Calibri"/>
                <a:cs typeface="Calibri"/>
              </a:rPr>
              <a:t>is</a:t>
            </a:r>
            <a:r>
              <a:rPr sz="3200" spc="30" dirty="0" smtClean="0">
                <a:latin typeface="Calibri"/>
                <a:cs typeface="Calibri"/>
              </a:rPr>
              <a:t> </a:t>
            </a:r>
            <a:r>
              <a:rPr sz="3200" spc="-5" dirty="0" smtClean="0">
                <a:latin typeface="Calibri"/>
                <a:cs typeface="Calibri"/>
              </a:rPr>
              <a:t>accessing </a:t>
            </a:r>
            <a:r>
              <a:rPr sz="3200" spc="-710" dirty="0" smtClean="0">
                <a:latin typeface="Calibri"/>
                <a:cs typeface="Calibri"/>
              </a:rPr>
              <a:t> </a:t>
            </a:r>
            <a:r>
              <a:rPr sz="3200" dirty="0" smtClean="0">
                <a:latin typeface="Calibri"/>
                <a:cs typeface="Calibri"/>
              </a:rPr>
              <a:t>the</a:t>
            </a:r>
            <a:r>
              <a:rPr sz="3200" spc="45" dirty="0" smtClean="0">
                <a:latin typeface="Calibri"/>
                <a:cs typeface="Calibri"/>
              </a:rPr>
              <a:t> </a:t>
            </a:r>
            <a:r>
              <a:rPr sz="3200" spc="-20" dirty="0" smtClean="0">
                <a:latin typeface="Calibri"/>
                <a:cs typeface="Calibri"/>
              </a:rPr>
              <a:t>program</a:t>
            </a:r>
            <a:r>
              <a:rPr sz="3200" spc="45" dirty="0" smtClean="0">
                <a:latin typeface="Calibri"/>
                <a:cs typeface="Calibri"/>
              </a:rPr>
              <a:t> </a:t>
            </a:r>
            <a:r>
              <a:rPr sz="3200" spc="-10" dirty="0" smtClean="0">
                <a:latin typeface="Calibri"/>
                <a:cs typeface="Calibri"/>
              </a:rPr>
              <a:t>code</a:t>
            </a:r>
            <a:r>
              <a:rPr sz="3200" spc="40" dirty="0" smtClean="0">
                <a:latin typeface="Calibri"/>
                <a:cs typeface="Calibri"/>
              </a:rPr>
              <a:t> </a:t>
            </a:r>
            <a:r>
              <a:rPr sz="3200" spc="-25" dirty="0" smtClean="0">
                <a:latin typeface="Calibri"/>
                <a:cs typeface="Calibri"/>
              </a:rPr>
              <a:t>stored</a:t>
            </a:r>
            <a:r>
              <a:rPr sz="3200" spc="45" dirty="0" smtClean="0">
                <a:latin typeface="Calibri"/>
                <a:cs typeface="Calibri"/>
              </a:rPr>
              <a:t> </a:t>
            </a:r>
            <a:r>
              <a:rPr sz="3200" spc="-5" dirty="0" smtClean="0">
                <a:latin typeface="Calibri"/>
                <a:cs typeface="Calibri"/>
              </a:rPr>
              <a:t>in</a:t>
            </a:r>
            <a:r>
              <a:rPr sz="3200" spc="60" dirty="0" smtClean="0">
                <a:latin typeface="Calibri"/>
                <a:cs typeface="Calibri"/>
              </a:rPr>
              <a:t> </a:t>
            </a:r>
            <a:r>
              <a:rPr sz="3200" dirty="0" smtClean="0">
                <a:latin typeface="Calibri"/>
                <a:cs typeface="Calibri"/>
              </a:rPr>
              <a:t>the	</a:t>
            </a:r>
            <a:r>
              <a:rPr sz="3200" spc="-15" dirty="0" smtClean="0">
                <a:latin typeface="Calibri"/>
                <a:cs typeface="Calibri"/>
              </a:rPr>
              <a:t>external</a:t>
            </a:r>
            <a:r>
              <a:rPr sz="3200" spc="55" dirty="0" smtClean="0">
                <a:latin typeface="Calibri"/>
                <a:cs typeface="Calibri"/>
              </a:rPr>
              <a:t> </a:t>
            </a:r>
            <a:r>
              <a:rPr sz="3200" dirty="0" smtClean="0">
                <a:latin typeface="Calibri"/>
                <a:cs typeface="Calibri"/>
              </a:rPr>
              <a:t>memory	</a:t>
            </a:r>
            <a:r>
              <a:rPr sz="3200" spc="5" dirty="0" smtClean="0">
                <a:latin typeface="Calibri"/>
                <a:cs typeface="Calibri"/>
              </a:rPr>
              <a:t>and</a:t>
            </a:r>
            <a:r>
              <a:rPr sz="3200" spc="-40" dirty="0" smtClean="0">
                <a:latin typeface="Calibri"/>
                <a:cs typeface="Calibri"/>
              </a:rPr>
              <a:t> </a:t>
            </a:r>
            <a:r>
              <a:rPr sz="3200" spc="-10" dirty="0" smtClean="0">
                <a:latin typeface="Calibri"/>
                <a:cs typeface="Calibri"/>
              </a:rPr>
              <a:t>connected</a:t>
            </a:r>
            <a:r>
              <a:rPr lang="en-IN" sz="3200" spc="-10" dirty="0" smtClean="0">
                <a:latin typeface="Calibri"/>
                <a:cs typeface="Calibri"/>
              </a:rPr>
              <a:t> </a:t>
            </a:r>
            <a:r>
              <a:rPr lang="en-US" sz="3200" spc="-45" dirty="0" smtClean="0">
                <a:cs typeface="Calibri"/>
              </a:rPr>
              <a:t>t</a:t>
            </a:r>
            <a:r>
              <a:rPr lang="en-US" sz="3200" dirty="0" smtClean="0">
                <a:cs typeface="Calibri"/>
              </a:rPr>
              <a:t>o </a:t>
            </a:r>
            <a:r>
              <a:rPr lang="en-US" sz="3200" spc="-165" dirty="0" err="1" smtClean="0">
                <a:solidFill>
                  <a:srgbClr val="0070C0"/>
                </a:solidFill>
                <a:cs typeface="Calibri"/>
              </a:rPr>
              <a:t>V</a:t>
            </a:r>
            <a:r>
              <a:rPr lang="en-US" sz="3200" dirty="0" err="1" smtClean="0">
                <a:solidFill>
                  <a:srgbClr val="0070C0"/>
                </a:solidFill>
                <a:cs typeface="Calibri"/>
              </a:rPr>
              <a:t>cc</a:t>
            </a:r>
            <a:r>
              <a:rPr lang="en-US" sz="3200" dirty="0" smtClean="0">
                <a:solidFill>
                  <a:srgbClr val="0070C0"/>
                </a:solidFill>
                <a:cs typeface="Calibri"/>
              </a:rPr>
              <a:t> (+5V) </a:t>
            </a:r>
            <a:r>
              <a:rPr lang="en-US" sz="3200" spc="10" dirty="0" smtClean="0">
                <a:cs typeface="Calibri"/>
              </a:rPr>
              <a:t>w</a:t>
            </a:r>
            <a:r>
              <a:rPr lang="en-US" sz="3200" spc="-5" dirty="0" smtClean="0">
                <a:cs typeface="Calibri"/>
              </a:rPr>
              <a:t>he</a:t>
            </a:r>
            <a:r>
              <a:rPr lang="en-US" sz="3200" dirty="0" smtClean="0">
                <a:cs typeface="Calibri"/>
              </a:rPr>
              <a:t>n </a:t>
            </a:r>
            <a:r>
              <a:rPr lang="en-US" sz="3200" spc="-5" dirty="0" smtClean="0">
                <a:cs typeface="Calibri"/>
              </a:rPr>
              <a:t>i</a:t>
            </a:r>
            <a:r>
              <a:rPr lang="en-US" sz="3200" dirty="0" smtClean="0">
                <a:cs typeface="Calibri"/>
              </a:rPr>
              <a:t>t </a:t>
            </a:r>
            <a:r>
              <a:rPr lang="en-US" sz="3200" spc="-5" dirty="0" smtClean="0">
                <a:cs typeface="Calibri"/>
              </a:rPr>
              <a:t>i</a:t>
            </a:r>
            <a:r>
              <a:rPr lang="en-US" sz="3200" dirty="0" smtClean="0">
                <a:cs typeface="Calibri"/>
              </a:rPr>
              <a:t>s access</a:t>
            </a:r>
            <a:r>
              <a:rPr lang="en-US" sz="3200" spc="-15" dirty="0" smtClean="0">
                <a:cs typeface="Calibri"/>
              </a:rPr>
              <a:t>i</a:t>
            </a:r>
            <a:r>
              <a:rPr lang="en-US" sz="3200" spc="5" dirty="0" smtClean="0">
                <a:cs typeface="Calibri"/>
              </a:rPr>
              <a:t>n</a:t>
            </a:r>
            <a:r>
              <a:rPr lang="en-US" sz="3200" dirty="0" smtClean="0">
                <a:cs typeface="Calibri"/>
              </a:rPr>
              <a:t>g</a:t>
            </a:r>
            <a:r>
              <a:rPr lang="en-US" sz="3200" dirty="0">
                <a:cs typeface="Calibri"/>
              </a:rPr>
              <a:t>	</a:t>
            </a:r>
            <a:r>
              <a:rPr lang="en-US" sz="3200" dirty="0" smtClean="0">
                <a:cs typeface="Calibri"/>
              </a:rPr>
              <a:t>the </a:t>
            </a:r>
            <a:r>
              <a:rPr lang="en-US" sz="3200" spc="-5" dirty="0" smtClean="0">
                <a:cs typeface="Calibri"/>
              </a:rPr>
              <a:t>p</a:t>
            </a:r>
            <a:r>
              <a:rPr lang="en-US" sz="3200" spc="-55" dirty="0" smtClean="0">
                <a:cs typeface="Calibri"/>
              </a:rPr>
              <a:t>r</a:t>
            </a:r>
            <a:r>
              <a:rPr lang="en-US" sz="3200" spc="-5" dirty="0" smtClean="0">
                <a:cs typeface="Calibri"/>
              </a:rPr>
              <a:t>og</a:t>
            </a:r>
            <a:r>
              <a:rPr lang="en-US" sz="3200" spc="-60" dirty="0" smtClean="0">
                <a:cs typeface="Calibri"/>
              </a:rPr>
              <a:t>r</a:t>
            </a:r>
            <a:r>
              <a:rPr lang="en-US" sz="3200" dirty="0" smtClean="0">
                <a:cs typeface="Calibri"/>
              </a:rPr>
              <a:t>am </a:t>
            </a:r>
            <a:r>
              <a:rPr lang="en-US" sz="3200" spc="-25" dirty="0" smtClean="0">
                <a:cs typeface="Calibri"/>
              </a:rPr>
              <a:t>c</a:t>
            </a:r>
            <a:r>
              <a:rPr lang="en-US" sz="3200" spc="-5" dirty="0" smtClean="0">
                <a:cs typeface="Calibri"/>
              </a:rPr>
              <a:t>od</a:t>
            </a:r>
            <a:r>
              <a:rPr lang="en-US" sz="3200" dirty="0" smtClean="0">
                <a:cs typeface="Calibri"/>
              </a:rPr>
              <a:t>e</a:t>
            </a:r>
            <a:r>
              <a:rPr lang="en-US" sz="3200" dirty="0">
                <a:cs typeface="Calibri"/>
              </a:rPr>
              <a:t>	</a:t>
            </a:r>
            <a:r>
              <a:rPr lang="en-US" sz="3200" spc="5" dirty="0" smtClean="0">
                <a:cs typeface="Calibri"/>
              </a:rPr>
              <a:t>i</a:t>
            </a:r>
            <a:r>
              <a:rPr lang="en-US" sz="3200" dirty="0" smtClean="0">
                <a:cs typeface="Calibri"/>
              </a:rPr>
              <a:t>n the on chip  </a:t>
            </a:r>
            <a:r>
              <a:rPr lang="en-US" sz="3200" spc="-30" dirty="0">
                <a:cs typeface="Calibri"/>
              </a:rPr>
              <a:t>memory</a:t>
            </a:r>
            <a:r>
              <a:rPr lang="en-US" sz="3200" spc="-30" dirty="0" smtClean="0">
                <a:cs typeface="Calibri"/>
              </a:rPr>
              <a:t>.</a:t>
            </a:r>
            <a:r>
              <a:rPr lang="en-IN" sz="3200" spc="-10" dirty="0" smtClean="0">
                <a:latin typeface="Calibri"/>
                <a:cs typeface="Calibri"/>
              </a:rPr>
              <a:t> </a:t>
            </a:r>
            <a:endParaRPr sz="3200" dirty="0">
              <a:latin typeface="Calibri"/>
              <a:cs typeface="Calibri"/>
            </a:endParaRPr>
          </a:p>
        </p:txBody>
      </p:sp>
      <p:sp>
        <p:nvSpPr>
          <p:cNvPr id="5" name="object 5"/>
          <p:cNvSpPr txBox="1">
            <a:spLocks noGrp="1"/>
          </p:cNvSpPr>
          <p:nvPr>
            <p:ph type="title"/>
          </p:nvPr>
        </p:nvSpPr>
        <p:spPr>
          <a:xfrm>
            <a:off x="2146173" y="281686"/>
            <a:ext cx="7926705" cy="696595"/>
          </a:xfrm>
          <a:prstGeom prst="rect">
            <a:avLst/>
          </a:prstGeom>
        </p:spPr>
        <p:txBody>
          <a:bodyPr vert="horz" wrap="square" lIns="0" tIns="12700" rIns="0" bIns="0" rtlCol="0">
            <a:spAutoFit/>
          </a:bodyPr>
          <a:lstStyle/>
          <a:p>
            <a:pPr marL="12700">
              <a:lnSpc>
                <a:spcPct val="100000"/>
              </a:lnSpc>
              <a:spcBef>
                <a:spcPts val="100"/>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Tree>
    <p:extLst>
      <p:ext uri="{BB962C8B-B14F-4D97-AF65-F5344CB8AC3E}">
        <p14:creationId xmlns:p14="http://schemas.microsoft.com/office/powerpoint/2010/main" val="25904838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43</a:t>
            </a:fld>
            <a:endParaRPr dirty="0"/>
          </a:p>
        </p:txBody>
      </p:sp>
      <p:sp>
        <p:nvSpPr>
          <p:cNvPr id="2" name="object 2"/>
          <p:cNvSpPr txBox="1"/>
          <p:nvPr/>
        </p:nvSpPr>
        <p:spPr>
          <a:xfrm>
            <a:off x="330809" y="1225422"/>
            <a:ext cx="11278235" cy="246507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006FC0"/>
                </a:solidFill>
                <a:latin typeface="Calibri"/>
                <a:cs typeface="Calibri"/>
              </a:rPr>
              <a:t>PSEN’</a:t>
            </a:r>
            <a:r>
              <a:rPr sz="3200" b="1" spc="-40" dirty="0">
                <a:solidFill>
                  <a:srgbClr val="006FC0"/>
                </a:solidFill>
                <a:latin typeface="Calibri"/>
                <a:cs typeface="Calibri"/>
              </a:rPr>
              <a:t> </a:t>
            </a:r>
            <a:r>
              <a:rPr sz="3200" b="1" dirty="0">
                <a:solidFill>
                  <a:srgbClr val="006FC0"/>
                </a:solidFill>
                <a:latin typeface="Calibri"/>
                <a:cs typeface="Calibri"/>
              </a:rPr>
              <a:t>:</a:t>
            </a:r>
            <a:endParaRPr sz="3200" dirty="0">
              <a:latin typeface="Calibri"/>
              <a:cs typeface="Calibri"/>
            </a:endParaRPr>
          </a:p>
          <a:p>
            <a:pPr marL="927100" indent="-457200" algn="just">
              <a:lnSpc>
                <a:spcPct val="100000"/>
              </a:lnSpc>
              <a:buFont typeface="Arial MT"/>
              <a:buChar char="•"/>
              <a:tabLst>
                <a:tab pos="927100" algn="l"/>
              </a:tabLst>
            </a:pPr>
            <a:r>
              <a:rPr sz="3200" spc="-5" dirty="0">
                <a:latin typeface="Calibri"/>
                <a:cs typeface="Calibri"/>
              </a:rPr>
              <a:t>This</a:t>
            </a:r>
            <a:r>
              <a:rPr sz="3200" spc="10" dirty="0">
                <a:latin typeface="Calibri"/>
                <a:cs typeface="Calibri"/>
              </a:rPr>
              <a:t> </a:t>
            </a:r>
            <a:r>
              <a:rPr sz="3200" spc="-5" dirty="0">
                <a:latin typeface="Calibri"/>
                <a:cs typeface="Calibri"/>
              </a:rPr>
              <a:t>is</a:t>
            </a:r>
            <a:r>
              <a:rPr sz="3200" dirty="0">
                <a:latin typeface="Calibri"/>
                <a:cs typeface="Calibri"/>
              </a:rPr>
              <a:t> an </a:t>
            </a:r>
            <a:r>
              <a:rPr sz="3200" spc="-5" dirty="0">
                <a:latin typeface="Calibri"/>
                <a:cs typeface="Calibri"/>
              </a:rPr>
              <a:t>output</a:t>
            </a:r>
            <a:r>
              <a:rPr sz="3200" spc="20" dirty="0">
                <a:latin typeface="Calibri"/>
                <a:cs typeface="Calibri"/>
              </a:rPr>
              <a:t> </a:t>
            </a:r>
            <a:r>
              <a:rPr sz="3200" spc="-5" dirty="0">
                <a:latin typeface="Calibri"/>
                <a:cs typeface="Calibri"/>
              </a:rPr>
              <a:t>pin</a:t>
            </a:r>
            <a:r>
              <a:rPr sz="3200" spc="10" dirty="0">
                <a:latin typeface="Calibri"/>
                <a:cs typeface="Calibri"/>
              </a:rPr>
              <a:t> </a:t>
            </a:r>
            <a:r>
              <a:rPr sz="3200" dirty="0">
                <a:latin typeface="Calibri"/>
                <a:cs typeface="Calibri"/>
              </a:rPr>
              <a:t>which</a:t>
            </a:r>
            <a:r>
              <a:rPr sz="3200" spc="15" dirty="0">
                <a:latin typeface="Calibri"/>
                <a:cs typeface="Calibri"/>
              </a:rPr>
              <a:t> </a:t>
            </a:r>
            <a:r>
              <a:rPr sz="3200" spc="-5" dirty="0">
                <a:latin typeface="Calibri"/>
                <a:cs typeface="Calibri"/>
              </a:rPr>
              <a:t>is </a:t>
            </a:r>
            <a:r>
              <a:rPr sz="3200" spc="-10" dirty="0">
                <a:latin typeface="Calibri"/>
                <a:cs typeface="Calibri"/>
              </a:rPr>
              <a:t>active</a:t>
            </a:r>
            <a:r>
              <a:rPr sz="3200" dirty="0">
                <a:latin typeface="Calibri"/>
                <a:cs typeface="Calibri"/>
              </a:rPr>
              <a:t> </a:t>
            </a:r>
            <a:r>
              <a:rPr sz="3200" spc="-55" dirty="0">
                <a:latin typeface="Calibri"/>
                <a:cs typeface="Calibri"/>
              </a:rPr>
              <a:t>low.</a:t>
            </a:r>
            <a:endParaRPr sz="3200" dirty="0">
              <a:latin typeface="Calibri"/>
              <a:cs typeface="Calibri"/>
            </a:endParaRPr>
          </a:p>
          <a:p>
            <a:pPr marL="927100" marR="5080" indent="-457200" algn="just">
              <a:lnSpc>
                <a:spcPct val="100000"/>
              </a:lnSpc>
              <a:buFont typeface="Arial MT"/>
              <a:buChar char="•"/>
              <a:tabLst>
                <a:tab pos="927100" algn="l"/>
              </a:tabLst>
            </a:pPr>
            <a:r>
              <a:rPr lang="en-IN" sz="3200" dirty="0" smtClean="0">
                <a:latin typeface="Calibri"/>
                <a:cs typeface="Calibri"/>
              </a:rPr>
              <a:t>It will be activated (zero) </a:t>
            </a:r>
            <a:r>
              <a:rPr lang="en-IN" sz="3200" dirty="0">
                <a:latin typeface="Calibri"/>
                <a:cs typeface="Calibri"/>
              </a:rPr>
              <a:t>w</a:t>
            </a:r>
            <a:r>
              <a:rPr sz="3200" dirty="0" smtClean="0">
                <a:latin typeface="Calibri"/>
                <a:cs typeface="Calibri"/>
              </a:rPr>
              <a:t>hen</a:t>
            </a:r>
            <a:r>
              <a:rPr sz="3200" spc="5" dirty="0" smtClean="0">
                <a:latin typeface="Calibri"/>
                <a:cs typeface="Calibri"/>
              </a:rPr>
              <a:t> </a:t>
            </a:r>
            <a:r>
              <a:rPr sz="3200" dirty="0">
                <a:latin typeface="Calibri"/>
                <a:cs typeface="Calibri"/>
              </a:rPr>
              <a:t>the</a:t>
            </a:r>
            <a:r>
              <a:rPr sz="3200" spc="5" dirty="0">
                <a:latin typeface="Calibri"/>
                <a:cs typeface="Calibri"/>
              </a:rPr>
              <a:t> </a:t>
            </a:r>
            <a:r>
              <a:rPr sz="3200" spc="-15" dirty="0">
                <a:latin typeface="Calibri"/>
                <a:cs typeface="Calibri"/>
              </a:rPr>
              <a:t>microcontroller</a:t>
            </a:r>
            <a:r>
              <a:rPr sz="3200" spc="-10" dirty="0">
                <a:latin typeface="Calibri"/>
                <a:cs typeface="Calibri"/>
              </a:rPr>
              <a:t> </a:t>
            </a:r>
            <a:r>
              <a:rPr sz="3200" spc="-5" dirty="0">
                <a:latin typeface="Calibri"/>
                <a:cs typeface="Calibri"/>
              </a:rPr>
              <a:t>is</a:t>
            </a:r>
            <a:r>
              <a:rPr sz="3200" dirty="0">
                <a:latin typeface="Calibri"/>
                <a:cs typeface="Calibri"/>
              </a:rPr>
              <a:t> accessing</a:t>
            </a:r>
            <a:r>
              <a:rPr sz="3200" spc="5" dirty="0">
                <a:latin typeface="Calibri"/>
                <a:cs typeface="Calibri"/>
              </a:rPr>
              <a:t> </a:t>
            </a:r>
            <a:r>
              <a:rPr sz="3200" dirty="0">
                <a:latin typeface="Calibri"/>
                <a:cs typeface="Calibri"/>
              </a:rPr>
              <a:t>the</a:t>
            </a:r>
            <a:r>
              <a:rPr sz="3200" spc="5" dirty="0">
                <a:latin typeface="Calibri"/>
                <a:cs typeface="Calibri"/>
              </a:rPr>
              <a:t> </a:t>
            </a:r>
            <a:r>
              <a:rPr sz="3200" spc="-20" dirty="0">
                <a:latin typeface="Calibri"/>
                <a:cs typeface="Calibri"/>
              </a:rPr>
              <a:t>program</a:t>
            </a:r>
            <a:r>
              <a:rPr sz="3200" spc="680" dirty="0">
                <a:latin typeface="Calibri"/>
                <a:cs typeface="Calibri"/>
              </a:rPr>
              <a:t> </a:t>
            </a:r>
            <a:r>
              <a:rPr sz="3200" spc="-10" dirty="0">
                <a:latin typeface="Calibri"/>
                <a:cs typeface="Calibri"/>
              </a:rPr>
              <a:t>code </a:t>
            </a:r>
            <a:r>
              <a:rPr sz="3200" spc="-5" dirty="0">
                <a:latin typeface="Calibri"/>
                <a:cs typeface="Calibri"/>
              </a:rPr>
              <a:t> </a:t>
            </a:r>
            <a:r>
              <a:rPr sz="3200" spc="-25" dirty="0">
                <a:latin typeface="Calibri"/>
                <a:cs typeface="Calibri"/>
              </a:rPr>
              <a:t>stored </a:t>
            </a:r>
            <a:r>
              <a:rPr sz="3200" spc="-5" dirty="0">
                <a:latin typeface="Calibri"/>
                <a:cs typeface="Calibri"/>
              </a:rPr>
              <a:t>in </a:t>
            </a:r>
            <a:r>
              <a:rPr sz="3200" dirty="0">
                <a:latin typeface="Calibri"/>
                <a:cs typeface="Calibri"/>
              </a:rPr>
              <a:t>the </a:t>
            </a:r>
            <a:r>
              <a:rPr sz="3200" spc="-10" dirty="0">
                <a:latin typeface="Calibri"/>
                <a:cs typeface="Calibri"/>
              </a:rPr>
              <a:t>external </a:t>
            </a:r>
            <a:r>
              <a:rPr sz="3200" spc="-10" dirty="0" smtClean="0">
                <a:latin typeface="Calibri"/>
                <a:cs typeface="Calibri"/>
              </a:rPr>
              <a:t>ROM</a:t>
            </a:r>
            <a:r>
              <a:rPr lang="en-IN" sz="3200" spc="-10" dirty="0" smtClean="0">
                <a:latin typeface="Calibri"/>
                <a:cs typeface="Calibri"/>
              </a:rPr>
              <a:t>. T</a:t>
            </a:r>
            <a:r>
              <a:rPr sz="3200" spc="-15" dirty="0" smtClean="0">
                <a:latin typeface="Calibri"/>
                <a:cs typeface="Calibri"/>
              </a:rPr>
              <a:t>his </a:t>
            </a:r>
            <a:r>
              <a:rPr sz="3200" dirty="0">
                <a:latin typeface="Calibri"/>
                <a:cs typeface="Calibri"/>
              </a:rPr>
              <a:t>pin is </a:t>
            </a:r>
            <a:r>
              <a:rPr sz="3200" spc="-10" dirty="0">
                <a:latin typeface="Calibri"/>
                <a:cs typeface="Calibri"/>
              </a:rPr>
              <a:t>connected </a:t>
            </a:r>
            <a:r>
              <a:rPr sz="3200" spc="-25" dirty="0">
                <a:latin typeface="Calibri"/>
                <a:cs typeface="Calibri"/>
              </a:rPr>
              <a:t>to </a:t>
            </a:r>
            <a:r>
              <a:rPr sz="3200" dirty="0">
                <a:latin typeface="Calibri"/>
                <a:cs typeface="Calibri"/>
              </a:rPr>
              <a:t>the </a:t>
            </a:r>
            <a:r>
              <a:rPr sz="3200" spc="10" dirty="0">
                <a:latin typeface="Calibri"/>
                <a:cs typeface="Calibri"/>
              </a:rPr>
              <a:t>OE </a:t>
            </a:r>
            <a:r>
              <a:rPr sz="3200" spc="15" dirty="0">
                <a:latin typeface="Calibri"/>
                <a:cs typeface="Calibri"/>
              </a:rPr>
              <a:t> </a:t>
            </a:r>
            <a:r>
              <a:rPr sz="3200" spc="-5" dirty="0">
                <a:latin typeface="Calibri"/>
                <a:cs typeface="Calibri"/>
              </a:rPr>
              <a:t>(Output</a:t>
            </a:r>
            <a:r>
              <a:rPr sz="3200" spc="30" dirty="0">
                <a:latin typeface="Calibri"/>
                <a:cs typeface="Calibri"/>
              </a:rPr>
              <a:t> </a:t>
            </a:r>
            <a:r>
              <a:rPr sz="3200" spc="-5" dirty="0">
                <a:latin typeface="Calibri"/>
                <a:cs typeface="Calibri"/>
              </a:rPr>
              <a:t>Enable)</a:t>
            </a:r>
            <a:r>
              <a:rPr sz="3200" spc="15" dirty="0">
                <a:latin typeface="Calibri"/>
                <a:cs typeface="Calibri"/>
              </a:rPr>
              <a:t> </a:t>
            </a:r>
            <a:r>
              <a:rPr sz="3200" spc="-5" dirty="0">
                <a:latin typeface="Calibri"/>
                <a:cs typeface="Calibri"/>
              </a:rPr>
              <a:t>pin</a:t>
            </a:r>
            <a:r>
              <a:rPr sz="3200" spc="10" dirty="0">
                <a:latin typeface="Calibri"/>
                <a:cs typeface="Calibri"/>
              </a:rPr>
              <a:t> </a:t>
            </a:r>
            <a:r>
              <a:rPr sz="3200" dirty="0">
                <a:latin typeface="Calibri"/>
                <a:cs typeface="Calibri"/>
              </a:rPr>
              <a:t>of</a:t>
            </a:r>
            <a:r>
              <a:rPr sz="3200" spc="-10" dirty="0">
                <a:latin typeface="Calibri"/>
                <a:cs typeface="Calibri"/>
              </a:rPr>
              <a:t> </a:t>
            </a:r>
            <a:r>
              <a:rPr sz="3200" dirty="0" smtClean="0">
                <a:latin typeface="Calibri"/>
                <a:cs typeface="Calibri"/>
              </a:rPr>
              <a:t>the</a:t>
            </a:r>
            <a:r>
              <a:rPr lang="en-IN" sz="3200" dirty="0" smtClean="0">
                <a:latin typeface="Calibri"/>
                <a:cs typeface="Calibri"/>
              </a:rPr>
              <a:t> external</a:t>
            </a:r>
            <a:r>
              <a:rPr sz="3200" spc="-5" dirty="0" smtClean="0">
                <a:latin typeface="Calibri"/>
                <a:cs typeface="Calibri"/>
              </a:rPr>
              <a:t> </a:t>
            </a:r>
            <a:r>
              <a:rPr sz="3200" spc="-10" dirty="0">
                <a:latin typeface="Calibri"/>
                <a:cs typeface="Calibri"/>
              </a:rPr>
              <a:t>ROM.</a:t>
            </a:r>
            <a:endParaRPr sz="3200" dirty="0">
              <a:latin typeface="Calibri"/>
              <a:cs typeface="Calibri"/>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39370">
              <a:lnSpc>
                <a:spcPct val="100000"/>
              </a:lnSpc>
              <a:spcBef>
                <a:spcPts val="105"/>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Tree>
    <p:extLst>
      <p:ext uri="{BB962C8B-B14F-4D97-AF65-F5344CB8AC3E}">
        <p14:creationId xmlns:p14="http://schemas.microsoft.com/office/powerpoint/2010/main" val="3761997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44</a:t>
            </a:fld>
            <a:endParaRPr dirty="0"/>
          </a:p>
        </p:txBody>
      </p:sp>
      <p:sp>
        <p:nvSpPr>
          <p:cNvPr id="2" name="object 2"/>
          <p:cNvSpPr txBox="1"/>
          <p:nvPr/>
        </p:nvSpPr>
        <p:spPr>
          <a:xfrm>
            <a:off x="282041" y="1248537"/>
            <a:ext cx="11322050" cy="296812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6FC0"/>
                </a:solidFill>
                <a:latin typeface="Calibri"/>
                <a:cs typeface="Calibri"/>
              </a:rPr>
              <a:t>ALE</a:t>
            </a:r>
            <a:r>
              <a:rPr sz="3200" b="1" spc="-35" dirty="0">
                <a:solidFill>
                  <a:srgbClr val="006FC0"/>
                </a:solidFill>
                <a:latin typeface="Calibri"/>
                <a:cs typeface="Calibri"/>
              </a:rPr>
              <a:t> </a:t>
            </a:r>
            <a:r>
              <a:rPr sz="3200" b="1" spc="-10" dirty="0">
                <a:solidFill>
                  <a:srgbClr val="006FC0"/>
                </a:solidFill>
                <a:latin typeface="Calibri"/>
                <a:cs typeface="Calibri"/>
              </a:rPr>
              <a:t>/PROG:</a:t>
            </a:r>
            <a:endParaRPr sz="3200" dirty="0">
              <a:latin typeface="Calibri"/>
              <a:cs typeface="Calibri"/>
            </a:endParaRPr>
          </a:p>
          <a:p>
            <a:pPr marL="469900" indent="-457200">
              <a:lnSpc>
                <a:spcPct val="100000"/>
              </a:lnSpc>
              <a:buFont typeface="Arial MT"/>
              <a:buChar char="•"/>
              <a:tabLst>
                <a:tab pos="469265" algn="l"/>
                <a:tab pos="469900" algn="l"/>
              </a:tabLst>
            </a:pPr>
            <a:r>
              <a:rPr sz="3200" spc="-5" dirty="0">
                <a:latin typeface="Calibri"/>
                <a:cs typeface="Calibri"/>
              </a:rPr>
              <a:t>This</a:t>
            </a:r>
            <a:r>
              <a:rPr sz="3200" spc="10" dirty="0">
                <a:latin typeface="Calibri"/>
                <a:cs typeface="Calibri"/>
              </a:rPr>
              <a:t> </a:t>
            </a:r>
            <a:r>
              <a:rPr sz="3200" spc="-5" dirty="0">
                <a:latin typeface="Calibri"/>
                <a:cs typeface="Calibri"/>
              </a:rPr>
              <a:t>is</a:t>
            </a:r>
            <a:r>
              <a:rPr sz="3200" dirty="0">
                <a:latin typeface="Calibri"/>
                <a:cs typeface="Calibri"/>
              </a:rPr>
              <a:t> an </a:t>
            </a:r>
            <a:r>
              <a:rPr sz="3200" spc="-5" dirty="0">
                <a:latin typeface="Calibri"/>
                <a:cs typeface="Calibri"/>
              </a:rPr>
              <a:t>output</a:t>
            </a:r>
            <a:r>
              <a:rPr sz="3200" spc="20" dirty="0">
                <a:latin typeface="Calibri"/>
                <a:cs typeface="Calibri"/>
              </a:rPr>
              <a:t> </a:t>
            </a:r>
            <a:r>
              <a:rPr sz="3200" spc="-5" dirty="0">
                <a:latin typeface="Calibri"/>
                <a:cs typeface="Calibri"/>
              </a:rPr>
              <a:t>pin,</a:t>
            </a:r>
            <a:r>
              <a:rPr sz="3200" spc="15" dirty="0">
                <a:latin typeface="Calibri"/>
                <a:cs typeface="Calibri"/>
              </a:rPr>
              <a:t> </a:t>
            </a:r>
            <a:r>
              <a:rPr sz="3200" dirty="0">
                <a:latin typeface="Calibri"/>
                <a:cs typeface="Calibri"/>
              </a:rPr>
              <a:t>which </a:t>
            </a:r>
            <a:r>
              <a:rPr sz="3200" spc="-5" dirty="0">
                <a:latin typeface="Calibri"/>
                <a:cs typeface="Calibri"/>
              </a:rPr>
              <a:t>is</a:t>
            </a:r>
            <a:r>
              <a:rPr sz="3200" dirty="0">
                <a:latin typeface="Calibri"/>
                <a:cs typeface="Calibri"/>
              </a:rPr>
              <a:t> </a:t>
            </a:r>
            <a:r>
              <a:rPr sz="3200" spc="-10" dirty="0">
                <a:latin typeface="Calibri"/>
                <a:cs typeface="Calibri"/>
              </a:rPr>
              <a:t>active</a:t>
            </a:r>
            <a:r>
              <a:rPr sz="3200" spc="10" dirty="0">
                <a:latin typeface="Calibri"/>
                <a:cs typeface="Calibri"/>
              </a:rPr>
              <a:t> </a:t>
            </a:r>
            <a:r>
              <a:rPr sz="3200" spc="-5" dirty="0">
                <a:latin typeface="Calibri"/>
                <a:cs typeface="Calibri"/>
              </a:rPr>
              <a:t>high</a:t>
            </a:r>
            <a:r>
              <a:rPr sz="3200" b="1" spc="-5" dirty="0">
                <a:latin typeface="Calibri"/>
                <a:cs typeface="Calibri"/>
              </a:rPr>
              <a:t>.</a:t>
            </a:r>
            <a:endParaRPr sz="3200" dirty="0">
              <a:latin typeface="Calibri"/>
              <a:cs typeface="Calibri"/>
            </a:endParaRPr>
          </a:p>
          <a:p>
            <a:pPr marL="469900" indent="-457200">
              <a:buFont typeface="Arial MT"/>
              <a:buChar char="•"/>
              <a:tabLst>
                <a:tab pos="469265" algn="l"/>
                <a:tab pos="469900" algn="l"/>
                <a:tab pos="1691639" algn="l"/>
                <a:tab pos="3656329" algn="l"/>
                <a:tab pos="4232910" algn="l"/>
                <a:tab pos="5814695" algn="l"/>
                <a:tab pos="7512684" algn="l"/>
                <a:tab pos="8448675" algn="l"/>
                <a:tab pos="8886190" algn="l"/>
                <a:tab pos="10530840" algn="l"/>
              </a:tabLst>
            </a:pPr>
            <a:r>
              <a:rPr sz="3200" dirty="0" smtClean="0">
                <a:latin typeface="Calibri"/>
                <a:cs typeface="Calibri"/>
              </a:rPr>
              <a:t>When</a:t>
            </a:r>
            <a:r>
              <a:rPr lang="en-IN" sz="3200" dirty="0" smtClean="0">
                <a:latin typeface="Calibri"/>
                <a:cs typeface="Calibri"/>
              </a:rPr>
              <a:t> 8051 is</a:t>
            </a:r>
            <a:r>
              <a:rPr lang="en-IN" sz="3200" dirty="0">
                <a:latin typeface="Calibri"/>
                <a:cs typeface="Calibri"/>
              </a:rPr>
              <a:t> </a:t>
            </a:r>
            <a:r>
              <a:rPr sz="3200" spc="-25" dirty="0" smtClean="0">
                <a:latin typeface="Calibri"/>
                <a:cs typeface="Calibri"/>
              </a:rPr>
              <a:t>c</a:t>
            </a:r>
            <a:r>
              <a:rPr sz="3200" spc="-5" dirty="0" smtClean="0">
                <a:latin typeface="Calibri"/>
                <a:cs typeface="Calibri"/>
              </a:rPr>
              <a:t>onne</a:t>
            </a:r>
            <a:r>
              <a:rPr sz="3200" spc="5" dirty="0" smtClean="0">
                <a:latin typeface="Calibri"/>
                <a:cs typeface="Calibri"/>
              </a:rPr>
              <a:t>c</a:t>
            </a:r>
            <a:r>
              <a:rPr sz="3200" spc="-40" dirty="0" smtClean="0">
                <a:latin typeface="Calibri"/>
                <a:cs typeface="Calibri"/>
              </a:rPr>
              <a:t>t</a:t>
            </a:r>
            <a:r>
              <a:rPr sz="3200" dirty="0" smtClean="0">
                <a:latin typeface="Calibri"/>
                <a:cs typeface="Calibri"/>
              </a:rPr>
              <a:t>ed</a:t>
            </a:r>
            <a:r>
              <a:rPr lang="en-IN" sz="3200" dirty="0">
                <a:latin typeface="Calibri"/>
                <a:cs typeface="Calibri"/>
              </a:rPr>
              <a:t> </a:t>
            </a:r>
            <a:r>
              <a:rPr sz="3200" spc="-45" dirty="0" smtClean="0">
                <a:latin typeface="Calibri"/>
                <a:cs typeface="Calibri"/>
              </a:rPr>
              <a:t>t</a:t>
            </a:r>
            <a:r>
              <a:rPr sz="3200" dirty="0" smtClean="0">
                <a:latin typeface="Calibri"/>
                <a:cs typeface="Calibri"/>
              </a:rPr>
              <a:t>o</a:t>
            </a:r>
            <a:r>
              <a:rPr lang="en-IN" sz="3200" dirty="0">
                <a:latin typeface="Calibri"/>
                <a:cs typeface="Calibri"/>
              </a:rPr>
              <a:t> </a:t>
            </a:r>
            <a:r>
              <a:rPr sz="3200" spc="-50" dirty="0" smtClean="0">
                <a:latin typeface="Calibri"/>
                <a:cs typeface="Calibri"/>
              </a:rPr>
              <a:t>e</a:t>
            </a:r>
            <a:r>
              <a:rPr sz="3200" spc="10" dirty="0" smtClean="0">
                <a:latin typeface="Calibri"/>
                <a:cs typeface="Calibri"/>
              </a:rPr>
              <a:t>x</a:t>
            </a:r>
            <a:r>
              <a:rPr sz="3200" spc="-45" dirty="0" smtClean="0">
                <a:latin typeface="Calibri"/>
                <a:cs typeface="Calibri"/>
              </a:rPr>
              <a:t>t</a:t>
            </a:r>
            <a:r>
              <a:rPr sz="3200" dirty="0" smtClean="0">
                <a:latin typeface="Calibri"/>
                <a:cs typeface="Calibri"/>
              </a:rPr>
              <a:t>ernal</a:t>
            </a:r>
            <a:r>
              <a:rPr lang="en-IN" sz="3200" dirty="0">
                <a:latin typeface="Calibri"/>
                <a:cs typeface="Calibri"/>
              </a:rPr>
              <a:t> </a:t>
            </a:r>
            <a:r>
              <a:rPr sz="3200" dirty="0" smtClean="0">
                <a:latin typeface="Calibri"/>
                <a:cs typeface="Calibri"/>
              </a:rPr>
              <a:t>memo</a:t>
            </a:r>
            <a:r>
              <a:rPr sz="3200" spc="15" dirty="0" smtClean="0">
                <a:latin typeface="Calibri"/>
                <a:cs typeface="Calibri"/>
              </a:rPr>
              <a:t>r</a:t>
            </a:r>
            <a:r>
              <a:rPr sz="3200" spc="-229" dirty="0" smtClean="0">
                <a:latin typeface="Calibri"/>
                <a:cs typeface="Calibri"/>
              </a:rPr>
              <a:t>y</a:t>
            </a:r>
            <a:r>
              <a:rPr sz="3200" dirty="0" smtClean="0">
                <a:latin typeface="Calibri"/>
                <a:cs typeface="Calibri"/>
              </a:rPr>
              <a:t>,</a:t>
            </a:r>
            <a:r>
              <a:rPr lang="en-IN" sz="3200" dirty="0" smtClean="0">
                <a:latin typeface="Calibri"/>
                <a:cs typeface="Calibri"/>
              </a:rPr>
              <a:t> ALE becomes high to </a:t>
            </a:r>
            <a:r>
              <a:rPr lang="en-IN" sz="3200" spc="-10" dirty="0" smtClean="0">
                <a:cs typeface="Calibri"/>
              </a:rPr>
              <a:t>de-multiplex</a:t>
            </a:r>
            <a:r>
              <a:rPr lang="en-IN" sz="3200" dirty="0" smtClean="0">
                <a:latin typeface="Calibri"/>
                <a:cs typeface="Calibri"/>
              </a:rPr>
              <a:t> the memory address which is available on </a:t>
            </a:r>
            <a:r>
              <a:rPr sz="3200" spc="-5" dirty="0" smtClean="0">
                <a:latin typeface="Calibri"/>
                <a:cs typeface="Calibri"/>
              </a:rPr>
              <a:t>por</a:t>
            </a:r>
            <a:r>
              <a:rPr sz="3200" dirty="0" smtClean="0">
                <a:latin typeface="Calibri"/>
                <a:cs typeface="Calibri"/>
              </a:rPr>
              <a:t>t</a:t>
            </a:r>
            <a:r>
              <a:rPr lang="en-IN" sz="3200" dirty="0">
                <a:latin typeface="Calibri"/>
                <a:cs typeface="Calibri"/>
              </a:rPr>
              <a:t> </a:t>
            </a:r>
            <a:r>
              <a:rPr sz="3200" dirty="0" smtClean="0">
                <a:latin typeface="Calibri"/>
                <a:cs typeface="Calibri"/>
              </a:rPr>
              <a:t>0</a:t>
            </a:r>
            <a:r>
              <a:rPr lang="en-IN" sz="3200" dirty="0" smtClean="0">
                <a:latin typeface="Calibri"/>
                <a:cs typeface="Calibri"/>
              </a:rPr>
              <a:t>. (Port 0 </a:t>
            </a:r>
            <a:r>
              <a:rPr sz="3200" spc="-5" dirty="0" smtClean="0">
                <a:latin typeface="Calibri"/>
                <a:cs typeface="Calibri"/>
              </a:rPr>
              <a:t>p</a:t>
            </a:r>
            <a:r>
              <a:rPr sz="3200" spc="-55" dirty="0" smtClean="0">
                <a:latin typeface="Calibri"/>
                <a:cs typeface="Calibri"/>
              </a:rPr>
              <a:t>r</a:t>
            </a:r>
            <a:r>
              <a:rPr sz="3200" spc="-5" dirty="0" smtClean="0">
                <a:latin typeface="Calibri"/>
                <a:cs typeface="Calibri"/>
              </a:rPr>
              <a:t>ov</a:t>
            </a:r>
            <a:r>
              <a:rPr sz="3200" spc="-15" dirty="0" smtClean="0">
                <a:latin typeface="Calibri"/>
                <a:cs typeface="Calibri"/>
              </a:rPr>
              <a:t>i</a:t>
            </a:r>
            <a:r>
              <a:rPr sz="3200" spc="-5" dirty="0" smtClean="0">
                <a:latin typeface="Calibri"/>
                <a:cs typeface="Calibri"/>
              </a:rPr>
              <a:t>de</a:t>
            </a:r>
            <a:r>
              <a:rPr sz="3200" dirty="0" smtClean="0">
                <a:latin typeface="Calibri"/>
                <a:cs typeface="Calibri"/>
              </a:rPr>
              <a:t>s</a:t>
            </a:r>
            <a:r>
              <a:rPr lang="en-IN" sz="3200" dirty="0" smtClean="0">
                <a:latin typeface="Calibri"/>
                <a:cs typeface="Calibri"/>
              </a:rPr>
              <a:t> </a:t>
            </a:r>
            <a:r>
              <a:rPr sz="3200" spc="-5" dirty="0" smtClean="0">
                <a:latin typeface="Calibri"/>
                <a:cs typeface="Calibri"/>
              </a:rPr>
              <a:t>both</a:t>
            </a:r>
            <a:r>
              <a:rPr lang="en-IN" sz="3200" spc="-5" dirty="0" smtClean="0">
                <a:latin typeface="Calibri"/>
                <a:cs typeface="Calibri"/>
              </a:rPr>
              <a:t> </a:t>
            </a:r>
            <a:r>
              <a:rPr lang="en-US" sz="3200" spc="-5" dirty="0" smtClean="0">
                <a:cs typeface="Calibri"/>
              </a:rPr>
              <a:t>address</a:t>
            </a:r>
            <a:r>
              <a:rPr lang="en-US" sz="3200" spc="345" dirty="0" smtClean="0">
                <a:cs typeface="Calibri"/>
              </a:rPr>
              <a:t> </a:t>
            </a:r>
            <a:r>
              <a:rPr lang="en-US" sz="3200" dirty="0" smtClean="0">
                <a:cs typeface="Calibri"/>
              </a:rPr>
              <a:t>and </a:t>
            </a:r>
            <a:r>
              <a:rPr lang="en-US" sz="3200" spc="-20" dirty="0" smtClean="0">
                <a:cs typeface="Calibri"/>
              </a:rPr>
              <a:t>data on time sharing basis</a:t>
            </a:r>
            <a:r>
              <a:rPr lang="en-US" sz="3200" spc="375" dirty="0" smtClean="0">
                <a:cs typeface="Calibri"/>
              </a:rPr>
              <a:t> </a:t>
            </a:r>
            <a:r>
              <a:rPr lang="en-US" sz="3200" dirty="0" err="1">
                <a:cs typeface="Calibri"/>
              </a:rPr>
              <a:t>i.e</a:t>
            </a:r>
            <a:r>
              <a:rPr lang="en-US" sz="3200" spc="355" dirty="0">
                <a:cs typeface="Calibri"/>
              </a:rPr>
              <a:t> </a:t>
            </a:r>
            <a:r>
              <a:rPr lang="en-US" sz="3200" spc="-5" dirty="0">
                <a:cs typeface="Calibri"/>
              </a:rPr>
              <a:t>address</a:t>
            </a:r>
            <a:r>
              <a:rPr lang="en-US" sz="3200" spc="340" dirty="0">
                <a:cs typeface="Calibri"/>
              </a:rPr>
              <a:t> </a:t>
            </a:r>
            <a:r>
              <a:rPr lang="en-US" sz="3200" dirty="0" smtClean="0">
                <a:cs typeface="Calibri"/>
              </a:rPr>
              <a:t>and </a:t>
            </a:r>
            <a:r>
              <a:rPr lang="en-US" sz="3200" spc="-20" dirty="0" smtClean="0">
                <a:cs typeface="Calibri"/>
              </a:rPr>
              <a:t>data </a:t>
            </a:r>
            <a:r>
              <a:rPr lang="en-US" sz="3200" spc="-15" dirty="0" smtClean="0">
                <a:cs typeface="Calibri"/>
              </a:rPr>
              <a:t>are</a:t>
            </a:r>
            <a:r>
              <a:rPr lang="en-US" sz="3200" spc="265" dirty="0" smtClean="0">
                <a:cs typeface="Calibri"/>
              </a:rPr>
              <a:t> </a:t>
            </a:r>
            <a:r>
              <a:rPr lang="en-US" sz="3200" spc="-10" dirty="0">
                <a:cs typeface="Calibri"/>
              </a:rPr>
              <a:t>multiplexed </a:t>
            </a:r>
            <a:r>
              <a:rPr lang="en-US" sz="3200" spc="-710" dirty="0">
                <a:cs typeface="Calibri"/>
              </a:rPr>
              <a:t> </a:t>
            </a:r>
            <a:r>
              <a:rPr lang="en-US" sz="3200" spc="-5" dirty="0">
                <a:cs typeface="Calibri"/>
              </a:rPr>
              <a:t>port </a:t>
            </a:r>
            <a:r>
              <a:rPr lang="en-US" sz="3200" dirty="0">
                <a:cs typeface="Calibri"/>
              </a:rPr>
              <a:t>0 </a:t>
            </a:r>
            <a:r>
              <a:rPr lang="en-US" sz="3200" dirty="0" smtClean="0">
                <a:cs typeface="Calibri"/>
              </a:rPr>
              <a:t>.</a:t>
            </a:r>
            <a:endParaRPr lang="en-US" sz="3200" dirty="0">
              <a:cs typeface="Calibri"/>
            </a:endParaRPr>
          </a:p>
        </p:txBody>
      </p:sp>
      <p:sp>
        <p:nvSpPr>
          <p:cNvPr id="4" name="object 4"/>
          <p:cNvSpPr txBox="1"/>
          <p:nvPr/>
        </p:nvSpPr>
        <p:spPr>
          <a:xfrm>
            <a:off x="282041" y="4594402"/>
            <a:ext cx="11322050" cy="1490793"/>
          </a:xfrm>
          <a:prstGeom prst="rect">
            <a:avLst/>
          </a:prstGeom>
        </p:spPr>
        <p:txBody>
          <a:bodyPr vert="horz" wrap="square" lIns="0" tIns="13335" rIns="0" bIns="0" rtlCol="0">
            <a:spAutoFit/>
          </a:bodyPr>
          <a:lstStyle/>
          <a:p>
            <a:pPr marL="469900" indent="-457200">
              <a:lnSpc>
                <a:spcPct val="100000"/>
              </a:lnSpc>
              <a:buFont typeface="Arial MT"/>
              <a:buChar char="•"/>
              <a:tabLst>
                <a:tab pos="469265" algn="l"/>
                <a:tab pos="469900" algn="l"/>
              </a:tabLst>
            </a:pPr>
            <a:r>
              <a:rPr sz="3200" spc="-5" dirty="0" smtClean="0">
                <a:latin typeface="Calibri"/>
                <a:cs typeface="Calibri"/>
              </a:rPr>
              <a:t>This</a:t>
            </a:r>
            <a:r>
              <a:rPr sz="3200" spc="5" dirty="0" smtClean="0">
                <a:latin typeface="Calibri"/>
                <a:cs typeface="Calibri"/>
              </a:rPr>
              <a:t> </a:t>
            </a:r>
            <a:r>
              <a:rPr sz="3200" dirty="0">
                <a:latin typeface="Calibri"/>
                <a:cs typeface="Calibri"/>
              </a:rPr>
              <a:t>ALE</a:t>
            </a:r>
            <a:r>
              <a:rPr sz="3200" spc="-10" dirty="0">
                <a:latin typeface="Calibri"/>
                <a:cs typeface="Calibri"/>
              </a:rPr>
              <a:t> </a:t>
            </a:r>
            <a:r>
              <a:rPr sz="3200" spc="-5" dirty="0">
                <a:latin typeface="Calibri"/>
                <a:cs typeface="Calibri"/>
              </a:rPr>
              <a:t>pin</a:t>
            </a:r>
            <a:r>
              <a:rPr sz="3200" spc="10" dirty="0">
                <a:latin typeface="Calibri"/>
                <a:cs typeface="Calibri"/>
              </a:rPr>
              <a:t> </a:t>
            </a:r>
            <a:r>
              <a:rPr sz="3200" dirty="0">
                <a:latin typeface="Calibri"/>
                <a:cs typeface="Calibri"/>
              </a:rPr>
              <a:t>will</a:t>
            </a:r>
            <a:r>
              <a:rPr sz="3200" spc="5" dirty="0">
                <a:latin typeface="Calibri"/>
                <a:cs typeface="Calibri"/>
              </a:rPr>
              <a:t> </a:t>
            </a:r>
            <a:r>
              <a:rPr sz="3200" spc="-10" dirty="0">
                <a:latin typeface="Calibri"/>
                <a:cs typeface="Calibri"/>
              </a:rPr>
              <a:t>demultiplex</a:t>
            </a:r>
            <a:r>
              <a:rPr sz="3200" spc="50" dirty="0">
                <a:latin typeface="Calibri"/>
                <a:cs typeface="Calibri"/>
              </a:rPr>
              <a:t> </a:t>
            </a:r>
            <a:r>
              <a:rPr sz="3200" dirty="0">
                <a:latin typeface="Calibri"/>
                <a:cs typeface="Calibri"/>
              </a:rPr>
              <a:t>the</a:t>
            </a:r>
            <a:r>
              <a:rPr sz="3200" spc="-5" dirty="0">
                <a:latin typeface="Calibri"/>
                <a:cs typeface="Calibri"/>
              </a:rPr>
              <a:t> address</a:t>
            </a:r>
            <a:r>
              <a:rPr sz="3200" spc="-15" dirty="0">
                <a:latin typeface="Calibri"/>
                <a:cs typeface="Calibri"/>
              </a:rPr>
              <a:t> </a:t>
            </a:r>
            <a:r>
              <a:rPr sz="3200" dirty="0">
                <a:latin typeface="Calibri"/>
                <a:cs typeface="Calibri"/>
              </a:rPr>
              <a:t>and</a:t>
            </a:r>
            <a:r>
              <a:rPr sz="3200" spc="15" dirty="0">
                <a:latin typeface="Calibri"/>
                <a:cs typeface="Calibri"/>
              </a:rPr>
              <a:t> </a:t>
            </a:r>
            <a:r>
              <a:rPr sz="3200" spc="-20" dirty="0">
                <a:latin typeface="Calibri"/>
                <a:cs typeface="Calibri"/>
              </a:rPr>
              <a:t>data</a:t>
            </a:r>
            <a:r>
              <a:rPr sz="3200" spc="5" dirty="0">
                <a:latin typeface="Calibri"/>
                <a:cs typeface="Calibri"/>
              </a:rPr>
              <a:t> </a:t>
            </a:r>
            <a:r>
              <a:rPr sz="3200" spc="-5" dirty="0">
                <a:latin typeface="Calibri"/>
                <a:cs typeface="Calibri"/>
              </a:rPr>
              <a:t>bus</a:t>
            </a:r>
            <a:r>
              <a:rPr sz="3200" spc="15" dirty="0">
                <a:latin typeface="Calibri"/>
                <a:cs typeface="Calibri"/>
              </a:rPr>
              <a:t> </a:t>
            </a:r>
            <a:r>
              <a:rPr sz="3200" dirty="0">
                <a:latin typeface="Calibri"/>
                <a:cs typeface="Calibri"/>
              </a:rPr>
              <a:t>.</a:t>
            </a:r>
          </a:p>
          <a:p>
            <a:pPr marL="469900" marR="5080" indent="-457200">
              <a:lnSpc>
                <a:spcPct val="100000"/>
              </a:lnSpc>
              <a:buFont typeface="Arial MT"/>
              <a:buChar char="•"/>
              <a:tabLst>
                <a:tab pos="469265" algn="l"/>
                <a:tab pos="469900" algn="l"/>
                <a:tab pos="1722755" algn="l"/>
                <a:tab pos="2654935" algn="l"/>
                <a:tab pos="5037455" algn="l"/>
                <a:tab pos="5685155" algn="l"/>
                <a:tab pos="8063230" algn="l"/>
                <a:tab pos="8547735" algn="l"/>
                <a:tab pos="10038080" algn="l"/>
                <a:tab pos="10788015" algn="l"/>
              </a:tabLst>
            </a:pPr>
            <a:r>
              <a:rPr sz="3200" spc="-5" dirty="0">
                <a:latin typeface="Calibri"/>
                <a:cs typeface="Calibri"/>
              </a:rPr>
              <a:t>Durin</a:t>
            </a:r>
            <a:r>
              <a:rPr sz="3200" dirty="0">
                <a:latin typeface="Calibri"/>
                <a:cs typeface="Calibri"/>
              </a:rPr>
              <a:t>g	</a:t>
            </a:r>
            <a:r>
              <a:rPr sz="3200" spc="-5" dirty="0">
                <a:latin typeface="Calibri"/>
                <a:cs typeface="Calibri"/>
              </a:rPr>
              <a:t>flas</a:t>
            </a:r>
            <a:r>
              <a:rPr sz="3200" dirty="0">
                <a:latin typeface="Calibri"/>
                <a:cs typeface="Calibri"/>
              </a:rPr>
              <a:t>h	</a:t>
            </a:r>
            <a:r>
              <a:rPr sz="3200" spc="-5" dirty="0">
                <a:latin typeface="Calibri"/>
                <a:cs typeface="Calibri"/>
              </a:rPr>
              <a:t>p</a:t>
            </a:r>
            <a:r>
              <a:rPr sz="3200" spc="-55" dirty="0">
                <a:latin typeface="Calibri"/>
                <a:cs typeface="Calibri"/>
              </a:rPr>
              <a:t>r</a:t>
            </a:r>
            <a:r>
              <a:rPr sz="3200" spc="-5" dirty="0">
                <a:latin typeface="Calibri"/>
                <a:cs typeface="Calibri"/>
              </a:rPr>
              <a:t>og</a:t>
            </a:r>
            <a:r>
              <a:rPr sz="3200" spc="-60" dirty="0">
                <a:latin typeface="Calibri"/>
                <a:cs typeface="Calibri"/>
              </a:rPr>
              <a:t>r</a:t>
            </a:r>
            <a:r>
              <a:rPr sz="3200" dirty="0">
                <a:latin typeface="Calibri"/>
                <a:cs typeface="Calibri"/>
              </a:rPr>
              <a:t>amming	</a:t>
            </a:r>
            <a:r>
              <a:rPr sz="3200" spc="-5" dirty="0">
                <a:latin typeface="Calibri"/>
                <a:cs typeface="Calibri"/>
              </a:rPr>
              <a:t>i.</a:t>
            </a:r>
            <a:r>
              <a:rPr sz="3200" dirty="0">
                <a:latin typeface="Calibri"/>
                <a:cs typeface="Calibri"/>
              </a:rPr>
              <a:t>e.	P</a:t>
            </a:r>
            <a:r>
              <a:rPr sz="3200" spc="-50" dirty="0">
                <a:latin typeface="Calibri"/>
                <a:cs typeface="Calibri"/>
              </a:rPr>
              <a:t>r</a:t>
            </a:r>
            <a:r>
              <a:rPr sz="3200" spc="-5" dirty="0">
                <a:latin typeface="Calibri"/>
                <a:cs typeface="Calibri"/>
              </a:rPr>
              <a:t>og</a:t>
            </a:r>
            <a:r>
              <a:rPr sz="3200" spc="-70" dirty="0">
                <a:latin typeface="Calibri"/>
                <a:cs typeface="Calibri"/>
              </a:rPr>
              <a:t>r</a:t>
            </a:r>
            <a:r>
              <a:rPr sz="3200" dirty="0">
                <a:latin typeface="Calibri"/>
                <a:cs typeface="Calibri"/>
              </a:rPr>
              <a:t>amming	of	</a:t>
            </a:r>
            <a:r>
              <a:rPr sz="3200" spc="-5" dirty="0">
                <a:latin typeface="Calibri"/>
                <a:cs typeface="Calibri"/>
              </a:rPr>
              <a:t>EP</a:t>
            </a:r>
            <a:r>
              <a:rPr sz="3200" spc="-40" dirty="0">
                <a:latin typeface="Calibri"/>
                <a:cs typeface="Calibri"/>
              </a:rPr>
              <a:t>R</a:t>
            </a:r>
            <a:r>
              <a:rPr sz="3200" spc="-5" dirty="0">
                <a:latin typeface="Calibri"/>
                <a:cs typeface="Calibri"/>
              </a:rPr>
              <a:t>OM</a:t>
            </a:r>
            <a:r>
              <a:rPr sz="3200" dirty="0">
                <a:latin typeface="Calibri"/>
                <a:cs typeface="Calibri"/>
              </a:rPr>
              <a:t>,	this	</a:t>
            </a:r>
            <a:r>
              <a:rPr sz="3200" spc="-5" dirty="0">
                <a:latin typeface="Calibri"/>
                <a:cs typeface="Calibri"/>
              </a:rPr>
              <a:t>pin  </a:t>
            </a:r>
            <a:r>
              <a:rPr sz="3200" dirty="0">
                <a:latin typeface="Calibri"/>
                <a:cs typeface="Calibri"/>
              </a:rPr>
              <a:t>acts</a:t>
            </a:r>
            <a:r>
              <a:rPr sz="3200" spc="-10" dirty="0">
                <a:latin typeface="Calibri"/>
                <a:cs typeface="Calibri"/>
              </a:rPr>
              <a:t> </a:t>
            </a:r>
            <a:r>
              <a:rPr sz="3200" dirty="0">
                <a:latin typeface="Calibri"/>
                <a:cs typeface="Calibri"/>
              </a:rPr>
              <a:t>as</a:t>
            </a:r>
            <a:r>
              <a:rPr sz="3200" spc="-10" dirty="0">
                <a:latin typeface="Calibri"/>
                <a:cs typeface="Calibri"/>
              </a:rPr>
              <a:t> </a:t>
            </a:r>
            <a:r>
              <a:rPr sz="3200" spc="-15" dirty="0">
                <a:latin typeface="Calibri"/>
                <a:cs typeface="Calibri"/>
              </a:rPr>
              <a:t>program</a:t>
            </a:r>
            <a:r>
              <a:rPr sz="3200" spc="-5" dirty="0">
                <a:latin typeface="Calibri"/>
                <a:cs typeface="Calibri"/>
              </a:rPr>
              <a:t> pulse</a:t>
            </a:r>
            <a:r>
              <a:rPr sz="3200" spc="5" dirty="0">
                <a:latin typeface="Calibri"/>
                <a:cs typeface="Calibri"/>
              </a:rPr>
              <a:t> </a:t>
            </a:r>
            <a:r>
              <a:rPr sz="3200" dirty="0">
                <a:latin typeface="Calibri"/>
                <a:cs typeface="Calibri"/>
              </a:rPr>
              <a:t>input</a:t>
            </a:r>
            <a:r>
              <a:rPr sz="3200" spc="5" dirty="0">
                <a:latin typeface="Calibri"/>
                <a:cs typeface="Calibri"/>
              </a:rPr>
              <a:t> </a:t>
            </a:r>
            <a:r>
              <a:rPr sz="3200" spc="-10" dirty="0">
                <a:latin typeface="Calibri"/>
                <a:cs typeface="Calibri"/>
              </a:rPr>
              <a:t>(PROG).</a:t>
            </a:r>
            <a:endParaRPr sz="3200" dirty="0">
              <a:latin typeface="Calibri"/>
              <a:cs typeface="Calibri"/>
            </a:endParaRPr>
          </a:p>
        </p:txBody>
      </p:sp>
      <p:sp>
        <p:nvSpPr>
          <p:cNvPr id="5" name="object 5"/>
          <p:cNvSpPr txBox="1">
            <a:spLocks noGrp="1"/>
          </p:cNvSpPr>
          <p:nvPr>
            <p:ph type="title"/>
          </p:nvPr>
        </p:nvSpPr>
        <p:spPr>
          <a:prstGeom prst="rect">
            <a:avLst/>
          </a:prstGeom>
        </p:spPr>
        <p:txBody>
          <a:bodyPr vert="horz" wrap="square" lIns="0" tIns="13335" rIns="0" bIns="0" rtlCol="0">
            <a:spAutoFit/>
          </a:bodyPr>
          <a:lstStyle/>
          <a:p>
            <a:pPr marL="39370">
              <a:lnSpc>
                <a:spcPct val="100000"/>
              </a:lnSpc>
              <a:spcBef>
                <a:spcPts val="105"/>
              </a:spcBef>
            </a:pPr>
            <a:r>
              <a:rPr spc="-210" dirty="0"/>
              <a:t>P</a:t>
            </a:r>
            <a:r>
              <a:rPr spc="-220" dirty="0"/>
              <a:t>i</a:t>
            </a:r>
            <a:r>
              <a:rPr dirty="0"/>
              <a:t>n</a:t>
            </a:r>
            <a:r>
              <a:rPr spc="-405" dirty="0"/>
              <a:t> </a:t>
            </a:r>
            <a:r>
              <a:rPr spc="-215" dirty="0"/>
              <a:t>D</a:t>
            </a:r>
            <a:r>
              <a:rPr spc="-210" dirty="0"/>
              <a:t>e</a:t>
            </a:r>
            <a:r>
              <a:rPr spc="-215" dirty="0"/>
              <a:t>s</a:t>
            </a:r>
            <a:r>
              <a:rPr spc="-220" dirty="0"/>
              <a:t>c</a:t>
            </a:r>
            <a:r>
              <a:rPr spc="-215" dirty="0"/>
              <a:t>r</a:t>
            </a:r>
            <a:r>
              <a:rPr spc="-220" dirty="0"/>
              <a:t>i</a:t>
            </a:r>
            <a:r>
              <a:rPr spc="-240" dirty="0"/>
              <a:t>p</a:t>
            </a:r>
            <a:r>
              <a:rPr spc="-220" dirty="0"/>
              <a:t>ti</a:t>
            </a:r>
            <a:r>
              <a:rPr spc="-210" dirty="0"/>
              <a:t>o</a:t>
            </a:r>
            <a:r>
              <a:rPr dirty="0"/>
              <a:t>n</a:t>
            </a:r>
            <a:r>
              <a:rPr spc="-360" dirty="0"/>
              <a:t> </a:t>
            </a:r>
            <a:r>
              <a:rPr spc="-210" dirty="0"/>
              <a:t>o</a:t>
            </a:r>
            <a:r>
              <a:rPr dirty="0"/>
              <a:t>f</a:t>
            </a:r>
            <a:r>
              <a:rPr spc="-420" dirty="0"/>
              <a:t> </a:t>
            </a:r>
            <a:r>
              <a:rPr spc="-220" dirty="0"/>
              <a:t>805</a:t>
            </a:r>
            <a:r>
              <a:rPr dirty="0"/>
              <a:t>1</a:t>
            </a:r>
            <a:r>
              <a:rPr spc="-425" dirty="0"/>
              <a:t> </a:t>
            </a:r>
            <a:r>
              <a:rPr spc="-220" dirty="0"/>
              <a:t>mic</a:t>
            </a:r>
            <a:r>
              <a:rPr spc="-290" dirty="0"/>
              <a:t>r</a:t>
            </a:r>
            <a:r>
              <a:rPr spc="-210" dirty="0"/>
              <a:t>o</a:t>
            </a:r>
            <a:r>
              <a:rPr spc="-254" dirty="0"/>
              <a:t>c</a:t>
            </a:r>
            <a:r>
              <a:rPr spc="-210" dirty="0"/>
              <a:t>o</a:t>
            </a:r>
            <a:r>
              <a:rPr spc="-250" dirty="0"/>
              <a:t>n</a:t>
            </a:r>
            <a:r>
              <a:rPr spc="-220" dirty="0"/>
              <a:t>t</a:t>
            </a:r>
            <a:r>
              <a:rPr spc="-290" dirty="0"/>
              <a:t>r</a:t>
            </a:r>
            <a:r>
              <a:rPr spc="-210" dirty="0"/>
              <a:t>o</a:t>
            </a:r>
            <a:r>
              <a:rPr spc="-204" dirty="0"/>
              <a:t>l</a:t>
            </a:r>
            <a:r>
              <a:rPr spc="-220" dirty="0"/>
              <a:t>l</a:t>
            </a:r>
            <a:r>
              <a:rPr spc="-204" dirty="0"/>
              <a:t>e</a:t>
            </a:r>
            <a:r>
              <a:rPr dirty="0"/>
              <a:t>r</a:t>
            </a:r>
          </a:p>
        </p:txBody>
      </p:sp>
    </p:spTree>
    <p:extLst>
      <p:ext uri="{BB962C8B-B14F-4D97-AF65-F5344CB8AC3E}">
        <p14:creationId xmlns:p14="http://schemas.microsoft.com/office/powerpoint/2010/main" val="26691096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87630"/>
            <a:ext cx="7381875" cy="697230"/>
          </a:xfrm>
          <a:prstGeom prst="rect">
            <a:avLst/>
          </a:prstGeom>
        </p:spPr>
        <p:txBody>
          <a:bodyPr vert="horz" wrap="square" lIns="0" tIns="13335" rIns="0" bIns="0" rtlCol="0">
            <a:spAutoFit/>
          </a:bodyPr>
          <a:lstStyle/>
          <a:p>
            <a:pPr marL="12700">
              <a:lnSpc>
                <a:spcPct val="100000"/>
              </a:lnSpc>
              <a:spcBef>
                <a:spcPts val="105"/>
              </a:spcBef>
            </a:pPr>
            <a:r>
              <a:rPr spc="-225" dirty="0"/>
              <a:t>A</a:t>
            </a:r>
            <a:r>
              <a:rPr spc="-280" dirty="0"/>
              <a:t>r</a:t>
            </a:r>
            <a:r>
              <a:rPr spc="-220" dirty="0"/>
              <a:t>c</a:t>
            </a:r>
            <a:r>
              <a:rPr spc="-215" dirty="0"/>
              <a:t>h</a:t>
            </a:r>
            <a:r>
              <a:rPr spc="-220" dirty="0"/>
              <a:t>i</a:t>
            </a:r>
            <a:r>
              <a:rPr spc="-265" dirty="0"/>
              <a:t>t</a:t>
            </a:r>
            <a:r>
              <a:rPr spc="-215" dirty="0"/>
              <a:t>e</a:t>
            </a:r>
            <a:r>
              <a:rPr spc="-220" dirty="0"/>
              <a:t>ct</a:t>
            </a:r>
            <a:r>
              <a:rPr spc="-215" dirty="0"/>
              <a:t>u</a:t>
            </a:r>
            <a:r>
              <a:rPr spc="-280" dirty="0"/>
              <a:t>r</a:t>
            </a:r>
            <a:r>
              <a:rPr dirty="0"/>
              <a:t>e</a:t>
            </a:r>
            <a:r>
              <a:rPr spc="-360" dirty="0"/>
              <a:t> </a:t>
            </a:r>
            <a:r>
              <a:rPr spc="-215" dirty="0"/>
              <a:t>o</a:t>
            </a:r>
            <a:r>
              <a:rPr dirty="0"/>
              <a:t>f</a:t>
            </a:r>
            <a:r>
              <a:rPr spc="-420" dirty="0"/>
              <a:t> </a:t>
            </a:r>
            <a:r>
              <a:rPr spc="-220" dirty="0"/>
              <a:t>805</a:t>
            </a:r>
            <a:r>
              <a:rPr dirty="0"/>
              <a:t>1</a:t>
            </a:r>
            <a:r>
              <a:rPr spc="-420" dirty="0"/>
              <a:t> </a:t>
            </a:r>
            <a:r>
              <a:rPr spc="-220" dirty="0"/>
              <a:t>mic</a:t>
            </a:r>
            <a:r>
              <a:rPr spc="-290" dirty="0"/>
              <a:t>r</a:t>
            </a:r>
            <a:r>
              <a:rPr spc="-215" dirty="0"/>
              <a:t>o</a:t>
            </a:r>
            <a:r>
              <a:rPr spc="-254" dirty="0"/>
              <a:t>c</a:t>
            </a:r>
            <a:r>
              <a:rPr spc="-215" dirty="0"/>
              <a:t>o</a:t>
            </a:r>
            <a:r>
              <a:rPr spc="-254" dirty="0"/>
              <a:t>n</a:t>
            </a:r>
            <a:r>
              <a:rPr spc="-220" dirty="0"/>
              <a:t>t</a:t>
            </a:r>
            <a:r>
              <a:rPr spc="-290" dirty="0"/>
              <a:t>r</a:t>
            </a:r>
            <a:r>
              <a:rPr spc="-215" dirty="0"/>
              <a:t>o</a:t>
            </a:r>
            <a:r>
              <a:rPr spc="-210" dirty="0"/>
              <a:t>l</a:t>
            </a:r>
            <a:r>
              <a:rPr spc="-220" dirty="0"/>
              <a:t>l</a:t>
            </a:r>
            <a:r>
              <a:rPr spc="-204" dirty="0"/>
              <a:t>e</a:t>
            </a:r>
            <a:r>
              <a:rPr dirty="0"/>
              <a:t>r</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45</a:t>
            </a:fld>
            <a:endParaRPr dirty="0"/>
          </a:p>
        </p:txBody>
      </p:sp>
      <p:pic>
        <p:nvPicPr>
          <p:cNvPr id="4098" name="Picture 2" descr="8051 Block Diagram (हिन्दी )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10943998" cy="61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3783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52400"/>
            <a:ext cx="11833860" cy="7399462"/>
          </a:xfrm>
          <a:prstGeom prst="rect">
            <a:avLst/>
          </a:prstGeom>
        </p:spPr>
        <p:txBody>
          <a:bodyPr vert="horz" wrap="square" lIns="0" tIns="12700" rIns="0" bIns="0" rtlCol="0">
            <a:spAutoFit/>
          </a:bodyPr>
          <a:lstStyle/>
          <a:p>
            <a:pPr marL="355600" marR="5080" indent="-342900" algn="just">
              <a:lnSpc>
                <a:spcPct val="100000"/>
              </a:lnSpc>
              <a:buFont typeface="Arial MT"/>
              <a:buChar char="•"/>
              <a:tabLst>
                <a:tab pos="355600" algn="l"/>
              </a:tabLst>
            </a:pPr>
            <a:r>
              <a:rPr lang="en-IN" sz="2400" b="1" spc="-5" dirty="0" smtClean="0">
                <a:latin typeface="Calibri"/>
                <a:cs typeface="Calibri"/>
              </a:rPr>
              <a:t>RAM address register and Program address register:</a:t>
            </a:r>
          </a:p>
          <a:p>
            <a:pPr marL="12700" marR="5080" algn="just">
              <a:lnSpc>
                <a:spcPct val="100000"/>
              </a:lnSpc>
              <a:tabLst>
                <a:tab pos="355600" algn="l"/>
              </a:tabLst>
            </a:pPr>
            <a:r>
              <a:rPr lang="en-IN" sz="2400" spc="-5" dirty="0">
                <a:latin typeface="Calibri"/>
                <a:cs typeface="Calibri"/>
              </a:rPr>
              <a:t> </a:t>
            </a:r>
            <a:r>
              <a:rPr lang="en-IN" sz="2400" spc="-5" dirty="0" smtClean="0">
                <a:latin typeface="Calibri"/>
                <a:cs typeface="Calibri"/>
              </a:rPr>
              <a:t>    - </a:t>
            </a:r>
            <a:r>
              <a:rPr lang="en-IN" sz="2400" spc="-5" dirty="0">
                <a:cs typeface="Calibri"/>
              </a:rPr>
              <a:t>RAM address </a:t>
            </a:r>
            <a:r>
              <a:rPr lang="en-IN" sz="2400" spc="-5" dirty="0" smtClean="0">
                <a:cs typeface="Calibri"/>
              </a:rPr>
              <a:t>register is an </a:t>
            </a:r>
            <a:r>
              <a:rPr lang="en-IN" sz="2400" b="1" spc="-5" dirty="0" smtClean="0">
                <a:cs typeface="Calibri"/>
              </a:rPr>
              <a:t>8-bit register</a:t>
            </a:r>
            <a:r>
              <a:rPr lang="en-IN" sz="2400" spc="-5" dirty="0" smtClean="0">
                <a:latin typeface="Calibri"/>
                <a:cs typeface="Calibri"/>
              </a:rPr>
              <a:t>.</a:t>
            </a:r>
          </a:p>
          <a:p>
            <a:pPr marL="12700" marR="5080" algn="just">
              <a:lnSpc>
                <a:spcPct val="100000"/>
              </a:lnSpc>
              <a:tabLst>
                <a:tab pos="355600" algn="l"/>
              </a:tabLst>
            </a:pPr>
            <a:r>
              <a:rPr lang="en-IN" sz="2400" spc="-5" dirty="0">
                <a:latin typeface="Calibri"/>
                <a:cs typeface="Calibri"/>
              </a:rPr>
              <a:t> </a:t>
            </a:r>
            <a:r>
              <a:rPr lang="en-IN" sz="2400" spc="-5" dirty="0" smtClean="0">
                <a:latin typeface="Calibri"/>
                <a:cs typeface="Calibri"/>
              </a:rPr>
              <a:t>    - </a:t>
            </a:r>
            <a:r>
              <a:rPr lang="en-IN" sz="2400" spc="-5" dirty="0">
                <a:cs typeface="Calibri"/>
              </a:rPr>
              <a:t>Program address register</a:t>
            </a:r>
            <a:r>
              <a:rPr lang="en-IN" sz="2400" spc="-5" dirty="0" smtClean="0">
                <a:cs typeface="Calibri"/>
              </a:rPr>
              <a:t> </a:t>
            </a:r>
            <a:r>
              <a:rPr lang="en-IN" sz="2400" spc="-5" dirty="0">
                <a:cs typeface="Calibri"/>
              </a:rPr>
              <a:t>is an </a:t>
            </a:r>
            <a:r>
              <a:rPr lang="en-IN" sz="2400" b="1" spc="-5" dirty="0" smtClean="0">
                <a:cs typeface="Calibri"/>
              </a:rPr>
              <a:t>16-bit register</a:t>
            </a:r>
            <a:r>
              <a:rPr lang="en-IN" sz="2400" spc="-5" dirty="0" smtClean="0">
                <a:cs typeface="Calibri"/>
              </a:rPr>
              <a:t>.</a:t>
            </a:r>
            <a:endParaRPr lang="en-IN" sz="2400" spc="-5" dirty="0" smtClean="0">
              <a:latin typeface="Calibri"/>
              <a:cs typeface="Calibri"/>
            </a:endParaRPr>
          </a:p>
          <a:p>
            <a:pPr marL="355600" marR="5080" indent="-342900" algn="just">
              <a:lnSpc>
                <a:spcPct val="100000"/>
              </a:lnSpc>
              <a:buFont typeface="Wingdings" panose="05000000000000000000" pitchFamily="2" charset="2"/>
              <a:buChar char="Ø"/>
              <a:tabLst>
                <a:tab pos="355600" algn="l"/>
              </a:tabLst>
            </a:pPr>
            <a:r>
              <a:rPr lang="en-IN" sz="2400" spc="-5" dirty="0" smtClean="0">
                <a:cs typeface="Calibri"/>
              </a:rPr>
              <a:t>RAM </a:t>
            </a:r>
            <a:r>
              <a:rPr lang="en-IN" sz="2400" spc="-5" dirty="0">
                <a:cs typeface="Calibri"/>
              </a:rPr>
              <a:t>address </a:t>
            </a:r>
            <a:r>
              <a:rPr lang="en-IN" sz="2400" spc="-5" dirty="0" smtClean="0">
                <a:cs typeface="Calibri"/>
              </a:rPr>
              <a:t>register is used to carry the address of the </a:t>
            </a:r>
            <a:r>
              <a:rPr lang="en-IN" sz="2400" spc="-5" dirty="0" smtClean="0">
                <a:solidFill>
                  <a:srgbClr val="FF0000"/>
                </a:solidFill>
                <a:cs typeface="Calibri"/>
              </a:rPr>
              <a:t>internal RAM (size of 128 Bytes- address range from 00H – 7FH) </a:t>
            </a:r>
            <a:r>
              <a:rPr lang="en-IN" sz="2400" spc="-5" dirty="0" smtClean="0">
                <a:cs typeface="Calibri"/>
              </a:rPr>
              <a:t>location which is currently under access. </a:t>
            </a:r>
          </a:p>
          <a:p>
            <a:pPr marL="355600" marR="5080" indent="-342900" algn="just">
              <a:lnSpc>
                <a:spcPct val="100000"/>
              </a:lnSpc>
              <a:buFont typeface="Wingdings" panose="05000000000000000000" pitchFamily="2" charset="2"/>
              <a:buChar char="Ø"/>
              <a:tabLst>
                <a:tab pos="355600" algn="l"/>
              </a:tabLst>
            </a:pPr>
            <a:r>
              <a:rPr lang="en-IN" sz="2400" spc="-5" dirty="0" smtClean="0">
                <a:cs typeface="Calibri"/>
              </a:rPr>
              <a:t>Program </a:t>
            </a:r>
            <a:r>
              <a:rPr lang="en-IN" sz="2400" spc="-5" dirty="0">
                <a:cs typeface="Calibri"/>
              </a:rPr>
              <a:t>address register is used to carry the address of the </a:t>
            </a:r>
            <a:r>
              <a:rPr lang="en-IN" sz="2400" spc="-5" dirty="0">
                <a:solidFill>
                  <a:srgbClr val="FF0000"/>
                </a:solidFill>
                <a:cs typeface="Calibri"/>
              </a:rPr>
              <a:t>internal </a:t>
            </a:r>
            <a:r>
              <a:rPr lang="en-IN" sz="2400" spc="-5" dirty="0" smtClean="0">
                <a:solidFill>
                  <a:srgbClr val="FF0000"/>
                </a:solidFill>
                <a:cs typeface="Calibri"/>
              </a:rPr>
              <a:t>ROM </a:t>
            </a:r>
            <a:r>
              <a:rPr lang="en-IN" sz="2400" spc="-5" dirty="0">
                <a:solidFill>
                  <a:srgbClr val="FF0000"/>
                </a:solidFill>
                <a:cs typeface="Calibri"/>
              </a:rPr>
              <a:t>(size of </a:t>
            </a:r>
            <a:r>
              <a:rPr lang="en-IN" sz="2400" spc="-5" dirty="0" smtClean="0">
                <a:solidFill>
                  <a:srgbClr val="FF0000"/>
                </a:solidFill>
                <a:cs typeface="Calibri"/>
              </a:rPr>
              <a:t>4 </a:t>
            </a:r>
            <a:r>
              <a:rPr lang="en-IN" sz="2400" spc="-5" dirty="0" err="1" smtClean="0">
                <a:solidFill>
                  <a:srgbClr val="FF0000"/>
                </a:solidFill>
                <a:cs typeface="Calibri"/>
              </a:rPr>
              <a:t>kB</a:t>
            </a:r>
            <a:r>
              <a:rPr lang="en-IN" sz="2400" spc="-5" dirty="0">
                <a:solidFill>
                  <a:srgbClr val="FF0000"/>
                </a:solidFill>
                <a:cs typeface="Calibri"/>
              </a:rPr>
              <a:t> Bytes- address range from </a:t>
            </a:r>
            <a:r>
              <a:rPr lang="en-IN" sz="2400" spc="-5" dirty="0" smtClean="0">
                <a:solidFill>
                  <a:srgbClr val="FF0000"/>
                </a:solidFill>
                <a:cs typeface="Calibri"/>
              </a:rPr>
              <a:t>000H </a:t>
            </a:r>
            <a:r>
              <a:rPr lang="en-IN" sz="2400" spc="-5" dirty="0">
                <a:solidFill>
                  <a:srgbClr val="FF0000"/>
                </a:solidFill>
                <a:cs typeface="Calibri"/>
              </a:rPr>
              <a:t>– </a:t>
            </a:r>
            <a:r>
              <a:rPr lang="en-IN" sz="2400" spc="-5" dirty="0" smtClean="0">
                <a:solidFill>
                  <a:srgbClr val="FF0000"/>
                </a:solidFill>
                <a:cs typeface="Calibri"/>
              </a:rPr>
              <a:t>FFFH) </a:t>
            </a:r>
            <a:r>
              <a:rPr lang="en-IN" sz="2400" spc="-5" dirty="0">
                <a:cs typeface="Calibri"/>
              </a:rPr>
              <a:t>location which is currently under access. </a:t>
            </a:r>
            <a:endParaRPr lang="en-IN" sz="2400" spc="-5" dirty="0" smtClean="0">
              <a:cs typeface="Calibri"/>
            </a:endParaRPr>
          </a:p>
          <a:p>
            <a:pPr marL="355600" marR="5080" indent="-342900" algn="just">
              <a:lnSpc>
                <a:spcPct val="100000"/>
              </a:lnSpc>
              <a:buFont typeface="Wingdings" panose="05000000000000000000" pitchFamily="2" charset="2"/>
              <a:buChar char="Ø"/>
              <a:tabLst>
                <a:tab pos="355600" algn="l"/>
              </a:tabLst>
            </a:pPr>
            <a:endParaRPr lang="en-IN" sz="2400" spc="-5" dirty="0">
              <a:latin typeface="Calibri"/>
              <a:cs typeface="Calibri"/>
            </a:endParaRPr>
          </a:p>
          <a:p>
            <a:pPr marL="355600" marR="5080" indent="-342900" algn="just">
              <a:buFont typeface="Arial" panose="020B0604020202020204" pitchFamily="34" charset="0"/>
              <a:buChar char="•"/>
              <a:tabLst>
                <a:tab pos="355600" algn="l"/>
              </a:tabLst>
            </a:pPr>
            <a:r>
              <a:rPr lang="en-IN" sz="2400" b="1" spc="-5" dirty="0" smtClean="0">
                <a:cs typeface="Calibri"/>
              </a:rPr>
              <a:t>Program </a:t>
            </a:r>
            <a:r>
              <a:rPr lang="en-IN" sz="2400" b="1" spc="-5" dirty="0" smtClean="0">
                <a:cs typeface="Calibri"/>
              </a:rPr>
              <a:t>counter (PC) </a:t>
            </a:r>
            <a:r>
              <a:rPr lang="en-IN" sz="2400" b="1" spc="-5" dirty="0" smtClean="0">
                <a:cs typeface="Calibri"/>
              </a:rPr>
              <a:t>and Data pointer (DPTR):</a:t>
            </a:r>
          </a:p>
          <a:p>
            <a:pPr marL="12700" marR="5080" algn="just">
              <a:tabLst>
                <a:tab pos="355600" algn="l"/>
              </a:tabLst>
            </a:pPr>
            <a:r>
              <a:rPr lang="en-IN" sz="2400" spc="-5" dirty="0" smtClean="0">
                <a:cs typeface="Calibri"/>
              </a:rPr>
              <a:t>     - Both are </a:t>
            </a:r>
            <a:r>
              <a:rPr lang="en-IN" sz="2400" b="1" spc="-5" dirty="0" smtClean="0">
                <a:cs typeface="Calibri"/>
              </a:rPr>
              <a:t>16-bit registers</a:t>
            </a:r>
            <a:r>
              <a:rPr lang="en-IN" sz="2400" spc="-5" dirty="0" smtClean="0">
                <a:cs typeface="Calibri"/>
              </a:rPr>
              <a:t>. </a:t>
            </a:r>
          </a:p>
          <a:p>
            <a:pPr marL="12700" marR="5080" algn="just">
              <a:tabLst>
                <a:tab pos="355600" algn="l"/>
              </a:tabLst>
            </a:pPr>
            <a:r>
              <a:rPr lang="en-IN" sz="2400" spc="-5" dirty="0">
                <a:cs typeface="Calibri"/>
              </a:rPr>
              <a:t> </a:t>
            </a:r>
            <a:r>
              <a:rPr lang="en-IN" sz="2400" spc="-5" dirty="0" smtClean="0">
                <a:cs typeface="Calibri"/>
              </a:rPr>
              <a:t>     Why 16 bit registers ? - The 8051 can be connected with a maximum of 64 </a:t>
            </a:r>
            <a:r>
              <a:rPr lang="en-IN" sz="2400" spc="-5" dirty="0" err="1" smtClean="0">
                <a:cs typeface="Calibri"/>
              </a:rPr>
              <a:t>kB</a:t>
            </a:r>
            <a:r>
              <a:rPr lang="en-IN" sz="2400" spc="-5" dirty="0" smtClean="0">
                <a:cs typeface="Calibri"/>
              </a:rPr>
              <a:t> of </a:t>
            </a:r>
            <a:r>
              <a:rPr lang="en-IN" sz="2400" spc="-5" dirty="0" smtClean="0">
                <a:solidFill>
                  <a:srgbClr val="FF0000"/>
                </a:solidFill>
                <a:cs typeface="Calibri"/>
              </a:rPr>
              <a:t>external memory </a:t>
            </a:r>
            <a:r>
              <a:rPr lang="en-IN" sz="2400" spc="-5" dirty="0" smtClean="0">
                <a:cs typeface="Calibri"/>
              </a:rPr>
              <a:t>(including RAM and ROM). That is why 16-bit address bus also provided (A0 – A15).</a:t>
            </a:r>
          </a:p>
          <a:p>
            <a:pPr marL="12700" marR="5080" algn="just">
              <a:tabLst>
                <a:tab pos="355600" algn="l"/>
              </a:tabLst>
            </a:pPr>
            <a:endParaRPr lang="en-IN" sz="2400" spc="-5" dirty="0">
              <a:cs typeface="Calibri"/>
            </a:endParaRPr>
          </a:p>
          <a:p>
            <a:pPr marL="355600" marR="6985" indent="-342900" algn="just">
              <a:lnSpc>
                <a:spcPct val="100000"/>
              </a:lnSpc>
              <a:buFont typeface="Arial MT"/>
              <a:buChar char="•"/>
              <a:tabLst>
                <a:tab pos="355600" algn="l"/>
              </a:tabLst>
            </a:pPr>
            <a:r>
              <a:rPr lang="en-US" sz="2400" spc="-5" dirty="0">
                <a:cs typeface="Calibri"/>
              </a:rPr>
              <a:t>The </a:t>
            </a:r>
            <a:r>
              <a:rPr lang="en-US" sz="2400" spc="-5" dirty="0" smtClean="0">
                <a:cs typeface="Calibri"/>
              </a:rPr>
              <a:t>D</a:t>
            </a:r>
            <a:r>
              <a:rPr lang="en-US" sz="2400" spc="-20" dirty="0" smtClean="0">
                <a:cs typeface="Calibri"/>
              </a:rPr>
              <a:t>PTR </a:t>
            </a:r>
            <a:r>
              <a:rPr lang="en-US" sz="2400" spc="-10" dirty="0">
                <a:cs typeface="Calibri"/>
              </a:rPr>
              <a:t>can </a:t>
            </a:r>
            <a:r>
              <a:rPr lang="en-US" sz="2400" spc="-5" dirty="0">
                <a:cs typeface="Calibri"/>
              </a:rPr>
              <a:t>be used </a:t>
            </a:r>
            <a:r>
              <a:rPr lang="en-US" sz="2400" dirty="0">
                <a:cs typeface="Calibri"/>
              </a:rPr>
              <a:t>as a </a:t>
            </a:r>
            <a:r>
              <a:rPr lang="en-US" sz="2400" spc="-5" dirty="0">
                <a:cs typeface="Calibri"/>
              </a:rPr>
              <a:t>single 16-bit </a:t>
            </a:r>
            <a:r>
              <a:rPr lang="en-US" sz="2400" dirty="0">
                <a:cs typeface="Calibri"/>
              </a:rPr>
              <a:t> </a:t>
            </a:r>
            <a:r>
              <a:rPr lang="en-US" sz="2400" spc="-15" dirty="0">
                <a:cs typeface="Calibri"/>
              </a:rPr>
              <a:t>register </a:t>
            </a:r>
            <a:r>
              <a:rPr lang="en-US" sz="2400" spc="-5" dirty="0" smtClean="0">
                <a:cs typeface="Calibri"/>
              </a:rPr>
              <a:t>or</a:t>
            </a:r>
            <a:r>
              <a:rPr lang="en-US" sz="2400" spc="-15" dirty="0" smtClean="0">
                <a:cs typeface="Calibri"/>
              </a:rPr>
              <a:t> </a:t>
            </a:r>
            <a:r>
              <a:rPr lang="en-US" sz="2400" spc="-10" dirty="0">
                <a:cs typeface="Calibri"/>
              </a:rPr>
              <a:t>two </a:t>
            </a:r>
            <a:r>
              <a:rPr lang="en-US" sz="2400" spc="-5" dirty="0">
                <a:cs typeface="Calibri"/>
              </a:rPr>
              <a:t>8-bit </a:t>
            </a:r>
            <a:r>
              <a:rPr lang="en-US" sz="2400" spc="-15" dirty="0">
                <a:cs typeface="Calibri"/>
              </a:rPr>
              <a:t>registers</a:t>
            </a:r>
            <a:r>
              <a:rPr lang="en-US" sz="2400" spc="-50" dirty="0">
                <a:cs typeface="Calibri"/>
              </a:rPr>
              <a:t> </a:t>
            </a:r>
            <a:r>
              <a:rPr lang="en-US" sz="2400" spc="-5" dirty="0">
                <a:cs typeface="Calibri"/>
              </a:rPr>
              <a:t>(as</a:t>
            </a:r>
            <a:r>
              <a:rPr lang="en-US" sz="2400" spc="-15" dirty="0">
                <a:cs typeface="Calibri"/>
              </a:rPr>
              <a:t> </a:t>
            </a:r>
            <a:r>
              <a:rPr lang="en-US" sz="2400" spc="-5" dirty="0">
                <a:cs typeface="Calibri"/>
              </a:rPr>
              <a:t>DPL</a:t>
            </a:r>
            <a:r>
              <a:rPr lang="en-US" sz="2400" spc="5" dirty="0">
                <a:cs typeface="Calibri"/>
              </a:rPr>
              <a:t> </a:t>
            </a:r>
            <a:r>
              <a:rPr lang="en-US" sz="2400" dirty="0">
                <a:cs typeface="Calibri"/>
              </a:rPr>
              <a:t>and</a:t>
            </a:r>
            <a:r>
              <a:rPr lang="en-US" sz="2400" spc="-5" dirty="0">
                <a:cs typeface="Calibri"/>
              </a:rPr>
              <a:t> DPH</a:t>
            </a:r>
            <a:r>
              <a:rPr lang="en-US" sz="2400" spc="-5" dirty="0" smtClean="0">
                <a:cs typeface="Calibri"/>
              </a:rPr>
              <a:t>).</a:t>
            </a:r>
            <a:endParaRPr lang="en-US" sz="2350" dirty="0">
              <a:cs typeface="Calibri"/>
            </a:endParaRPr>
          </a:p>
          <a:p>
            <a:pPr marL="355600" marR="5715" indent="-342900" algn="just">
              <a:lnSpc>
                <a:spcPct val="100000"/>
              </a:lnSpc>
              <a:spcBef>
                <a:spcPts val="5"/>
              </a:spcBef>
              <a:buFont typeface="Arial MT"/>
              <a:buChar char="•"/>
              <a:tabLst>
                <a:tab pos="355600" algn="l"/>
              </a:tabLst>
            </a:pPr>
            <a:r>
              <a:rPr lang="en-US" sz="2400" spc="-10" dirty="0">
                <a:cs typeface="Calibri"/>
              </a:rPr>
              <a:t>DPTR </a:t>
            </a:r>
            <a:r>
              <a:rPr lang="en-US" sz="2400" spc="-5" dirty="0">
                <a:cs typeface="Calibri"/>
              </a:rPr>
              <a:t>doesn’t </a:t>
            </a:r>
            <a:r>
              <a:rPr lang="en-US" sz="2400" spc="-20" dirty="0">
                <a:cs typeface="Calibri"/>
              </a:rPr>
              <a:t>have </a:t>
            </a:r>
            <a:r>
              <a:rPr lang="en-US" sz="2400" dirty="0">
                <a:cs typeface="Calibri"/>
              </a:rPr>
              <a:t>a </a:t>
            </a:r>
            <a:r>
              <a:rPr lang="en-US" sz="2400" spc="-15" dirty="0">
                <a:cs typeface="Calibri"/>
              </a:rPr>
              <a:t>physical </a:t>
            </a:r>
            <a:r>
              <a:rPr lang="en-US" sz="2400" spc="-5" dirty="0">
                <a:cs typeface="Calibri"/>
              </a:rPr>
              <a:t>Memory Address but </a:t>
            </a:r>
            <a:r>
              <a:rPr lang="en-US" sz="2400" dirty="0">
                <a:cs typeface="Calibri"/>
              </a:rPr>
              <a:t>the </a:t>
            </a:r>
            <a:r>
              <a:rPr lang="en-US" sz="2400" spc="-5" dirty="0">
                <a:cs typeface="Calibri"/>
              </a:rPr>
              <a:t>DPL </a:t>
            </a:r>
            <a:r>
              <a:rPr lang="en-US" sz="2400" spc="-10" dirty="0">
                <a:cs typeface="Calibri"/>
              </a:rPr>
              <a:t>(Lower </a:t>
            </a:r>
            <a:r>
              <a:rPr lang="en-US" sz="2400" spc="-15" dirty="0">
                <a:cs typeface="Calibri"/>
              </a:rPr>
              <a:t>Byte </a:t>
            </a:r>
            <a:r>
              <a:rPr lang="en-US" sz="2400" spc="-5" dirty="0">
                <a:cs typeface="Calibri"/>
              </a:rPr>
              <a:t>of DPTR) </a:t>
            </a:r>
            <a:r>
              <a:rPr lang="en-US" sz="2400" dirty="0">
                <a:cs typeface="Calibri"/>
              </a:rPr>
              <a:t>and </a:t>
            </a:r>
            <a:r>
              <a:rPr lang="en-US" sz="2400" spc="-5" dirty="0">
                <a:cs typeface="Calibri"/>
              </a:rPr>
              <a:t>DPH </a:t>
            </a:r>
            <a:r>
              <a:rPr lang="en-US" sz="2400" dirty="0">
                <a:cs typeface="Calibri"/>
              </a:rPr>
              <a:t> (Higher </a:t>
            </a:r>
            <a:r>
              <a:rPr lang="en-US" sz="2400" spc="-15" dirty="0">
                <a:cs typeface="Calibri"/>
              </a:rPr>
              <a:t>Byte </a:t>
            </a:r>
            <a:r>
              <a:rPr lang="en-US" sz="2400" spc="-5" dirty="0">
                <a:cs typeface="Calibri"/>
              </a:rPr>
              <a:t>of </a:t>
            </a:r>
            <a:r>
              <a:rPr lang="en-US" sz="2400" spc="-10" dirty="0">
                <a:cs typeface="Calibri"/>
              </a:rPr>
              <a:t>DPTR) </a:t>
            </a:r>
            <a:r>
              <a:rPr lang="en-US" sz="2400" spc="-20" dirty="0">
                <a:cs typeface="Calibri"/>
              </a:rPr>
              <a:t>have </a:t>
            </a:r>
            <a:r>
              <a:rPr lang="en-US" sz="2400" spc="-15" dirty="0">
                <a:cs typeface="Calibri"/>
              </a:rPr>
              <a:t>separate </a:t>
            </a:r>
            <a:r>
              <a:rPr lang="en-US" sz="2400" spc="-5" dirty="0">
                <a:cs typeface="Calibri"/>
              </a:rPr>
              <a:t>addresses </a:t>
            </a:r>
            <a:r>
              <a:rPr lang="en-US" sz="2400" dirty="0">
                <a:cs typeface="Calibri"/>
              </a:rPr>
              <a:t>in the </a:t>
            </a:r>
            <a:r>
              <a:rPr lang="en-US" sz="2400" dirty="0">
                <a:solidFill>
                  <a:srgbClr val="FF0000"/>
                </a:solidFill>
                <a:cs typeface="Calibri"/>
              </a:rPr>
              <a:t>special function registers (</a:t>
            </a:r>
            <a:r>
              <a:rPr lang="en-US" sz="2400" spc="-5" dirty="0">
                <a:solidFill>
                  <a:srgbClr val="FF0000"/>
                </a:solidFill>
                <a:cs typeface="Calibri"/>
              </a:rPr>
              <a:t>SFR) Memory Space</a:t>
            </a:r>
            <a:r>
              <a:rPr lang="en-US" sz="2400" spc="-5" dirty="0">
                <a:cs typeface="Calibri"/>
              </a:rPr>
              <a:t>. DPL </a:t>
            </a:r>
            <a:r>
              <a:rPr lang="en-US" sz="2400" dirty="0">
                <a:cs typeface="Calibri"/>
              </a:rPr>
              <a:t>= </a:t>
            </a:r>
            <a:r>
              <a:rPr lang="en-US" sz="2400" spc="-5" dirty="0">
                <a:cs typeface="Calibri"/>
              </a:rPr>
              <a:t>82H </a:t>
            </a:r>
            <a:r>
              <a:rPr lang="en-US" sz="2400" dirty="0">
                <a:cs typeface="Calibri"/>
              </a:rPr>
              <a:t>and </a:t>
            </a:r>
            <a:r>
              <a:rPr lang="en-US" sz="2400" spc="5" dirty="0">
                <a:cs typeface="Calibri"/>
              </a:rPr>
              <a:t> </a:t>
            </a:r>
            <a:r>
              <a:rPr lang="en-US" sz="2400" spc="-5" dirty="0">
                <a:cs typeface="Calibri"/>
              </a:rPr>
              <a:t>DPH </a:t>
            </a:r>
            <a:r>
              <a:rPr lang="en-US" sz="2400" dirty="0">
                <a:cs typeface="Calibri"/>
              </a:rPr>
              <a:t>= </a:t>
            </a:r>
            <a:r>
              <a:rPr lang="en-US" sz="2400" spc="-5" dirty="0">
                <a:cs typeface="Calibri"/>
              </a:rPr>
              <a:t>83H.</a:t>
            </a:r>
            <a:endParaRPr lang="en-US" sz="2400" dirty="0">
              <a:cs typeface="Calibri"/>
            </a:endParaRPr>
          </a:p>
          <a:p>
            <a:pPr marL="12700" marR="5080" algn="just">
              <a:tabLst>
                <a:tab pos="355600" algn="l"/>
              </a:tabLst>
            </a:pPr>
            <a:endParaRPr lang="en-IN" sz="2400" spc="-5" dirty="0">
              <a:cs typeface="Calibri"/>
            </a:endParaRPr>
          </a:p>
          <a:p>
            <a:pPr marL="355600" marR="5080" indent="-342900" algn="just">
              <a:lnSpc>
                <a:spcPct val="100000"/>
              </a:lnSpc>
              <a:buFont typeface="Wingdings" panose="05000000000000000000" pitchFamily="2" charset="2"/>
              <a:buChar char="Ø"/>
              <a:tabLst>
                <a:tab pos="355600" algn="l"/>
              </a:tabLst>
            </a:pPr>
            <a:endParaRPr lang="en-IN" sz="2400" spc="-5" dirty="0" smtClean="0">
              <a:latin typeface="Calibri"/>
              <a:cs typeface="Calibri"/>
            </a:endParaRPr>
          </a:p>
          <a:p>
            <a:pPr marL="12700" marR="5080" algn="just">
              <a:lnSpc>
                <a:spcPct val="100000"/>
              </a:lnSpc>
              <a:tabLst>
                <a:tab pos="355600" algn="l"/>
              </a:tabLst>
            </a:pPr>
            <a:r>
              <a:rPr lang="en-IN" sz="2400" spc="-5" dirty="0" smtClean="0">
                <a:latin typeface="Calibri"/>
                <a:cs typeface="Calibri"/>
              </a:rPr>
              <a:t>  </a:t>
            </a:r>
            <a:endParaRPr sz="2400" dirty="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46</a:t>
            </a:fld>
            <a:endParaRPr dirty="0"/>
          </a:p>
        </p:txBody>
      </p:sp>
    </p:spTree>
    <p:extLst>
      <p:ext uri="{BB962C8B-B14F-4D97-AF65-F5344CB8AC3E}">
        <p14:creationId xmlns:p14="http://schemas.microsoft.com/office/powerpoint/2010/main" val="13236142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78507" y="1295400"/>
            <a:ext cx="8617050" cy="4599787"/>
          </a:xfrm>
          <a:prstGeom prst="rect">
            <a:avLst/>
          </a:prstGeom>
        </p:spPr>
      </p:pic>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47</a:t>
            </a:fld>
            <a:endParaRPr dirty="0"/>
          </a:p>
        </p:txBody>
      </p:sp>
      <p:sp>
        <p:nvSpPr>
          <p:cNvPr id="4" name="Rectangle 3"/>
          <p:cNvSpPr/>
          <p:nvPr/>
        </p:nvSpPr>
        <p:spPr>
          <a:xfrm>
            <a:off x="5181600" y="762000"/>
            <a:ext cx="2082878" cy="369332"/>
          </a:xfrm>
          <a:prstGeom prst="rect">
            <a:avLst/>
          </a:prstGeom>
        </p:spPr>
        <p:txBody>
          <a:bodyPr wrap="none">
            <a:spAutoFit/>
          </a:bodyPr>
          <a:lstStyle/>
          <a:p>
            <a:r>
              <a:rPr lang="en-IN" b="1" spc="-5" dirty="0">
                <a:cs typeface="Calibri"/>
              </a:rPr>
              <a:t>Data pointer (DPTR)</a:t>
            </a:r>
            <a:endParaRPr lang="en-IN" dirty="0"/>
          </a:p>
        </p:txBody>
      </p:sp>
    </p:spTree>
    <p:extLst>
      <p:ext uri="{BB962C8B-B14F-4D97-AF65-F5344CB8AC3E}">
        <p14:creationId xmlns:p14="http://schemas.microsoft.com/office/powerpoint/2010/main" val="7969523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2041" y="243332"/>
            <a:ext cx="11529060" cy="3317875"/>
          </a:xfrm>
          <a:prstGeom prst="rect">
            <a:avLst/>
          </a:prstGeom>
        </p:spPr>
        <p:txBody>
          <a:bodyPr vert="horz" wrap="square" lIns="0" tIns="12700" rIns="0" bIns="0" rtlCol="0">
            <a:spAutoFit/>
          </a:bodyPr>
          <a:lstStyle/>
          <a:p>
            <a:pPr marL="12700" algn="just">
              <a:lnSpc>
                <a:spcPct val="100000"/>
              </a:lnSpc>
              <a:spcBef>
                <a:spcPts val="100"/>
              </a:spcBef>
            </a:pPr>
            <a:r>
              <a:rPr sz="2400" spc="-10" dirty="0">
                <a:solidFill>
                  <a:srgbClr val="4E1F9F"/>
                </a:solidFill>
                <a:latin typeface="Calibri"/>
                <a:cs typeface="Calibri"/>
              </a:rPr>
              <a:t>Stack</a:t>
            </a:r>
            <a:r>
              <a:rPr sz="2400" spc="-50" dirty="0">
                <a:solidFill>
                  <a:srgbClr val="4E1F9F"/>
                </a:solidFill>
                <a:latin typeface="Calibri"/>
                <a:cs typeface="Calibri"/>
              </a:rPr>
              <a:t> </a:t>
            </a:r>
            <a:r>
              <a:rPr sz="2400" spc="-20" dirty="0">
                <a:solidFill>
                  <a:srgbClr val="4E1F9F"/>
                </a:solidFill>
                <a:latin typeface="Calibri"/>
                <a:cs typeface="Calibri"/>
              </a:rPr>
              <a:t>Pointer</a:t>
            </a:r>
            <a:r>
              <a:rPr sz="2400" spc="-10" dirty="0">
                <a:solidFill>
                  <a:srgbClr val="4E1F9F"/>
                </a:solidFill>
                <a:latin typeface="Calibri"/>
                <a:cs typeface="Calibri"/>
              </a:rPr>
              <a:t> </a:t>
            </a:r>
            <a:r>
              <a:rPr sz="2400" dirty="0">
                <a:solidFill>
                  <a:srgbClr val="4E1F9F"/>
                </a:solidFill>
                <a:latin typeface="Calibri"/>
                <a:cs typeface="Calibri"/>
              </a:rPr>
              <a:t>(SP)</a:t>
            </a:r>
            <a:endParaRPr sz="2400" dirty="0">
              <a:latin typeface="Calibri"/>
              <a:cs typeface="Calibri"/>
            </a:endParaRPr>
          </a:p>
          <a:p>
            <a:pPr marL="355600" marR="6350" indent="-342900" algn="just">
              <a:lnSpc>
                <a:spcPct val="100000"/>
              </a:lnSpc>
              <a:buFont typeface="Arial MT"/>
              <a:buChar char="•"/>
              <a:tabLst>
                <a:tab pos="355600" algn="l"/>
              </a:tabLst>
            </a:pPr>
            <a:r>
              <a:rPr sz="2400" dirty="0">
                <a:latin typeface="Calibri"/>
                <a:cs typeface="Calibri"/>
              </a:rPr>
              <a:t>SP </a:t>
            </a:r>
            <a:r>
              <a:rPr sz="2400" spc="-5" dirty="0">
                <a:latin typeface="Calibri"/>
                <a:cs typeface="Calibri"/>
              </a:rPr>
              <a:t>or </a:t>
            </a:r>
            <a:r>
              <a:rPr sz="2400" spc="-10" dirty="0">
                <a:latin typeface="Calibri"/>
                <a:cs typeface="Calibri"/>
              </a:rPr>
              <a:t>Stack </a:t>
            </a:r>
            <a:r>
              <a:rPr sz="2400" spc="-20" dirty="0">
                <a:latin typeface="Calibri"/>
                <a:cs typeface="Calibri"/>
              </a:rPr>
              <a:t>Pointer </a:t>
            </a:r>
            <a:r>
              <a:rPr sz="2400" spc="-10" dirty="0">
                <a:latin typeface="Calibri"/>
                <a:cs typeface="Calibri"/>
              </a:rPr>
              <a:t>points </a:t>
            </a:r>
            <a:r>
              <a:rPr sz="2400" spc="-5" dirty="0">
                <a:latin typeface="Calibri"/>
                <a:cs typeface="Calibri"/>
              </a:rPr>
              <a:t>out </a:t>
            </a:r>
            <a:r>
              <a:rPr sz="2400" spc="-15" dirty="0">
                <a:latin typeface="Calibri"/>
                <a:cs typeface="Calibri"/>
              </a:rPr>
              <a:t>to </a:t>
            </a:r>
            <a:r>
              <a:rPr sz="2400" dirty="0">
                <a:latin typeface="Calibri"/>
                <a:cs typeface="Calibri"/>
              </a:rPr>
              <a:t>the </a:t>
            </a:r>
            <a:r>
              <a:rPr sz="2400" spc="-10" dirty="0">
                <a:latin typeface="Calibri"/>
                <a:cs typeface="Calibri"/>
              </a:rPr>
              <a:t>top </a:t>
            </a:r>
            <a:r>
              <a:rPr sz="2400" spc="-5" dirty="0">
                <a:latin typeface="Calibri"/>
                <a:cs typeface="Calibri"/>
              </a:rPr>
              <a:t>of </a:t>
            </a:r>
            <a:r>
              <a:rPr sz="2400" dirty="0">
                <a:latin typeface="Calibri"/>
                <a:cs typeface="Calibri"/>
              </a:rPr>
              <a:t>the </a:t>
            </a:r>
            <a:r>
              <a:rPr sz="2400" spc="-10" dirty="0">
                <a:latin typeface="Calibri"/>
                <a:cs typeface="Calibri"/>
              </a:rPr>
              <a:t>Stack </a:t>
            </a:r>
            <a:r>
              <a:rPr sz="2400" dirty="0">
                <a:latin typeface="Calibri"/>
                <a:cs typeface="Calibri"/>
              </a:rPr>
              <a:t>and it </a:t>
            </a:r>
            <a:r>
              <a:rPr sz="2400" spc="-10" dirty="0">
                <a:latin typeface="Calibri"/>
                <a:cs typeface="Calibri"/>
              </a:rPr>
              <a:t>indicates </a:t>
            </a:r>
            <a:r>
              <a:rPr sz="2400" spc="-5" dirty="0">
                <a:latin typeface="Calibri"/>
                <a:cs typeface="Calibri"/>
              </a:rPr>
              <a:t>the </a:t>
            </a:r>
            <a:r>
              <a:rPr sz="2400" spc="-15" dirty="0">
                <a:latin typeface="Calibri"/>
                <a:cs typeface="Calibri"/>
              </a:rPr>
              <a:t>next </a:t>
            </a:r>
            <a:r>
              <a:rPr sz="2400" spc="-20" dirty="0">
                <a:latin typeface="Calibri"/>
                <a:cs typeface="Calibri"/>
              </a:rPr>
              <a:t>data </a:t>
            </a:r>
            <a:r>
              <a:rPr sz="2400" spc="-15" dirty="0">
                <a:latin typeface="Calibri"/>
                <a:cs typeface="Calibri"/>
              </a:rPr>
              <a:t>to </a:t>
            </a:r>
            <a:r>
              <a:rPr sz="2400" spc="-5" dirty="0">
                <a:latin typeface="Calibri"/>
                <a:cs typeface="Calibri"/>
              </a:rPr>
              <a:t>be </a:t>
            </a:r>
            <a:r>
              <a:rPr sz="2400" dirty="0">
                <a:latin typeface="Calibri"/>
                <a:cs typeface="Calibri"/>
              </a:rPr>
              <a:t> accessed. </a:t>
            </a:r>
            <a:r>
              <a:rPr sz="2400" spc="-10" dirty="0">
                <a:latin typeface="Calibri"/>
                <a:cs typeface="Calibri"/>
              </a:rPr>
              <a:t>Stack </a:t>
            </a:r>
            <a:r>
              <a:rPr sz="2400" spc="-20" dirty="0">
                <a:latin typeface="Calibri"/>
                <a:cs typeface="Calibri"/>
              </a:rPr>
              <a:t>Pointer </a:t>
            </a:r>
            <a:r>
              <a:rPr sz="2400" spc="-10" dirty="0">
                <a:latin typeface="Calibri"/>
                <a:cs typeface="Calibri"/>
              </a:rPr>
              <a:t>can </a:t>
            </a:r>
            <a:r>
              <a:rPr sz="2400" spc="-5" dirty="0">
                <a:latin typeface="Calibri"/>
                <a:cs typeface="Calibri"/>
              </a:rPr>
              <a:t>be </a:t>
            </a:r>
            <a:r>
              <a:rPr sz="2400" spc="-5" dirty="0" smtClean="0">
                <a:latin typeface="Calibri"/>
                <a:cs typeface="Calibri"/>
              </a:rPr>
              <a:t>accesse</a:t>
            </a:r>
            <a:r>
              <a:rPr lang="en-US" sz="2400" spc="-5" dirty="0" smtClean="0">
                <a:latin typeface="Calibri"/>
                <a:cs typeface="Calibri"/>
              </a:rPr>
              <a:t>d</a:t>
            </a:r>
            <a:r>
              <a:rPr sz="2400" spc="-5" dirty="0" smtClean="0">
                <a:latin typeface="Calibri"/>
                <a:cs typeface="Calibri"/>
              </a:rPr>
              <a:t> </a:t>
            </a:r>
            <a:r>
              <a:rPr sz="2400" spc="-5" dirty="0">
                <a:latin typeface="Calibri"/>
                <a:cs typeface="Calibri"/>
              </a:rPr>
              <a:t>using </a:t>
            </a:r>
            <a:r>
              <a:rPr sz="2400" dirty="0">
                <a:latin typeface="Calibri"/>
                <a:cs typeface="Calibri"/>
              </a:rPr>
              <a:t>PUSH, </a:t>
            </a:r>
            <a:r>
              <a:rPr sz="2400" spc="-80" dirty="0">
                <a:latin typeface="Calibri"/>
                <a:cs typeface="Calibri"/>
              </a:rPr>
              <a:t>POP, </a:t>
            </a:r>
            <a:r>
              <a:rPr sz="2400" spc="-5" dirty="0">
                <a:latin typeface="Calibri"/>
                <a:cs typeface="Calibri"/>
              </a:rPr>
              <a:t>CALL </a:t>
            </a:r>
            <a:r>
              <a:rPr sz="2400" dirty="0">
                <a:latin typeface="Calibri"/>
                <a:cs typeface="Calibri"/>
              </a:rPr>
              <a:t>and RET </a:t>
            </a:r>
            <a:r>
              <a:rPr sz="2400" spc="-5" dirty="0">
                <a:latin typeface="Calibri"/>
                <a:cs typeface="Calibri"/>
              </a:rPr>
              <a:t>Instructions. The </a:t>
            </a:r>
            <a:r>
              <a:rPr sz="2400" dirty="0">
                <a:latin typeface="Calibri"/>
                <a:cs typeface="Calibri"/>
              </a:rPr>
              <a:t> </a:t>
            </a:r>
            <a:r>
              <a:rPr sz="2400" spc="-10" dirty="0">
                <a:solidFill>
                  <a:srgbClr val="FF0000"/>
                </a:solidFill>
                <a:latin typeface="Calibri"/>
                <a:cs typeface="Calibri"/>
              </a:rPr>
              <a:t>Stack</a:t>
            </a:r>
            <a:r>
              <a:rPr sz="2400" spc="-30" dirty="0">
                <a:solidFill>
                  <a:srgbClr val="FF0000"/>
                </a:solidFill>
                <a:latin typeface="Calibri"/>
                <a:cs typeface="Calibri"/>
              </a:rPr>
              <a:t> </a:t>
            </a:r>
            <a:r>
              <a:rPr sz="2400" spc="-20" dirty="0">
                <a:solidFill>
                  <a:srgbClr val="FF0000"/>
                </a:solidFill>
                <a:latin typeface="Calibri"/>
                <a:cs typeface="Calibri"/>
              </a:rPr>
              <a:t>Pointer</a:t>
            </a:r>
            <a:r>
              <a:rPr sz="2400" spc="10" dirty="0">
                <a:solidFill>
                  <a:srgbClr val="FF0000"/>
                </a:solidFill>
                <a:latin typeface="Calibri"/>
                <a:cs typeface="Calibri"/>
              </a:rPr>
              <a:t> </a:t>
            </a:r>
            <a:r>
              <a:rPr sz="2400" dirty="0">
                <a:solidFill>
                  <a:srgbClr val="FF0000"/>
                </a:solidFill>
                <a:latin typeface="Calibri"/>
                <a:cs typeface="Calibri"/>
              </a:rPr>
              <a:t>is</a:t>
            </a:r>
            <a:r>
              <a:rPr sz="2400" spc="-5" dirty="0">
                <a:solidFill>
                  <a:srgbClr val="FF0000"/>
                </a:solidFill>
                <a:latin typeface="Calibri"/>
                <a:cs typeface="Calibri"/>
              </a:rPr>
              <a:t> </a:t>
            </a:r>
            <a:r>
              <a:rPr sz="2400" dirty="0">
                <a:solidFill>
                  <a:srgbClr val="FF0000"/>
                </a:solidFill>
                <a:latin typeface="Calibri"/>
                <a:cs typeface="Calibri"/>
              </a:rPr>
              <a:t>an</a:t>
            </a:r>
            <a:r>
              <a:rPr sz="2400" spc="-5" dirty="0">
                <a:solidFill>
                  <a:srgbClr val="FF0000"/>
                </a:solidFill>
                <a:latin typeface="Calibri"/>
                <a:cs typeface="Calibri"/>
              </a:rPr>
              <a:t> 8-bit</a:t>
            </a:r>
            <a:r>
              <a:rPr sz="2400" dirty="0">
                <a:solidFill>
                  <a:srgbClr val="FF0000"/>
                </a:solidFill>
                <a:latin typeface="Calibri"/>
                <a:cs typeface="Calibri"/>
              </a:rPr>
              <a:t> </a:t>
            </a:r>
            <a:r>
              <a:rPr sz="2400" spc="-15" dirty="0">
                <a:solidFill>
                  <a:srgbClr val="FF0000"/>
                </a:solidFill>
                <a:latin typeface="Calibri"/>
                <a:cs typeface="Calibri"/>
              </a:rPr>
              <a:t>register </a:t>
            </a:r>
            <a:r>
              <a:rPr sz="2400" dirty="0">
                <a:solidFill>
                  <a:srgbClr val="FF0000"/>
                </a:solidFill>
                <a:latin typeface="Calibri"/>
                <a:cs typeface="Calibri"/>
              </a:rPr>
              <a:t>and</a:t>
            </a:r>
            <a:r>
              <a:rPr sz="2400" spc="-5" dirty="0">
                <a:solidFill>
                  <a:srgbClr val="FF0000"/>
                </a:solidFill>
                <a:latin typeface="Calibri"/>
                <a:cs typeface="Calibri"/>
              </a:rPr>
              <a:t> upon</a:t>
            </a:r>
            <a:r>
              <a:rPr sz="2400" spc="5" dirty="0">
                <a:solidFill>
                  <a:srgbClr val="FF0000"/>
                </a:solidFill>
                <a:latin typeface="Calibri"/>
                <a:cs typeface="Calibri"/>
              </a:rPr>
              <a:t> </a:t>
            </a:r>
            <a:r>
              <a:rPr sz="2400" spc="-10" dirty="0">
                <a:solidFill>
                  <a:srgbClr val="FF0000"/>
                </a:solidFill>
                <a:latin typeface="Calibri"/>
                <a:cs typeface="Calibri"/>
              </a:rPr>
              <a:t>reset,</a:t>
            </a:r>
            <a:r>
              <a:rPr sz="2400" spc="-5" dirty="0">
                <a:solidFill>
                  <a:srgbClr val="FF0000"/>
                </a:solidFill>
                <a:latin typeface="Calibri"/>
                <a:cs typeface="Calibri"/>
              </a:rPr>
              <a:t> </a:t>
            </a:r>
            <a:r>
              <a:rPr sz="2400" dirty="0">
                <a:solidFill>
                  <a:srgbClr val="FF0000"/>
                </a:solidFill>
                <a:latin typeface="Calibri"/>
                <a:cs typeface="Calibri"/>
              </a:rPr>
              <a:t>the</a:t>
            </a:r>
            <a:r>
              <a:rPr sz="2400" spc="-5" dirty="0">
                <a:solidFill>
                  <a:srgbClr val="FF0000"/>
                </a:solidFill>
                <a:latin typeface="Calibri"/>
                <a:cs typeface="Calibri"/>
              </a:rPr>
              <a:t> </a:t>
            </a:r>
            <a:r>
              <a:rPr sz="2400" spc="-10" dirty="0">
                <a:solidFill>
                  <a:srgbClr val="FF0000"/>
                </a:solidFill>
                <a:latin typeface="Calibri"/>
                <a:cs typeface="Calibri"/>
              </a:rPr>
              <a:t>Stack</a:t>
            </a:r>
            <a:r>
              <a:rPr sz="2400" spc="-20" dirty="0">
                <a:solidFill>
                  <a:srgbClr val="FF0000"/>
                </a:solidFill>
                <a:latin typeface="Calibri"/>
                <a:cs typeface="Calibri"/>
              </a:rPr>
              <a:t> Pointer</a:t>
            </a:r>
            <a:r>
              <a:rPr sz="2400" dirty="0">
                <a:solidFill>
                  <a:srgbClr val="FF0000"/>
                </a:solidFill>
                <a:latin typeface="Calibri"/>
                <a:cs typeface="Calibri"/>
              </a:rPr>
              <a:t> is</a:t>
            </a:r>
            <a:r>
              <a:rPr sz="2400" spc="-5" dirty="0">
                <a:solidFill>
                  <a:srgbClr val="FF0000"/>
                </a:solidFill>
                <a:latin typeface="Calibri"/>
                <a:cs typeface="Calibri"/>
              </a:rPr>
              <a:t> initialized</a:t>
            </a:r>
            <a:r>
              <a:rPr sz="2400" spc="-15" dirty="0">
                <a:solidFill>
                  <a:srgbClr val="FF0000"/>
                </a:solidFill>
                <a:latin typeface="Calibri"/>
                <a:cs typeface="Calibri"/>
              </a:rPr>
              <a:t> </a:t>
            </a:r>
            <a:r>
              <a:rPr sz="2400" dirty="0">
                <a:solidFill>
                  <a:srgbClr val="FF0000"/>
                </a:solidFill>
                <a:latin typeface="Calibri"/>
                <a:cs typeface="Calibri"/>
              </a:rPr>
              <a:t>with</a:t>
            </a:r>
            <a:r>
              <a:rPr sz="2400" spc="-10" dirty="0">
                <a:solidFill>
                  <a:srgbClr val="FF0000"/>
                </a:solidFill>
                <a:latin typeface="Calibri"/>
                <a:cs typeface="Calibri"/>
              </a:rPr>
              <a:t> </a:t>
            </a:r>
            <a:r>
              <a:rPr sz="2400" spc="-5" dirty="0">
                <a:solidFill>
                  <a:srgbClr val="FF0000"/>
                </a:solidFill>
                <a:latin typeface="Calibri"/>
                <a:cs typeface="Calibri"/>
              </a:rPr>
              <a:t>07H</a:t>
            </a:r>
            <a:r>
              <a:rPr sz="2400" spc="-5" dirty="0">
                <a:latin typeface="Calibri"/>
                <a:cs typeface="Calibri"/>
              </a:rPr>
              <a:t>.</a:t>
            </a:r>
            <a:endParaRPr sz="2400" dirty="0">
              <a:latin typeface="Calibri"/>
              <a:cs typeface="Calibri"/>
            </a:endParaRPr>
          </a:p>
          <a:p>
            <a:pPr>
              <a:lnSpc>
                <a:spcPct val="100000"/>
              </a:lnSpc>
              <a:spcBef>
                <a:spcPts val="10"/>
              </a:spcBef>
              <a:buFont typeface="Arial MT"/>
              <a:buChar char="•"/>
            </a:pPr>
            <a:endParaRPr sz="2350" dirty="0">
              <a:latin typeface="Calibri"/>
              <a:cs typeface="Calibri"/>
            </a:endParaRPr>
          </a:p>
          <a:p>
            <a:pPr marL="355600" marR="5080" indent="-342900" algn="just">
              <a:lnSpc>
                <a:spcPct val="100000"/>
              </a:lnSpc>
              <a:buFont typeface="Arial MT"/>
              <a:buChar char="•"/>
              <a:tabLst>
                <a:tab pos="355600" algn="l"/>
              </a:tabLst>
            </a:pPr>
            <a:r>
              <a:rPr sz="2400" dirty="0">
                <a:latin typeface="Calibri"/>
                <a:cs typeface="Calibri"/>
              </a:rPr>
              <a:t>When</a:t>
            </a:r>
            <a:r>
              <a:rPr sz="2400" spc="5" dirty="0">
                <a:latin typeface="Calibri"/>
                <a:cs typeface="Calibri"/>
              </a:rPr>
              <a:t> </a:t>
            </a:r>
            <a:r>
              <a:rPr sz="2400" spc="-5" dirty="0">
                <a:latin typeface="Calibri"/>
                <a:cs typeface="Calibri"/>
              </a:rPr>
              <a:t>writing</a:t>
            </a:r>
            <a:r>
              <a:rPr sz="2400" dirty="0">
                <a:latin typeface="Calibri"/>
                <a:cs typeface="Calibri"/>
              </a:rPr>
              <a:t> a</a:t>
            </a:r>
            <a:r>
              <a:rPr sz="2400" spc="5" dirty="0">
                <a:latin typeface="Calibri"/>
                <a:cs typeface="Calibri"/>
              </a:rPr>
              <a:t> </a:t>
            </a:r>
            <a:r>
              <a:rPr sz="2400" spc="-5" dirty="0">
                <a:latin typeface="Calibri"/>
                <a:cs typeface="Calibri"/>
              </a:rPr>
              <a:t>new</a:t>
            </a:r>
            <a:r>
              <a:rPr sz="2400" dirty="0">
                <a:latin typeface="Calibri"/>
                <a:cs typeface="Calibri"/>
              </a:rPr>
              <a:t> </a:t>
            </a:r>
            <a:r>
              <a:rPr sz="2400" spc="-20" dirty="0">
                <a:latin typeface="Calibri"/>
                <a:cs typeface="Calibri"/>
              </a:rPr>
              <a:t>data</a:t>
            </a:r>
            <a:r>
              <a:rPr sz="2400" spc="-15" dirty="0">
                <a:latin typeface="Calibri"/>
                <a:cs typeface="Calibri"/>
              </a:rPr>
              <a:t> </a:t>
            </a:r>
            <a:r>
              <a:rPr sz="2400" spc="-10" dirty="0">
                <a:latin typeface="Calibri"/>
                <a:cs typeface="Calibri"/>
              </a:rPr>
              <a:t>byte</a:t>
            </a:r>
            <a:r>
              <a:rPr sz="2400" spc="-5" dirty="0">
                <a:latin typeface="Calibri"/>
                <a:cs typeface="Calibri"/>
              </a:rPr>
              <a:t> </a:t>
            </a:r>
            <a:r>
              <a:rPr sz="2400" spc="-20" dirty="0">
                <a:latin typeface="Calibri"/>
                <a:cs typeface="Calibri"/>
              </a:rPr>
              <a:t>into</a:t>
            </a:r>
            <a:r>
              <a:rPr sz="2400" spc="-15" dirty="0">
                <a:latin typeface="Calibri"/>
                <a:cs typeface="Calibri"/>
              </a:rPr>
              <a:t> </a:t>
            </a:r>
            <a:r>
              <a:rPr sz="2400" dirty="0">
                <a:latin typeface="Calibri"/>
                <a:cs typeface="Calibri"/>
              </a:rPr>
              <a:t>the</a:t>
            </a:r>
            <a:r>
              <a:rPr sz="2400" spc="5" dirty="0">
                <a:latin typeface="Calibri"/>
                <a:cs typeface="Calibri"/>
              </a:rPr>
              <a:t> </a:t>
            </a:r>
            <a:r>
              <a:rPr sz="2400" spc="-15" dirty="0">
                <a:latin typeface="Calibri"/>
                <a:cs typeface="Calibri"/>
              </a:rPr>
              <a:t>stack,</a:t>
            </a:r>
            <a:r>
              <a:rPr sz="2400" spc="-10"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SP </a:t>
            </a:r>
            <a:r>
              <a:rPr sz="2400" spc="-15" dirty="0">
                <a:latin typeface="Calibri"/>
                <a:cs typeface="Calibri"/>
              </a:rPr>
              <a:t>(Stack</a:t>
            </a:r>
            <a:r>
              <a:rPr sz="2400" spc="-10" dirty="0">
                <a:latin typeface="Calibri"/>
                <a:cs typeface="Calibri"/>
              </a:rPr>
              <a:t> </a:t>
            </a:r>
            <a:r>
              <a:rPr sz="2400" spc="-15" dirty="0">
                <a:latin typeface="Calibri"/>
                <a:cs typeface="Calibri"/>
              </a:rPr>
              <a:t>Pointer)</a:t>
            </a:r>
            <a:r>
              <a:rPr sz="2400" spc="-10" dirty="0">
                <a:latin typeface="Calibri"/>
                <a:cs typeface="Calibri"/>
              </a:rPr>
              <a:t> </a:t>
            </a:r>
            <a:r>
              <a:rPr sz="2400" dirty="0">
                <a:latin typeface="Calibri"/>
                <a:cs typeface="Calibri"/>
              </a:rPr>
              <a:t>is</a:t>
            </a:r>
            <a:r>
              <a:rPr sz="2400" spc="5" dirty="0">
                <a:latin typeface="Calibri"/>
                <a:cs typeface="Calibri"/>
              </a:rPr>
              <a:t> </a:t>
            </a:r>
            <a:r>
              <a:rPr sz="2400" spc="-10" dirty="0">
                <a:solidFill>
                  <a:srgbClr val="FF0000"/>
                </a:solidFill>
                <a:latin typeface="Calibri"/>
                <a:cs typeface="Calibri"/>
              </a:rPr>
              <a:t>automatically </a:t>
            </a:r>
            <a:r>
              <a:rPr sz="2400" spc="-530" dirty="0">
                <a:solidFill>
                  <a:srgbClr val="FF0000"/>
                </a:solidFill>
                <a:latin typeface="Calibri"/>
                <a:cs typeface="Calibri"/>
              </a:rPr>
              <a:t> </a:t>
            </a:r>
            <a:r>
              <a:rPr sz="2400" spc="-10" dirty="0">
                <a:solidFill>
                  <a:srgbClr val="FF0000"/>
                </a:solidFill>
                <a:latin typeface="Calibri"/>
                <a:cs typeface="Calibri"/>
              </a:rPr>
              <a:t>incremented</a:t>
            </a:r>
            <a:r>
              <a:rPr sz="2400" spc="-5" dirty="0">
                <a:solidFill>
                  <a:srgbClr val="FF0000"/>
                </a:solidFill>
                <a:latin typeface="Calibri"/>
                <a:cs typeface="Calibri"/>
              </a:rPr>
              <a:t> </a:t>
            </a:r>
            <a:r>
              <a:rPr sz="2400" spc="-10" dirty="0">
                <a:solidFill>
                  <a:srgbClr val="FF0000"/>
                </a:solidFill>
                <a:latin typeface="Calibri"/>
                <a:cs typeface="Calibri"/>
              </a:rPr>
              <a:t>by</a:t>
            </a:r>
            <a:r>
              <a:rPr sz="2400" spc="-5" dirty="0">
                <a:solidFill>
                  <a:srgbClr val="FF0000"/>
                </a:solidFill>
                <a:latin typeface="Calibri"/>
                <a:cs typeface="Calibri"/>
              </a:rPr>
              <a:t> </a:t>
            </a:r>
            <a:r>
              <a:rPr sz="2400" dirty="0">
                <a:solidFill>
                  <a:srgbClr val="FF0000"/>
                </a:solidFill>
                <a:latin typeface="Calibri"/>
                <a:cs typeface="Calibri"/>
              </a:rPr>
              <a:t>1</a:t>
            </a:r>
            <a:r>
              <a:rPr sz="2400" dirty="0">
                <a:latin typeface="Calibri"/>
                <a:cs typeface="Calibri"/>
              </a:rPr>
              <a:t> and </a:t>
            </a:r>
            <a:r>
              <a:rPr sz="2400" spc="-5" dirty="0">
                <a:latin typeface="Calibri"/>
                <a:cs typeface="Calibri"/>
              </a:rPr>
              <a:t>the </a:t>
            </a:r>
            <a:r>
              <a:rPr sz="2400" spc="-10" dirty="0">
                <a:latin typeface="Calibri"/>
                <a:cs typeface="Calibri"/>
              </a:rPr>
              <a:t>new</a:t>
            </a:r>
            <a:r>
              <a:rPr sz="2400" spc="-5" dirty="0">
                <a:latin typeface="Calibri"/>
                <a:cs typeface="Calibri"/>
              </a:rPr>
              <a:t> </a:t>
            </a:r>
            <a:r>
              <a:rPr sz="2400" spc="-15" dirty="0">
                <a:latin typeface="Calibri"/>
                <a:cs typeface="Calibri"/>
              </a:rPr>
              <a:t>data</a:t>
            </a:r>
            <a:r>
              <a:rPr sz="2400" spc="509" dirty="0">
                <a:latin typeface="Calibri"/>
                <a:cs typeface="Calibri"/>
              </a:rPr>
              <a:t> </a:t>
            </a:r>
            <a:r>
              <a:rPr sz="2400" dirty="0">
                <a:latin typeface="Calibri"/>
                <a:cs typeface="Calibri"/>
              </a:rPr>
              <a:t>is </a:t>
            </a:r>
            <a:r>
              <a:rPr sz="2400" spc="-15" dirty="0">
                <a:latin typeface="Calibri"/>
                <a:cs typeface="Calibri"/>
              </a:rPr>
              <a:t>written at</a:t>
            </a:r>
            <a:r>
              <a:rPr sz="2400" spc="515" dirty="0">
                <a:latin typeface="Calibri"/>
                <a:cs typeface="Calibri"/>
              </a:rPr>
              <a:t> </a:t>
            </a:r>
            <a:r>
              <a:rPr sz="2400" dirty="0">
                <a:latin typeface="Calibri"/>
                <a:cs typeface="Calibri"/>
              </a:rPr>
              <a:t>an </a:t>
            </a:r>
            <a:r>
              <a:rPr sz="2400" spc="-10" dirty="0">
                <a:latin typeface="Calibri"/>
                <a:cs typeface="Calibri"/>
              </a:rPr>
              <a:t>address </a:t>
            </a:r>
            <a:r>
              <a:rPr sz="2400" spc="-5" dirty="0">
                <a:latin typeface="Calibri"/>
                <a:cs typeface="Calibri"/>
              </a:rPr>
              <a:t>SP+1. </a:t>
            </a:r>
            <a:r>
              <a:rPr sz="2400" dirty="0">
                <a:latin typeface="Calibri"/>
                <a:cs typeface="Calibri"/>
              </a:rPr>
              <a:t>When </a:t>
            </a:r>
            <a:r>
              <a:rPr sz="2400" spc="-5" dirty="0">
                <a:latin typeface="Calibri"/>
                <a:cs typeface="Calibri"/>
              </a:rPr>
              <a:t>reading </a:t>
            </a:r>
            <a:r>
              <a:rPr sz="2400" spc="-15" dirty="0">
                <a:latin typeface="Calibri"/>
                <a:cs typeface="Calibri"/>
              </a:rPr>
              <a:t>data </a:t>
            </a:r>
            <a:r>
              <a:rPr sz="2400" spc="-10" dirty="0">
                <a:latin typeface="Calibri"/>
                <a:cs typeface="Calibri"/>
              </a:rPr>
              <a:t> </a:t>
            </a:r>
            <a:r>
              <a:rPr sz="2400" spc="-15" dirty="0">
                <a:latin typeface="Calibri"/>
                <a:cs typeface="Calibri"/>
              </a:rPr>
              <a:t>from</a:t>
            </a:r>
            <a:r>
              <a:rPr sz="2400" spc="-10" dirty="0">
                <a:latin typeface="Calibri"/>
                <a:cs typeface="Calibri"/>
              </a:rPr>
              <a:t> </a:t>
            </a:r>
            <a:r>
              <a:rPr sz="2400" spc="-15" dirty="0">
                <a:latin typeface="Calibri"/>
                <a:cs typeface="Calibri"/>
              </a:rPr>
              <a:t>stack,</a:t>
            </a:r>
            <a:r>
              <a:rPr sz="2400" spc="-10" dirty="0">
                <a:latin typeface="Calibri"/>
                <a:cs typeface="Calibri"/>
              </a:rPr>
              <a:t> </a:t>
            </a:r>
            <a:r>
              <a:rPr sz="2400" dirty="0">
                <a:latin typeface="Calibri"/>
                <a:cs typeface="Calibri"/>
              </a:rPr>
              <a:t>the</a:t>
            </a:r>
            <a:r>
              <a:rPr sz="2400" spc="5" dirty="0">
                <a:latin typeface="Calibri"/>
                <a:cs typeface="Calibri"/>
              </a:rPr>
              <a:t> </a:t>
            </a:r>
            <a:r>
              <a:rPr sz="2400" spc="-20" dirty="0">
                <a:latin typeface="Calibri"/>
                <a:cs typeface="Calibri"/>
              </a:rPr>
              <a:t>data</a:t>
            </a:r>
            <a:r>
              <a:rPr sz="2400" spc="-15" dirty="0">
                <a:latin typeface="Calibri"/>
                <a:cs typeface="Calibri"/>
              </a:rPr>
              <a:t> </a:t>
            </a:r>
            <a:r>
              <a:rPr sz="2400" spc="-10" dirty="0">
                <a:latin typeface="Calibri"/>
                <a:cs typeface="Calibri"/>
              </a:rPr>
              <a:t>is</a:t>
            </a:r>
            <a:r>
              <a:rPr sz="2400" spc="-5" dirty="0">
                <a:latin typeface="Calibri"/>
                <a:cs typeface="Calibri"/>
              </a:rPr>
              <a:t> </a:t>
            </a:r>
            <a:r>
              <a:rPr sz="2400" spc="-10" dirty="0">
                <a:latin typeface="Calibri"/>
                <a:cs typeface="Calibri"/>
              </a:rPr>
              <a:t>retrieved</a:t>
            </a:r>
            <a:r>
              <a:rPr sz="2400" spc="-5" dirty="0">
                <a:latin typeface="Calibri"/>
                <a:cs typeface="Calibri"/>
              </a:rPr>
              <a:t> </a:t>
            </a:r>
            <a:r>
              <a:rPr sz="2400" spc="-15" dirty="0">
                <a:latin typeface="Calibri"/>
                <a:cs typeface="Calibri"/>
              </a:rPr>
              <a:t>from</a:t>
            </a:r>
            <a:r>
              <a:rPr sz="2400" spc="-10" dirty="0">
                <a:latin typeface="Calibri"/>
                <a:cs typeface="Calibri"/>
              </a:rPr>
              <a:t> </a:t>
            </a:r>
            <a:r>
              <a:rPr sz="2400" dirty="0">
                <a:latin typeface="Calibri"/>
                <a:cs typeface="Calibri"/>
              </a:rPr>
              <a:t>the</a:t>
            </a:r>
            <a:r>
              <a:rPr sz="2400" spc="5" dirty="0">
                <a:latin typeface="Calibri"/>
                <a:cs typeface="Calibri"/>
              </a:rPr>
              <a:t> </a:t>
            </a:r>
            <a:r>
              <a:rPr sz="2400" spc="-5" dirty="0">
                <a:latin typeface="Calibri"/>
                <a:cs typeface="Calibri"/>
              </a:rPr>
              <a:t>Address</a:t>
            </a:r>
            <a:r>
              <a:rPr sz="2400" dirty="0">
                <a:latin typeface="Calibri"/>
                <a:cs typeface="Calibri"/>
              </a:rPr>
              <a:t> in</a:t>
            </a:r>
            <a:r>
              <a:rPr sz="2400" spc="5" dirty="0">
                <a:latin typeface="Calibri"/>
                <a:cs typeface="Calibri"/>
              </a:rPr>
              <a:t> </a:t>
            </a:r>
            <a:r>
              <a:rPr sz="2400" dirty="0">
                <a:latin typeface="Calibri"/>
                <a:cs typeface="Calibri"/>
              </a:rPr>
              <a:t>SP</a:t>
            </a:r>
            <a:r>
              <a:rPr sz="2400" spc="5" dirty="0">
                <a:latin typeface="Calibri"/>
                <a:cs typeface="Calibri"/>
              </a:rPr>
              <a:t> </a:t>
            </a:r>
            <a:r>
              <a:rPr sz="2400" dirty="0">
                <a:latin typeface="Calibri"/>
                <a:cs typeface="Calibri"/>
              </a:rPr>
              <a:t>and</a:t>
            </a:r>
            <a:r>
              <a:rPr sz="2400" spc="5" dirty="0">
                <a:latin typeface="Calibri"/>
                <a:cs typeface="Calibri"/>
              </a:rPr>
              <a:t> </a:t>
            </a:r>
            <a:r>
              <a:rPr sz="2400" spc="-15" dirty="0">
                <a:latin typeface="Calibri"/>
                <a:cs typeface="Calibri"/>
              </a:rPr>
              <a:t>after</a:t>
            </a:r>
            <a:r>
              <a:rPr sz="2400" spc="-10" dirty="0">
                <a:latin typeface="Calibri"/>
                <a:cs typeface="Calibri"/>
              </a:rPr>
              <a:t> that</a:t>
            </a:r>
            <a:r>
              <a:rPr sz="2400" spc="-5"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SP</a:t>
            </a:r>
            <a:r>
              <a:rPr sz="2400" spc="5" dirty="0">
                <a:latin typeface="Calibri"/>
                <a:cs typeface="Calibri"/>
              </a:rPr>
              <a:t> </a:t>
            </a:r>
            <a:r>
              <a:rPr sz="2400" dirty="0">
                <a:latin typeface="Calibri"/>
                <a:cs typeface="Calibri"/>
              </a:rPr>
              <a:t>is </a:t>
            </a:r>
            <a:r>
              <a:rPr sz="2400" spc="5" dirty="0">
                <a:latin typeface="Calibri"/>
                <a:cs typeface="Calibri"/>
              </a:rPr>
              <a:t> </a:t>
            </a:r>
            <a:r>
              <a:rPr sz="2400" spc="-10" dirty="0">
                <a:latin typeface="Calibri"/>
                <a:cs typeface="Calibri"/>
              </a:rPr>
              <a:t>decremented by</a:t>
            </a:r>
            <a:r>
              <a:rPr sz="2400" dirty="0">
                <a:latin typeface="Calibri"/>
                <a:cs typeface="Calibri"/>
              </a:rPr>
              <a:t> 1</a:t>
            </a:r>
            <a:r>
              <a:rPr sz="2400" spc="-20" dirty="0">
                <a:latin typeface="Calibri"/>
                <a:cs typeface="Calibri"/>
              </a:rPr>
              <a:t> </a:t>
            </a:r>
            <a:r>
              <a:rPr sz="2400" spc="-5" dirty="0">
                <a:latin typeface="Calibri"/>
                <a:cs typeface="Calibri"/>
              </a:rPr>
              <a:t>(SP-1).</a:t>
            </a:r>
            <a:endParaRPr sz="2400" dirty="0">
              <a:latin typeface="Calibri"/>
              <a:cs typeface="Calibri"/>
            </a:endParaRPr>
          </a:p>
        </p:txBody>
      </p:sp>
      <p:pic>
        <p:nvPicPr>
          <p:cNvPr id="3" name="object 3"/>
          <p:cNvPicPr/>
          <p:nvPr/>
        </p:nvPicPr>
        <p:blipFill>
          <a:blip r:embed="rId2" cstate="print"/>
          <a:stretch>
            <a:fillRect/>
          </a:stretch>
        </p:blipFill>
        <p:spPr>
          <a:xfrm>
            <a:off x="1421891" y="4187952"/>
            <a:ext cx="9499092" cy="2055876"/>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48</a:t>
            </a:fld>
            <a:endParaRPr dirty="0"/>
          </a:p>
        </p:txBody>
      </p:sp>
    </p:spTree>
    <p:extLst>
      <p:ext uri="{BB962C8B-B14F-4D97-AF65-F5344CB8AC3E}">
        <p14:creationId xmlns:p14="http://schemas.microsoft.com/office/powerpoint/2010/main" val="34796038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0"/>
            <a:ext cx="6350635" cy="690574"/>
          </a:xfrm>
          <a:prstGeom prst="rect">
            <a:avLst/>
          </a:prstGeom>
        </p:spPr>
        <p:txBody>
          <a:bodyPr vert="horz" wrap="square" lIns="0" tIns="13335" rIns="0" bIns="0" rtlCol="0">
            <a:spAutoFit/>
          </a:bodyPr>
          <a:lstStyle/>
          <a:p>
            <a:pPr marL="12700">
              <a:spcBef>
                <a:spcPts val="105"/>
              </a:spcBef>
            </a:pPr>
            <a:r>
              <a:rPr lang="en-IN" spc="-215" dirty="0" smtClean="0"/>
              <a:t>Stack operation in 8051</a:t>
            </a:r>
            <a:endParaRPr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49</a:t>
            </a:fld>
            <a:endParaRPr dirty="0"/>
          </a:p>
        </p:txBody>
      </p:sp>
      <p:sp>
        <p:nvSpPr>
          <p:cNvPr id="3" name="Rectangle 2"/>
          <p:cNvSpPr/>
          <p:nvPr/>
        </p:nvSpPr>
        <p:spPr>
          <a:xfrm>
            <a:off x="251332" y="690574"/>
            <a:ext cx="11049000" cy="6370975"/>
          </a:xfrm>
          <a:prstGeom prst="rect">
            <a:avLst/>
          </a:prstGeom>
        </p:spPr>
        <p:txBody>
          <a:bodyPr wrap="square">
            <a:spAutoFit/>
          </a:bodyPr>
          <a:lstStyle/>
          <a:p>
            <a:pPr fontAlgn="base"/>
            <a:r>
              <a:rPr lang="en-US" sz="2400" b="1" dirty="0"/>
              <a:t>STACK:</a:t>
            </a:r>
          </a:p>
          <a:p>
            <a:pPr fontAlgn="base"/>
            <a:r>
              <a:rPr lang="en-US" sz="2400" dirty="0" smtClean="0">
                <a:solidFill>
                  <a:srgbClr val="FF0000"/>
                </a:solidFill>
              </a:rPr>
              <a:t>It is a </a:t>
            </a:r>
            <a:r>
              <a:rPr lang="en-US" sz="2400" dirty="0">
                <a:solidFill>
                  <a:srgbClr val="FF0000"/>
                </a:solidFill>
              </a:rPr>
              <a:t>part of RAM in which data will store </a:t>
            </a:r>
            <a:r>
              <a:rPr lang="en-US" sz="2400" dirty="0" smtClean="0">
                <a:solidFill>
                  <a:srgbClr val="FF0000"/>
                </a:solidFill>
              </a:rPr>
              <a:t>temporarily</a:t>
            </a:r>
            <a:r>
              <a:rPr lang="en-US" sz="2400" dirty="0" smtClean="0"/>
              <a:t> </a:t>
            </a:r>
            <a:r>
              <a:rPr lang="en-US" sz="2400" dirty="0"/>
              <a:t>during execution of program.</a:t>
            </a:r>
          </a:p>
          <a:p>
            <a:pPr fontAlgn="base"/>
            <a:r>
              <a:rPr lang="en-US" sz="2400" dirty="0">
                <a:solidFill>
                  <a:srgbClr val="FF0000"/>
                </a:solidFill>
              </a:rPr>
              <a:t>STACK work on last in first out </a:t>
            </a:r>
            <a:r>
              <a:rPr lang="en-US" sz="2400" dirty="0" smtClean="0">
                <a:solidFill>
                  <a:srgbClr val="FF0000"/>
                </a:solidFill>
              </a:rPr>
              <a:t>principle. </a:t>
            </a:r>
            <a:endParaRPr lang="en-US" sz="2400" dirty="0" smtClean="0">
              <a:solidFill>
                <a:srgbClr val="FF0000"/>
              </a:solidFill>
            </a:endParaRPr>
          </a:p>
          <a:p>
            <a:pPr fontAlgn="base"/>
            <a:r>
              <a:rPr lang="en-US" sz="2400" dirty="0" smtClean="0"/>
              <a:t>To </a:t>
            </a:r>
            <a:r>
              <a:rPr lang="en-US" sz="2400" dirty="0"/>
              <a:t>store and retrieve data during program execution in </a:t>
            </a:r>
            <a:r>
              <a:rPr lang="en-US" sz="2400" dirty="0" smtClean="0"/>
              <a:t>stack, </a:t>
            </a:r>
            <a:r>
              <a:rPr lang="en-US" sz="2400" dirty="0">
                <a:solidFill>
                  <a:srgbClr val="FF0000"/>
                </a:solidFill>
              </a:rPr>
              <a:t>push and pop</a:t>
            </a:r>
            <a:r>
              <a:rPr lang="en-US" sz="2400" dirty="0"/>
              <a:t> </a:t>
            </a:r>
            <a:r>
              <a:rPr lang="en-US" sz="2400" dirty="0" smtClean="0"/>
              <a:t>instructions are used.</a:t>
            </a:r>
            <a:endParaRPr lang="en-US" sz="2400" dirty="0"/>
          </a:p>
          <a:p>
            <a:pPr fontAlgn="base"/>
            <a:r>
              <a:rPr lang="en-US" sz="2400" b="1" dirty="0"/>
              <a:t>PUSH:</a:t>
            </a:r>
          </a:p>
          <a:p>
            <a:pPr fontAlgn="base"/>
            <a:r>
              <a:rPr lang="en-US" sz="2400" dirty="0"/>
              <a:t>its used to store data into stack</a:t>
            </a:r>
            <a:r>
              <a:rPr lang="en-US" sz="2400" dirty="0" smtClean="0"/>
              <a:t>. </a:t>
            </a:r>
            <a:endParaRPr lang="en-US" sz="2400" dirty="0"/>
          </a:p>
          <a:p>
            <a:pPr fontAlgn="base"/>
            <a:r>
              <a:rPr lang="en-US" sz="2400" b="1" dirty="0"/>
              <a:t>POP:</a:t>
            </a:r>
          </a:p>
          <a:p>
            <a:pPr fontAlgn="base"/>
            <a:r>
              <a:rPr lang="en-US" sz="2400" dirty="0"/>
              <a:t>to retrieve data from stack.</a:t>
            </a:r>
          </a:p>
          <a:p>
            <a:pPr fontAlgn="base"/>
            <a:r>
              <a:rPr lang="en-US" sz="2400" b="1" dirty="0"/>
              <a:t>SP:</a:t>
            </a:r>
          </a:p>
          <a:p>
            <a:pPr fontAlgn="base"/>
            <a:r>
              <a:rPr lang="en-US" sz="2400" dirty="0" smtClean="0"/>
              <a:t>Stack </a:t>
            </a:r>
            <a:r>
              <a:rPr lang="en-US" sz="2400" dirty="0"/>
              <a:t>pointer is 8 bit register which </a:t>
            </a:r>
            <a:r>
              <a:rPr lang="en-US" sz="2400" dirty="0" smtClean="0"/>
              <a:t>store the address of the stack location up to which it is filled (top </a:t>
            </a:r>
            <a:r>
              <a:rPr lang="en-US" sz="2400" dirty="0"/>
              <a:t>of the </a:t>
            </a:r>
            <a:r>
              <a:rPr lang="en-US" sz="2400" dirty="0" smtClean="0"/>
              <a:t>stack).</a:t>
            </a:r>
            <a:endParaRPr lang="en-US" sz="2400" dirty="0"/>
          </a:p>
          <a:p>
            <a:pPr fontAlgn="base"/>
            <a:r>
              <a:rPr lang="en-US" sz="2400" b="1" dirty="0" smtClean="0">
                <a:solidFill>
                  <a:srgbClr val="FF0000"/>
                </a:solidFill>
              </a:rPr>
              <a:t>By </a:t>
            </a:r>
            <a:r>
              <a:rPr lang="en-US" sz="2400" b="1" dirty="0">
                <a:solidFill>
                  <a:srgbClr val="FF0000"/>
                </a:solidFill>
              </a:rPr>
              <a:t>default stack pointer contain 07h</a:t>
            </a:r>
            <a:r>
              <a:rPr lang="en-US" sz="2400" dirty="0" smtClean="0">
                <a:solidFill>
                  <a:srgbClr val="FF0000"/>
                </a:solidFill>
              </a:rPr>
              <a:t>. This means Bank 1 of the internal RAM acts as default stack area. The stack </a:t>
            </a:r>
            <a:r>
              <a:rPr lang="en-US" sz="2400" dirty="0" smtClean="0">
                <a:solidFill>
                  <a:srgbClr val="FF0000"/>
                </a:solidFill>
              </a:rPr>
              <a:t>area </a:t>
            </a:r>
            <a:r>
              <a:rPr lang="en-US" sz="2400" dirty="0" smtClean="0">
                <a:solidFill>
                  <a:srgbClr val="FF0000"/>
                </a:solidFill>
              </a:rPr>
              <a:t>can be relocated to general purpose RAM area by changing the address present in the SP</a:t>
            </a:r>
            <a:r>
              <a:rPr lang="en-US" sz="2400" dirty="0" smtClean="0"/>
              <a:t> to appropriate value which comes under the address range of general purpose area.</a:t>
            </a:r>
          </a:p>
          <a:p>
            <a:pPr fontAlgn="base"/>
            <a:endParaRPr lang="en-US" sz="2400" b="0" i="0" dirty="0">
              <a:effectLst/>
              <a:latin typeface="PT Sans"/>
            </a:endParaRPr>
          </a:p>
        </p:txBody>
      </p:sp>
    </p:spTree>
    <p:extLst>
      <p:ext uri="{BB962C8B-B14F-4D97-AF65-F5344CB8AC3E}">
        <p14:creationId xmlns:p14="http://schemas.microsoft.com/office/powerpoint/2010/main" val="36600369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093957" y="6465214"/>
            <a:ext cx="18097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29</a:t>
            </a:r>
            <a:endParaRPr sz="1200">
              <a:latin typeface="Calibri"/>
              <a:cs typeface="Calibri"/>
            </a:endParaRPr>
          </a:p>
        </p:txBody>
      </p:sp>
      <p:sp>
        <p:nvSpPr>
          <p:cNvPr id="2" name="object 2"/>
          <p:cNvSpPr txBox="1"/>
          <p:nvPr/>
        </p:nvSpPr>
        <p:spPr>
          <a:xfrm>
            <a:off x="282041" y="1684147"/>
            <a:ext cx="11419205" cy="1489710"/>
          </a:xfrm>
          <a:prstGeom prst="rect">
            <a:avLst/>
          </a:prstGeom>
        </p:spPr>
        <p:txBody>
          <a:bodyPr vert="horz" wrap="square" lIns="0" tIns="13335" rIns="0" bIns="0" rtlCol="0">
            <a:spAutoFit/>
          </a:bodyPr>
          <a:lstStyle/>
          <a:p>
            <a:pPr marL="12700" marR="5080" algn="just">
              <a:lnSpc>
                <a:spcPct val="100000"/>
              </a:lnSpc>
              <a:spcBef>
                <a:spcPts val="105"/>
              </a:spcBef>
            </a:pPr>
            <a:r>
              <a:rPr sz="3200" dirty="0">
                <a:latin typeface="Calibri"/>
                <a:cs typeface="Calibri"/>
              </a:rPr>
              <a:t>A </a:t>
            </a:r>
            <a:r>
              <a:rPr sz="3200" b="1" spc="-10" dirty="0">
                <a:solidFill>
                  <a:srgbClr val="00AF50"/>
                </a:solidFill>
                <a:latin typeface="Calibri"/>
                <a:cs typeface="Calibri"/>
              </a:rPr>
              <a:t>microcontroller </a:t>
            </a:r>
            <a:r>
              <a:rPr sz="3200" spc="-5" dirty="0">
                <a:latin typeface="Calibri"/>
                <a:cs typeface="Calibri"/>
              </a:rPr>
              <a:t>is </a:t>
            </a:r>
            <a:r>
              <a:rPr sz="3200" dirty="0">
                <a:latin typeface="Calibri"/>
                <a:cs typeface="Calibri"/>
              </a:rPr>
              <a:t>a </a:t>
            </a:r>
            <a:r>
              <a:rPr sz="3200" spc="-5" dirty="0">
                <a:latin typeface="Calibri"/>
                <a:cs typeface="Calibri"/>
              </a:rPr>
              <a:t>small </a:t>
            </a:r>
            <a:r>
              <a:rPr sz="3200" spc="5" dirty="0">
                <a:latin typeface="Calibri"/>
                <a:cs typeface="Calibri"/>
              </a:rPr>
              <a:t>and </a:t>
            </a:r>
            <a:r>
              <a:rPr sz="3200" spc="-15" dirty="0">
                <a:latin typeface="Calibri"/>
                <a:cs typeface="Calibri"/>
              </a:rPr>
              <a:t>low-cost </a:t>
            </a:r>
            <a:r>
              <a:rPr sz="3200" spc="-35" dirty="0">
                <a:latin typeface="Calibri"/>
                <a:cs typeface="Calibri"/>
              </a:rPr>
              <a:t>microcomputer, </a:t>
            </a:r>
            <a:r>
              <a:rPr sz="3200" dirty="0">
                <a:latin typeface="Calibri"/>
                <a:cs typeface="Calibri"/>
              </a:rPr>
              <a:t>which </a:t>
            </a:r>
            <a:r>
              <a:rPr sz="3200" spc="5" dirty="0">
                <a:latin typeface="Calibri"/>
                <a:cs typeface="Calibri"/>
              </a:rPr>
              <a:t>is </a:t>
            </a:r>
            <a:r>
              <a:rPr sz="3200" spc="10" dirty="0">
                <a:latin typeface="Calibri"/>
                <a:cs typeface="Calibri"/>
              </a:rPr>
              <a:t> </a:t>
            </a:r>
            <a:r>
              <a:rPr sz="3200" spc="-5" dirty="0">
                <a:latin typeface="Calibri"/>
                <a:cs typeface="Calibri"/>
              </a:rPr>
              <a:t>designed</a:t>
            </a:r>
            <a:r>
              <a:rPr sz="3200" dirty="0">
                <a:latin typeface="Calibri"/>
                <a:cs typeface="Calibri"/>
              </a:rPr>
              <a:t> </a:t>
            </a:r>
            <a:r>
              <a:rPr sz="3200" spc="-20" dirty="0">
                <a:latin typeface="Calibri"/>
                <a:cs typeface="Calibri"/>
              </a:rPr>
              <a:t>to</a:t>
            </a:r>
            <a:r>
              <a:rPr sz="3200" spc="-15" dirty="0">
                <a:latin typeface="Calibri"/>
                <a:cs typeface="Calibri"/>
              </a:rPr>
              <a:t> perform</a:t>
            </a:r>
            <a:r>
              <a:rPr sz="3200" spc="-10" dirty="0">
                <a:latin typeface="Calibri"/>
                <a:cs typeface="Calibri"/>
              </a:rPr>
              <a:t> </a:t>
            </a:r>
            <a:r>
              <a:rPr sz="3200" dirty="0">
                <a:latin typeface="Calibri"/>
                <a:cs typeface="Calibri"/>
              </a:rPr>
              <a:t>the</a:t>
            </a:r>
            <a:r>
              <a:rPr sz="3200" spc="5" dirty="0">
                <a:latin typeface="Calibri"/>
                <a:cs typeface="Calibri"/>
              </a:rPr>
              <a:t> </a:t>
            </a:r>
            <a:r>
              <a:rPr sz="3200" spc="-5" dirty="0">
                <a:latin typeface="Calibri"/>
                <a:cs typeface="Calibri"/>
              </a:rPr>
              <a:t>specific</a:t>
            </a:r>
            <a:r>
              <a:rPr sz="3200" dirty="0">
                <a:latin typeface="Calibri"/>
                <a:cs typeface="Calibri"/>
              </a:rPr>
              <a:t> </a:t>
            </a:r>
            <a:r>
              <a:rPr sz="3200" spc="-15" dirty="0">
                <a:latin typeface="Calibri"/>
                <a:cs typeface="Calibri"/>
              </a:rPr>
              <a:t>tasks</a:t>
            </a:r>
            <a:r>
              <a:rPr sz="3200" spc="-10" dirty="0">
                <a:latin typeface="Calibri"/>
                <a:cs typeface="Calibri"/>
              </a:rPr>
              <a:t> </a:t>
            </a:r>
            <a:r>
              <a:rPr sz="3200" dirty="0">
                <a:latin typeface="Calibri"/>
                <a:cs typeface="Calibri"/>
              </a:rPr>
              <a:t>of</a:t>
            </a:r>
            <a:r>
              <a:rPr sz="3200" spc="5" dirty="0">
                <a:latin typeface="Calibri"/>
                <a:cs typeface="Calibri"/>
              </a:rPr>
              <a:t> </a:t>
            </a:r>
            <a:r>
              <a:rPr sz="3200" dirty="0">
                <a:latin typeface="Calibri"/>
                <a:cs typeface="Calibri"/>
              </a:rPr>
              <a:t>embedded </a:t>
            </a:r>
            <a:r>
              <a:rPr sz="3200" spc="-25" dirty="0">
                <a:latin typeface="Calibri"/>
                <a:cs typeface="Calibri"/>
              </a:rPr>
              <a:t>systems</a:t>
            </a:r>
            <a:r>
              <a:rPr sz="3200" spc="-20" dirty="0">
                <a:latin typeface="Calibri"/>
                <a:cs typeface="Calibri"/>
              </a:rPr>
              <a:t> </a:t>
            </a:r>
            <a:r>
              <a:rPr sz="3200" spc="-30" dirty="0">
                <a:latin typeface="Calibri"/>
                <a:cs typeface="Calibri"/>
              </a:rPr>
              <a:t>like </a:t>
            </a:r>
            <a:r>
              <a:rPr sz="3200" spc="-710" dirty="0">
                <a:latin typeface="Calibri"/>
                <a:cs typeface="Calibri"/>
              </a:rPr>
              <a:t> </a:t>
            </a:r>
            <a:r>
              <a:rPr sz="3200" spc="-10" dirty="0">
                <a:latin typeface="Calibri"/>
                <a:cs typeface="Calibri"/>
              </a:rPr>
              <a:t>displaying</a:t>
            </a:r>
            <a:r>
              <a:rPr sz="3200" spc="45" dirty="0">
                <a:latin typeface="Calibri"/>
                <a:cs typeface="Calibri"/>
              </a:rPr>
              <a:t> </a:t>
            </a:r>
            <a:r>
              <a:rPr sz="3200" spc="-35" dirty="0">
                <a:latin typeface="Calibri"/>
                <a:cs typeface="Calibri"/>
              </a:rPr>
              <a:t>microwave’s </a:t>
            </a:r>
            <a:r>
              <a:rPr sz="3200" spc="-15" dirty="0">
                <a:latin typeface="Calibri"/>
                <a:cs typeface="Calibri"/>
              </a:rPr>
              <a:t>information,</a:t>
            </a:r>
            <a:r>
              <a:rPr sz="3200" spc="45" dirty="0">
                <a:latin typeface="Calibri"/>
                <a:cs typeface="Calibri"/>
              </a:rPr>
              <a:t> </a:t>
            </a:r>
            <a:r>
              <a:rPr sz="3200" spc="-5" dirty="0">
                <a:latin typeface="Calibri"/>
                <a:cs typeface="Calibri"/>
              </a:rPr>
              <a:t>receiving</a:t>
            </a:r>
            <a:r>
              <a:rPr sz="3200" spc="-20" dirty="0">
                <a:latin typeface="Calibri"/>
                <a:cs typeface="Calibri"/>
              </a:rPr>
              <a:t> </a:t>
            </a:r>
            <a:r>
              <a:rPr sz="3200" spc="-15" dirty="0">
                <a:latin typeface="Calibri"/>
                <a:cs typeface="Calibri"/>
              </a:rPr>
              <a:t>remote </a:t>
            </a:r>
            <a:r>
              <a:rPr sz="3200" spc="-5" dirty="0">
                <a:latin typeface="Calibri"/>
                <a:cs typeface="Calibri"/>
              </a:rPr>
              <a:t>signals,</a:t>
            </a:r>
            <a:r>
              <a:rPr sz="3200" spc="35" dirty="0">
                <a:latin typeface="Calibri"/>
                <a:cs typeface="Calibri"/>
              </a:rPr>
              <a:t> </a:t>
            </a:r>
            <a:r>
              <a:rPr sz="3200" spc="-15" dirty="0">
                <a:latin typeface="Calibri"/>
                <a:cs typeface="Calibri"/>
              </a:rPr>
              <a:t>etc.</a:t>
            </a:r>
            <a:endParaRPr sz="3200">
              <a:latin typeface="Calibri"/>
              <a:cs typeface="Calibri"/>
            </a:endParaRPr>
          </a:p>
        </p:txBody>
      </p:sp>
      <p:sp>
        <p:nvSpPr>
          <p:cNvPr id="3" name="object 3"/>
          <p:cNvSpPr txBox="1"/>
          <p:nvPr/>
        </p:nvSpPr>
        <p:spPr>
          <a:xfrm>
            <a:off x="282041" y="3635121"/>
            <a:ext cx="11416665" cy="1002030"/>
          </a:xfrm>
          <a:prstGeom prst="rect">
            <a:avLst/>
          </a:prstGeom>
        </p:spPr>
        <p:txBody>
          <a:bodyPr vert="horz" wrap="square" lIns="0" tIns="12700" rIns="0" bIns="0" rtlCol="0">
            <a:spAutoFit/>
          </a:bodyPr>
          <a:lstStyle/>
          <a:p>
            <a:pPr marL="12700" marR="5080">
              <a:lnSpc>
                <a:spcPct val="100000"/>
              </a:lnSpc>
              <a:spcBef>
                <a:spcPts val="100"/>
              </a:spcBef>
              <a:tabLst>
                <a:tab pos="766445" algn="l"/>
                <a:tab pos="2136775" algn="l"/>
                <a:tab pos="4885055" algn="l"/>
                <a:tab pos="6323965" algn="l"/>
                <a:tab pos="6804025" algn="l"/>
                <a:tab pos="7497445" algn="l"/>
                <a:tab pos="9316085" algn="l"/>
                <a:tab pos="10009505" algn="l"/>
              </a:tabLst>
            </a:pPr>
            <a:r>
              <a:rPr sz="3200" spc="-5" dirty="0">
                <a:latin typeface="Calibri"/>
                <a:cs typeface="Calibri"/>
              </a:rPr>
              <a:t>Th</a:t>
            </a:r>
            <a:r>
              <a:rPr sz="3200" dirty="0">
                <a:latin typeface="Calibri"/>
                <a:cs typeface="Calibri"/>
              </a:rPr>
              <a:t>e	</a:t>
            </a:r>
            <a:r>
              <a:rPr sz="3200" spc="-25" dirty="0">
                <a:latin typeface="Calibri"/>
                <a:cs typeface="Calibri"/>
              </a:rPr>
              <a:t>g</a:t>
            </a:r>
            <a:r>
              <a:rPr sz="3200" dirty="0">
                <a:latin typeface="Calibri"/>
                <a:cs typeface="Calibri"/>
              </a:rPr>
              <a:t>ene</a:t>
            </a:r>
            <a:r>
              <a:rPr sz="3200" spc="-65" dirty="0">
                <a:latin typeface="Calibri"/>
                <a:cs typeface="Calibri"/>
              </a:rPr>
              <a:t>r</a:t>
            </a:r>
            <a:r>
              <a:rPr sz="3200" dirty="0">
                <a:latin typeface="Calibri"/>
                <a:cs typeface="Calibri"/>
              </a:rPr>
              <a:t>al	</a:t>
            </a:r>
            <a:r>
              <a:rPr sz="3200" b="1" spc="-5" dirty="0">
                <a:solidFill>
                  <a:srgbClr val="00AFEF"/>
                </a:solidFill>
                <a:latin typeface="Calibri"/>
                <a:cs typeface="Calibri"/>
              </a:rPr>
              <a:t>mic</a:t>
            </a:r>
            <a:r>
              <a:rPr sz="3200" b="1" spc="-55" dirty="0">
                <a:solidFill>
                  <a:srgbClr val="00AFEF"/>
                </a:solidFill>
                <a:latin typeface="Calibri"/>
                <a:cs typeface="Calibri"/>
              </a:rPr>
              <a:t>r</a:t>
            </a:r>
            <a:r>
              <a:rPr sz="3200" b="1" dirty="0">
                <a:solidFill>
                  <a:srgbClr val="00AFEF"/>
                </a:solidFill>
                <a:latin typeface="Calibri"/>
                <a:cs typeface="Calibri"/>
              </a:rPr>
              <a:t>oc</a:t>
            </a:r>
            <a:r>
              <a:rPr sz="3200" b="1" spc="-10" dirty="0">
                <a:solidFill>
                  <a:srgbClr val="00AFEF"/>
                </a:solidFill>
                <a:latin typeface="Calibri"/>
                <a:cs typeface="Calibri"/>
              </a:rPr>
              <a:t>o</a:t>
            </a:r>
            <a:r>
              <a:rPr sz="3200" b="1" spc="-30" dirty="0">
                <a:solidFill>
                  <a:srgbClr val="00AFEF"/>
                </a:solidFill>
                <a:latin typeface="Calibri"/>
                <a:cs typeface="Calibri"/>
              </a:rPr>
              <a:t>n</a:t>
            </a:r>
            <a:r>
              <a:rPr sz="3200" b="1" dirty="0">
                <a:solidFill>
                  <a:srgbClr val="00AFEF"/>
                </a:solidFill>
                <a:latin typeface="Calibri"/>
                <a:cs typeface="Calibri"/>
              </a:rPr>
              <a:t>t</a:t>
            </a:r>
            <a:r>
              <a:rPr sz="3200" b="1" spc="-45" dirty="0">
                <a:solidFill>
                  <a:srgbClr val="00AFEF"/>
                </a:solidFill>
                <a:latin typeface="Calibri"/>
                <a:cs typeface="Calibri"/>
              </a:rPr>
              <a:t>r</a:t>
            </a:r>
            <a:r>
              <a:rPr sz="3200" b="1" dirty="0">
                <a:solidFill>
                  <a:srgbClr val="00AFEF"/>
                </a:solidFill>
                <a:latin typeface="Calibri"/>
                <a:cs typeface="Calibri"/>
              </a:rPr>
              <a:t>ol</a:t>
            </a:r>
            <a:r>
              <a:rPr sz="3200" b="1" spc="-15" dirty="0">
                <a:solidFill>
                  <a:srgbClr val="00AFEF"/>
                </a:solidFill>
                <a:latin typeface="Calibri"/>
                <a:cs typeface="Calibri"/>
              </a:rPr>
              <a:t>l</a:t>
            </a:r>
            <a:r>
              <a:rPr sz="3200" b="1" spc="-5" dirty="0">
                <a:solidFill>
                  <a:srgbClr val="00AFEF"/>
                </a:solidFill>
                <a:latin typeface="Calibri"/>
                <a:cs typeface="Calibri"/>
              </a:rPr>
              <a:t>e</a:t>
            </a:r>
            <a:r>
              <a:rPr sz="3200" b="1" dirty="0">
                <a:solidFill>
                  <a:srgbClr val="00AFEF"/>
                </a:solidFill>
                <a:latin typeface="Calibri"/>
                <a:cs typeface="Calibri"/>
              </a:rPr>
              <a:t>r	</a:t>
            </a:r>
            <a:r>
              <a:rPr sz="3200" spc="-25" dirty="0">
                <a:latin typeface="Calibri"/>
                <a:cs typeface="Calibri"/>
              </a:rPr>
              <a:t>c</a:t>
            </a:r>
            <a:r>
              <a:rPr sz="3200" spc="-5" dirty="0">
                <a:latin typeface="Calibri"/>
                <a:cs typeface="Calibri"/>
              </a:rPr>
              <a:t>onsi</a:t>
            </a:r>
            <a:r>
              <a:rPr sz="3200" spc="-40" dirty="0">
                <a:latin typeface="Calibri"/>
                <a:cs typeface="Calibri"/>
              </a:rPr>
              <a:t>s</a:t>
            </a:r>
            <a:r>
              <a:rPr sz="3200" dirty="0">
                <a:latin typeface="Calibri"/>
                <a:cs typeface="Calibri"/>
              </a:rPr>
              <a:t>ts	of	the	</a:t>
            </a:r>
            <a:r>
              <a:rPr sz="3200" spc="-5" dirty="0">
                <a:latin typeface="Calibri"/>
                <a:cs typeface="Calibri"/>
              </a:rPr>
              <a:t>p</a:t>
            </a:r>
            <a:r>
              <a:rPr sz="3200" spc="-55" dirty="0">
                <a:latin typeface="Calibri"/>
                <a:cs typeface="Calibri"/>
              </a:rPr>
              <a:t>r</a:t>
            </a:r>
            <a:r>
              <a:rPr sz="3200" spc="-5" dirty="0">
                <a:latin typeface="Calibri"/>
                <a:cs typeface="Calibri"/>
              </a:rPr>
              <a:t>oces</a:t>
            </a:r>
            <a:r>
              <a:rPr sz="3200" spc="-20" dirty="0">
                <a:latin typeface="Calibri"/>
                <a:cs typeface="Calibri"/>
              </a:rPr>
              <a:t>s</a:t>
            </a:r>
            <a:r>
              <a:rPr sz="3200" spc="-5" dirty="0">
                <a:latin typeface="Calibri"/>
                <a:cs typeface="Calibri"/>
              </a:rPr>
              <a:t>o</a:t>
            </a:r>
            <a:r>
              <a:rPr sz="3200" spc="-280" dirty="0">
                <a:latin typeface="Calibri"/>
                <a:cs typeface="Calibri"/>
              </a:rPr>
              <a:t>r</a:t>
            </a:r>
            <a:r>
              <a:rPr sz="3200" dirty="0">
                <a:latin typeface="Calibri"/>
                <a:cs typeface="Calibri"/>
              </a:rPr>
              <a:t>,	the	memory  </a:t>
            </a:r>
            <a:r>
              <a:rPr sz="3200" spc="-5" dirty="0">
                <a:latin typeface="Calibri"/>
                <a:cs typeface="Calibri"/>
              </a:rPr>
              <a:t>(RAM,</a:t>
            </a:r>
            <a:r>
              <a:rPr sz="3200" spc="5" dirty="0">
                <a:latin typeface="Calibri"/>
                <a:cs typeface="Calibri"/>
              </a:rPr>
              <a:t> </a:t>
            </a:r>
            <a:r>
              <a:rPr sz="3200" spc="-10" dirty="0">
                <a:latin typeface="Calibri"/>
                <a:cs typeface="Calibri"/>
              </a:rPr>
              <a:t>ROM,</a:t>
            </a:r>
            <a:r>
              <a:rPr sz="3200" spc="10" dirty="0">
                <a:latin typeface="Calibri"/>
                <a:cs typeface="Calibri"/>
              </a:rPr>
              <a:t> </a:t>
            </a:r>
            <a:r>
              <a:rPr sz="3200" spc="-10" dirty="0">
                <a:latin typeface="Calibri"/>
                <a:cs typeface="Calibri"/>
              </a:rPr>
              <a:t>EPROM),</a:t>
            </a:r>
            <a:r>
              <a:rPr sz="3200" dirty="0">
                <a:latin typeface="Calibri"/>
                <a:cs typeface="Calibri"/>
              </a:rPr>
              <a:t> </a:t>
            </a:r>
            <a:r>
              <a:rPr sz="3200" spc="-5" dirty="0">
                <a:latin typeface="Calibri"/>
                <a:cs typeface="Calibri"/>
              </a:rPr>
              <a:t>Serial</a:t>
            </a:r>
            <a:r>
              <a:rPr sz="3200" spc="10" dirty="0">
                <a:latin typeface="Calibri"/>
                <a:cs typeface="Calibri"/>
              </a:rPr>
              <a:t> </a:t>
            </a:r>
            <a:r>
              <a:rPr sz="3200" spc="-5" dirty="0">
                <a:latin typeface="Calibri"/>
                <a:cs typeface="Calibri"/>
              </a:rPr>
              <a:t>ports,</a:t>
            </a:r>
            <a:r>
              <a:rPr sz="3200" dirty="0">
                <a:latin typeface="Calibri"/>
                <a:cs typeface="Calibri"/>
              </a:rPr>
              <a:t> </a:t>
            </a:r>
            <a:r>
              <a:rPr sz="3200" spc="-10" dirty="0">
                <a:latin typeface="Calibri"/>
                <a:cs typeface="Calibri"/>
              </a:rPr>
              <a:t>peripherals</a:t>
            </a:r>
            <a:r>
              <a:rPr sz="3200" spc="25" dirty="0">
                <a:latin typeface="Calibri"/>
                <a:cs typeface="Calibri"/>
              </a:rPr>
              <a:t> </a:t>
            </a:r>
            <a:r>
              <a:rPr sz="3200" spc="-10" dirty="0">
                <a:latin typeface="Calibri"/>
                <a:cs typeface="Calibri"/>
              </a:rPr>
              <a:t>(timers,</a:t>
            </a:r>
            <a:r>
              <a:rPr sz="3200" spc="10" dirty="0">
                <a:latin typeface="Calibri"/>
                <a:cs typeface="Calibri"/>
              </a:rPr>
              <a:t> </a:t>
            </a:r>
            <a:r>
              <a:rPr sz="3200" spc="-20" dirty="0">
                <a:latin typeface="Calibri"/>
                <a:cs typeface="Calibri"/>
              </a:rPr>
              <a:t>counters).</a:t>
            </a:r>
            <a:endParaRPr sz="3200">
              <a:latin typeface="Calibri"/>
              <a:cs typeface="Calibri"/>
            </a:endParaRPr>
          </a:p>
        </p:txBody>
      </p:sp>
    </p:spTree>
    <p:extLst>
      <p:ext uri="{BB962C8B-B14F-4D97-AF65-F5344CB8AC3E}">
        <p14:creationId xmlns:p14="http://schemas.microsoft.com/office/powerpoint/2010/main" val="38120869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13648"/>
            <a:ext cx="6350635" cy="690574"/>
          </a:xfrm>
          <a:prstGeom prst="rect">
            <a:avLst/>
          </a:prstGeom>
        </p:spPr>
        <p:txBody>
          <a:bodyPr vert="horz" wrap="square" lIns="0" tIns="13335" rIns="0" bIns="0" rtlCol="0">
            <a:spAutoFit/>
          </a:bodyPr>
          <a:lstStyle/>
          <a:p>
            <a:pPr marL="12700">
              <a:spcBef>
                <a:spcPts val="105"/>
              </a:spcBef>
            </a:pPr>
            <a:r>
              <a:rPr lang="en-IN" spc="-215" dirty="0" smtClean="0"/>
              <a:t>Stack operation in 8051</a:t>
            </a:r>
            <a:endParaRPr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50</a:t>
            </a:fld>
            <a:endParaRPr dirty="0"/>
          </a:p>
        </p:txBody>
      </p:sp>
      <p:sp>
        <p:nvSpPr>
          <p:cNvPr id="3" name="Rectangle 2"/>
          <p:cNvSpPr/>
          <p:nvPr/>
        </p:nvSpPr>
        <p:spPr>
          <a:xfrm>
            <a:off x="381000" y="712407"/>
            <a:ext cx="11582400" cy="6155531"/>
          </a:xfrm>
          <a:prstGeom prst="rect">
            <a:avLst/>
          </a:prstGeom>
        </p:spPr>
        <p:txBody>
          <a:bodyPr wrap="square">
            <a:spAutoFit/>
          </a:bodyPr>
          <a:lstStyle/>
          <a:p>
            <a:pPr fontAlgn="base"/>
            <a:r>
              <a:rPr lang="en-US" sz="2400" b="1" dirty="0" smtClean="0"/>
              <a:t>PUSH: --- </a:t>
            </a:r>
            <a:r>
              <a:rPr lang="en-US" sz="2400" b="1" dirty="0" smtClean="0">
                <a:solidFill>
                  <a:srgbClr val="0070C0"/>
                </a:solidFill>
              </a:rPr>
              <a:t>SP value will be pre incremented automatically</a:t>
            </a:r>
            <a:r>
              <a:rPr lang="en-US" sz="2400" b="1" dirty="0" smtClean="0"/>
              <a:t>.</a:t>
            </a:r>
            <a:endParaRPr lang="en-US" sz="2400" dirty="0"/>
          </a:p>
          <a:p>
            <a:pPr algn="just" fontAlgn="base"/>
            <a:r>
              <a:rPr lang="en-US" sz="2400" dirty="0" smtClean="0">
                <a:latin typeface="PT Sans"/>
              </a:rPr>
              <a:t>In PUSH operation, </a:t>
            </a:r>
            <a:r>
              <a:rPr lang="en-US" sz="2400" dirty="0">
                <a:latin typeface="PT Sans"/>
              </a:rPr>
              <a:t>stack </a:t>
            </a:r>
            <a:r>
              <a:rPr lang="en-US" sz="2400" dirty="0" smtClean="0">
                <a:latin typeface="PT Sans"/>
              </a:rPr>
              <a:t>pointer (SP) will be </a:t>
            </a:r>
            <a:r>
              <a:rPr lang="en-US" sz="2400" dirty="0" smtClean="0">
                <a:solidFill>
                  <a:srgbClr val="FF0000"/>
                </a:solidFill>
                <a:latin typeface="PT Sans"/>
              </a:rPr>
              <a:t>incremented </a:t>
            </a:r>
            <a:r>
              <a:rPr lang="en-US" sz="2400" dirty="0">
                <a:solidFill>
                  <a:srgbClr val="FF0000"/>
                </a:solidFill>
                <a:latin typeface="PT Sans"/>
              </a:rPr>
              <a:t>first</a:t>
            </a:r>
            <a:r>
              <a:rPr lang="en-US" sz="2400" dirty="0">
                <a:latin typeface="PT Sans"/>
              </a:rPr>
              <a:t> and then content of register or memory will store on that stack location which </a:t>
            </a:r>
            <a:r>
              <a:rPr lang="en-US" sz="2400" dirty="0" smtClean="0">
                <a:latin typeface="PT Sans"/>
              </a:rPr>
              <a:t>shown </a:t>
            </a:r>
            <a:r>
              <a:rPr lang="en-US" sz="2400" dirty="0">
                <a:latin typeface="PT Sans"/>
              </a:rPr>
              <a:t>in SP</a:t>
            </a:r>
            <a:r>
              <a:rPr lang="en-US" sz="2400" dirty="0" smtClean="0">
                <a:latin typeface="PT Sans"/>
              </a:rPr>
              <a:t>.</a:t>
            </a:r>
          </a:p>
          <a:p>
            <a:pPr algn="just" fontAlgn="base"/>
            <a:endParaRPr lang="en-US" sz="2400" b="1" dirty="0" smtClean="0">
              <a:latin typeface="PT Sans"/>
            </a:endParaRPr>
          </a:p>
          <a:p>
            <a:pPr algn="just" fontAlgn="base"/>
            <a:r>
              <a:rPr lang="en-US" sz="2400" b="1" dirty="0" smtClean="0">
                <a:latin typeface="PT Sans"/>
              </a:rPr>
              <a:t>The stack memory location which is available for access is called </a:t>
            </a:r>
            <a:r>
              <a:rPr lang="en-US" sz="2400" b="1" dirty="0" smtClean="0">
                <a:solidFill>
                  <a:srgbClr val="FF0000"/>
                </a:solidFill>
                <a:latin typeface="PT Sans"/>
              </a:rPr>
              <a:t>top of the stack</a:t>
            </a:r>
            <a:r>
              <a:rPr lang="en-US" sz="2400" b="1" dirty="0" smtClean="0">
                <a:latin typeface="PT Sans"/>
              </a:rPr>
              <a:t>, whose address is shown by SP register.</a:t>
            </a:r>
          </a:p>
          <a:p>
            <a:pPr algn="just" fontAlgn="base"/>
            <a:endParaRPr lang="en-US" sz="1400" dirty="0" smtClean="0">
              <a:latin typeface="PT Sans"/>
            </a:endParaRPr>
          </a:p>
          <a:p>
            <a:pPr algn="just" fontAlgn="base"/>
            <a:r>
              <a:rPr lang="en-US" sz="2400" dirty="0" smtClean="0">
                <a:latin typeface="PT Sans"/>
              </a:rPr>
              <a:t>Examples</a:t>
            </a:r>
            <a:r>
              <a:rPr lang="en-US" sz="2400" dirty="0">
                <a:latin typeface="PT Sans"/>
              </a:rPr>
              <a:t>:</a:t>
            </a:r>
            <a:endParaRPr lang="en-US" sz="2400" b="1" dirty="0">
              <a:latin typeface="PT Sans"/>
            </a:endParaRPr>
          </a:p>
          <a:p>
            <a:pPr algn="just" fontAlgn="base"/>
            <a:r>
              <a:rPr lang="en-US" sz="2400" b="1" dirty="0" smtClean="0">
                <a:latin typeface="PT Sans"/>
              </a:rPr>
              <a:t>PUSH 0H</a:t>
            </a:r>
            <a:r>
              <a:rPr lang="en-US" sz="2400" dirty="0" smtClean="0">
                <a:latin typeface="PT Sans"/>
              </a:rPr>
              <a:t>; SP will be incremented </a:t>
            </a:r>
            <a:r>
              <a:rPr lang="en-US" sz="2400" dirty="0">
                <a:latin typeface="PT Sans"/>
              </a:rPr>
              <a:t>by one and </a:t>
            </a:r>
            <a:r>
              <a:rPr lang="en-US" sz="2400" dirty="0" smtClean="0">
                <a:latin typeface="PT Sans"/>
              </a:rPr>
              <a:t>then the content </a:t>
            </a:r>
            <a:r>
              <a:rPr lang="en-US" sz="2400" dirty="0">
                <a:latin typeface="PT Sans"/>
              </a:rPr>
              <a:t>of </a:t>
            </a:r>
            <a:r>
              <a:rPr lang="en-US" sz="2400" dirty="0" smtClean="0">
                <a:latin typeface="PT Sans"/>
              </a:rPr>
              <a:t>R0 (memory address 00H) register </a:t>
            </a:r>
            <a:r>
              <a:rPr lang="en-US" sz="2400" dirty="0">
                <a:latin typeface="PT Sans"/>
              </a:rPr>
              <a:t>store into </a:t>
            </a:r>
            <a:r>
              <a:rPr lang="en-US" sz="2400" dirty="0" smtClean="0">
                <a:latin typeface="PT Sans"/>
              </a:rPr>
              <a:t>08H </a:t>
            </a:r>
            <a:r>
              <a:rPr lang="en-US" sz="2400" dirty="0">
                <a:latin typeface="PT Sans"/>
              </a:rPr>
              <a:t>location</a:t>
            </a:r>
            <a:r>
              <a:rPr lang="en-US" sz="2400" dirty="0" smtClean="0">
                <a:latin typeface="PT Sans"/>
              </a:rPr>
              <a:t>.</a:t>
            </a:r>
          </a:p>
          <a:p>
            <a:pPr algn="just" fontAlgn="base"/>
            <a:r>
              <a:rPr lang="en-US" sz="2400" dirty="0">
                <a:latin typeface="PT Sans"/>
              </a:rPr>
              <a:t> </a:t>
            </a:r>
            <a:r>
              <a:rPr lang="en-US" sz="2400" dirty="0" smtClean="0">
                <a:latin typeface="PT Sans"/>
              </a:rPr>
              <a:t>     </a:t>
            </a:r>
            <a:r>
              <a:rPr lang="en-US" sz="2400" b="1" dirty="0" smtClean="0">
                <a:latin typeface="PT Sans"/>
              </a:rPr>
              <a:t>As the default SP value is 07H, it will become 08H after incrementing first time.</a:t>
            </a:r>
            <a:endParaRPr lang="en-US" sz="2400" b="1" dirty="0">
              <a:latin typeface="PT Sans"/>
            </a:endParaRPr>
          </a:p>
          <a:p>
            <a:pPr algn="just" fontAlgn="base"/>
            <a:r>
              <a:rPr lang="en-US" sz="2400" b="1" dirty="0">
                <a:latin typeface="PT Sans"/>
              </a:rPr>
              <a:t>PUSH </a:t>
            </a:r>
            <a:r>
              <a:rPr lang="en-US" sz="2400" b="1" dirty="0" smtClean="0">
                <a:latin typeface="PT Sans"/>
              </a:rPr>
              <a:t>1H</a:t>
            </a:r>
            <a:r>
              <a:rPr lang="en-US" sz="2400" dirty="0" smtClean="0">
                <a:latin typeface="PT Sans"/>
              </a:rPr>
              <a:t>; SP </a:t>
            </a:r>
            <a:r>
              <a:rPr lang="en-US" sz="2400" dirty="0">
                <a:latin typeface="PT Sans"/>
              </a:rPr>
              <a:t>will be incremented by one and then the content of </a:t>
            </a:r>
            <a:r>
              <a:rPr lang="en-US" sz="2400" dirty="0" smtClean="0">
                <a:latin typeface="PT Sans"/>
              </a:rPr>
              <a:t>R1 </a:t>
            </a:r>
            <a:r>
              <a:rPr lang="en-US" sz="2400" dirty="0">
                <a:latin typeface="PT Sans"/>
              </a:rPr>
              <a:t>(memory address </a:t>
            </a:r>
            <a:r>
              <a:rPr lang="en-US" sz="2400" dirty="0" smtClean="0">
                <a:latin typeface="PT Sans"/>
              </a:rPr>
              <a:t>01H</a:t>
            </a:r>
            <a:r>
              <a:rPr lang="en-US" sz="2400" dirty="0">
                <a:latin typeface="PT Sans"/>
              </a:rPr>
              <a:t>) register store into </a:t>
            </a:r>
            <a:r>
              <a:rPr lang="en-US" sz="2400" dirty="0" smtClean="0">
                <a:latin typeface="PT Sans"/>
              </a:rPr>
              <a:t>09H </a:t>
            </a:r>
            <a:r>
              <a:rPr lang="en-US" sz="2400" dirty="0">
                <a:latin typeface="PT Sans"/>
              </a:rPr>
              <a:t>location</a:t>
            </a:r>
            <a:r>
              <a:rPr lang="en-US" sz="2400" dirty="0" smtClean="0">
                <a:latin typeface="PT Sans"/>
              </a:rPr>
              <a:t>.</a:t>
            </a:r>
            <a:endParaRPr lang="en-US" sz="2400" dirty="0">
              <a:latin typeface="PT Sans"/>
            </a:endParaRPr>
          </a:p>
          <a:p>
            <a:pPr algn="just" fontAlgn="base"/>
            <a:r>
              <a:rPr lang="en-US" sz="2400" b="1" dirty="0">
                <a:latin typeface="PT Sans"/>
              </a:rPr>
              <a:t>PUSH </a:t>
            </a:r>
            <a:r>
              <a:rPr lang="en-US" sz="2400" b="1" dirty="0" smtClean="0">
                <a:latin typeface="PT Sans"/>
              </a:rPr>
              <a:t>31H</a:t>
            </a:r>
            <a:r>
              <a:rPr lang="en-US" sz="2400" dirty="0" smtClean="0">
                <a:latin typeface="PT Sans"/>
              </a:rPr>
              <a:t>; SP </a:t>
            </a:r>
            <a:r>
              <a:rPr lang="en-US" sz="2400" dirty="0">
                <a:latin typeface="PT Sans"/>
              </a:rPr>
              <a:t>will be incremented again by one and </a:t>
            </a:r>
            <a:r>
              <a:rPr lang="en-US" sz="2400" dirty="0" smtClean="0">
                <a:latin typeface="PT Sans"/>
              </a:rPr>
              <a:t>the content </a:t>
            </a:r>
            <a:r>
              <a:rPr lang="en-US" sz="2400" dirty="0">
                <a:latin typeface="PT Sans"/>
              </a:rPr>
              <a:t>of </a:t>
            </a:r>
            <a:r>
              <a:rPr lang="en-US" sz="2400" dirty="0" smtClean="0">
                <a:latin typeface="PT Sans"/>
              </a:rPr>
              <a:t>memory location with address 31H </a:t>
            </a:r>
            <a:r>
              <a:rPr lang="en-US" sz="2400" dirty="0">
                <a:latin typeface="PT Sans"/>
              </a:rPr>
              <a:t>stored into </a:t>
            </a:r>
            <a:r>
              <a:rPr lang="en-US" sz="2400" dirty="0" smtClean="0">
                <a:latin typeface="PT Sans"/>
              </a:rPr>
              <a:t>0AH </a:t>
            </a:r>
            <a:r>
              <a:rPr lang="en-US" sz="2400" dirty="0">
                <a:latin typeface="PT Sans"/>
              </a:rPr>
              <a:t>location.</a:t>
            </a:r>
          </a:p>
          <a:p>
            <a:pPr algn="just" fontAlgn="base"/>
            <a:endParaRPr lang="en-US" sz="2000" dirty="0">
              <a:latin typeface="PT Sans"/>
            </a:endParaRPr>
          </a:p>
        </p:txBody>
      </p:sp>
    </p:spTree>
    <p:extLst>
      <p:ext uri="{BB962C8B-B14F-4D97-AF65-F5344CB8AC3E}">
        <p14:creationId xmlns:p14="http://schemas.microsoft.com/office/powerpoint/2010/main" val="41897157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13648"/>
            <a:ext cx="6350635" cy="690574"/>
          </a:xfrm>
          <a:prstGeom prst="rect">
            <a:avLst/>
          </a:prstGeom>
        </p:spPr>
        <p:txBody>
          <a:bodyPr vert="horz" wrap="square" lIns="0" tIns="13335" rIns="0" bIns="0" rtlCol="0">
            <a:spAutoFit/>
          </a:bodyPr>
          <a:lstStyle/>
          <a:p>
            <a:pPr marL="12700">
              <a:spcBef>
                <a:spcPts val="105"/>
              </a:spcBef>
            </a:pPr>
            <a:r>
              <a:rPr lang="en-IN" spc="-215" dirty="0" smtClean="0"/>
              <a:t>Stack operation in 8051</a:t>
            </a:r>
            <a:endParaRPr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51</a:t>
            </a:fld>
            <a:endParaRPr dirty="0"/>
          </a:p>
        </p:txBody>
      </p:sp>
      <p:sp>
        <p:nvSpPr>
          <p:cNvPr id="3" name="Rectangle 2"/>
          <p:cNvSpPr/>
          <p:nvPr/>
        </p:nvSpPr>
        <p:spPr>
          <a:xfrm>
            <a:off x="381000" y="712407"/>
            <a:ext cx="11582400" cy="5016758"/>
          </a:xfrm>
          <a:prstGeom prst="rect">
            <a:avLst/>
          </a:prstGeom>
        </p:spPr>
        <p:txBody>
          <a:bodyPr wrap="square">
            <a:spAutoFit/>
          </a:bodyPr>
          <a:lstStyle/>
          <a:p>
            <a:pPr algn="just" fontAlgn="base"/>
            <a:r>
              <a:rPr lang="en-US" sz="2400" b="1" dirty="0" smtClean="0">
                <a:latin typeface="PT Sans"/>
              </a:rPr>
              <a:t>POP: </a:t>
            </a:r>
            <a:r>
              <a:rPr lang="en-US" sz="2400" b="1" dirty="0"/>
              <a:t>--- </a:t>
            </a:r>
            <a:r>
              <a:rPr lang="en-US" sz="2400" b="1" dirty="0">
                <a:solidFill>
                  <a:srgbClr val="0070C0"/>
                </a:solidFill>
              </a:rPr>
              <a:t>SP value will be </a:t>
            </a:r>
            <a:r>
              <a:rPr lang="en-US" sz="2400" b="1" dirty="0" smtClean="0">
                <a:solidFill>
                  <a:srgbClr val="0070C0"/>
                </a:solidFill>
              </a:rPr>
              <a:t>post decremented </a:t>
            </a:r>
            <a:r>
              <a:rPr lang="en-US" sz="2400" b="1" dirty="0">
                <a:solidFill>
                  <a:srgbClr val="0070C0"/>
                </a:solidFill>
              </a:rPr>
              <a:t>automatically</a:t>
            </a:r>
            <a:r>
              <a:rPr lang="en-US" sz="2400" b="1" dirty="0" smtClean="0"/>
              <a:t>.</a:t>
            </a:r>
            <a:endParaRPr lang="en-US" sz="2400" dirty="0">
              <a:latin typeface="PT Sans"/>
            </a:endParaRPr>
          </a:p>
          <a:p>
            <a:pPr algn="just" fontAlgn="base"/>
            <a:r>
              <a:rPr lang="en-US" sz="2400" dirty="0">
                <a:latin typeface="PT Sans"/>
              </a:rPr>
              <a:t>In </a:t>
            </a:r>
            <a:r>
              <a:rPr lang="en-US" sz="2400" dirty="0" smtClean="0">
                <a:latin typeface="PT Sans"/>
              </a:rPr>
              <a:t>POP operation, data will be retrieved </a:t>
            </a:r>
            <a:r>
              <a:rPr lang="en-US" sz="2400" dirty="0">
                <a:latin typeface="PT Sans"/>
              </a:rPr>
              <a:t>first and </a:t>
            </a:r>
            <a:r>
              <a:rPr lang="en-US" sz="2400" dirty="0">
                <a:solidFill>
                  <a:srgbClr val="FF0000"/>
                </a:solidFill>
                <a:latin typeface="PT Sans"/>
              </a:rPr>
              <a:t>then stack pointer decreased</a:t>
            </a:r>
            <a:r>
              <a:rPr lang="en-US" sz="2400" dirty="0">
                <a:latin typeface="PT Sans"/>
              </a:rPr>
              <a:t> </a:t>
            </a:r>
            <a:r>
              <a:rPr lang="en-US" sz="2400" dirty="0" smtClean="0">
                <a:latin typeface="PT Sans"/>
              </a:rPr>
              <a:t>by one.</a:t>
            </a:r>
          </a:p>
          <a:p>
            <a:pPr algn="just" fontAlgn="base"/>
            <a:endParaRPr lang="en-US" sz="2400" dirty="0" smtClean="0">
              <a:latin typeface="PT Sans"/>
            </a:endParaRPr>
          </a:p>
          <a:p>
            <a:pPr fontAlgn="base"/>
            <a:r>
              <a:rPr lang="en-US" sz="2400" dirty="0" smtClean="0">
                <a:latin typeface="PT Sans"/>
              </a:rPr>
              <a:t>Examples:</a:t>
            </a:r>
            <a:r>
              <a:rPr lang="en-US" sz="2400" dirty="0">
                <a:latin typeface="PT Sans"/>
              </a:rPr>
              <a:t/>
            </a:r>
            <a:br>
              <a:rPr lang="en-US" sz="2400" dirty="0">
                <a:latin typeface="PT Sans"/>
              </a:rPr>
            </a:br>
            <a:r>
              <a:rPr lang="en-US" sz="2400" b="1" dirty="0">
                <a:latin typeface="PT Sans"/>
              </a:rPr>
              <a:t>POP </a:t>
            </a:r>
            <a:r>
              <a:rPr lang="en-US" sz="2400" b="1" dirty="0" smtClean="0">
                <a:latin typeface="PT Sans"/>
              </a:rPr>
              <a:t>20H</a:t>
            </a:r>
            <a:r>
              <a:rPr lang="en-US" sz="2400" b="1" dirty="0">
                <a:latin typeface="PT Sans"/>
              </a:rPr>
              <a:t>:</a:t>
            </a:r>
            <a:r>
              <a:rPr lang="en-US" sz="2400" b="1" dirty="0" smtClean="0">
                <a:latin typeface="PT Sans"/>
              </a:rPr>
              <a:t> </a:t>
            </a:r>
            <a:r>
              <a:rPr lang="en-US" sz="2400" dirty="0" smtClean="0">
                <a:latin typeface="PT Sans"/>
              </a:rPr>
              <a:t>The </a:t>
            </a:r>
            <a:r>
              <a:rPr lang="en-US" sz="2400" dirty="0">
                <a:latin typeface="PT Sans"/>
              </a:rPr>
              <a:t>content </a:t>
            </a:r>
            <a:r>
              <a:rPr lang="en-US" sz="2400" dirty="0" smtClean="0">
                <a:latin typeface="PT Sans"/>
              </a:rPr>
              <a:t>of the </a:t>
            </a:r>
            <a:r>
              <a:rPr lang="en-US" sz="2400" dirty="0" smtClean="0">
                <a:solidFill>
                  <a:srgbClr val="FF0000"/>
                </a:solidFill>
                <a:latin typeface="PT Sans"/>
              </a:rPr>
              <a:t>top of the stack </a:t>
            </a:r>
            <a:r>
              <a:rPr lang="en-US" sz="2400" dirty="0" smtClean="0">
                <a:latin typeface="PT Sans"/>
              </a:rPr>
              <a:t>will be copied </a:t>
            </a:r>
            <a:r>
              <a:rPr lang="en-US" sz="2400" dirty="0">
                <a:latin typeface="PT Sans"/>
              </a:rPr>
              <a:t>into </a:t>
            </a:r>
            <a:r>
              <a:rPr lang="en-US" sz="2400" dirty="0" smtClean="0">
                <a:latin typeface="PT Sans"/>
              </a:rPr>
              <a:t>memory location with address 20h, </a:t>
            </a:r>
            <a:r>
              <a:rPr lang="en-US" sz="2400" dirty="0">
                <a:latin typeface="PT Sans"/>
              </a:rPr>
              <a:t>then stack </a:t>
            </a:r>
            <a:r>
              <a:rPr lang="en-US" sz="2400" dirty="0" smtClean="0">
                <a:latin typeface="PT Sans"/>
              </a:rPr>
              <a:t>pointer (SP) will be decreased </a:t>
            </a:r>
            <a:r>
              <a:rPr lang="en-US" sz="2400" dirty="0">
                <a:latin typeface="PT Sans"/>
              </a:rPr>
              <a:t>by 1</a:t>
            </a:r>
            <a:r>
              <a:rPr lang="en-US" sz="2400" dirty="0" smtClean="0">
                <a:latin typeface="PT Sans"/>
              </a:rPr>
              <a:t>.</a:t>
            </a:r>
          </a:p>
          <a:p>
            <a:pPr fontAlgn="base"/>
            <a:endParaRPr lang="en-US" sz="2400" dirty="0">
              <a:latin typeface="PT Sans"/>
            </a:endParaRPr>
          </a:p>
          <a:p>
            <a:pPr fontAlgn="base"/>
            <a:endParaRPr lang="en-US" sz="2400" dirty="0" smtClean="0">
              <a:latin typeface="PT Sans"/>
            </a:endParaRPr>
          </a:p>
          <a:p>
            <a:pPr lvl="0" fontAlgn="base"/>
            <a:r>
              <a:rPr lang="en-US" sz="2800" b="1" dirty="0">
                <a:solidFill>
                  <a:srgbClr val="FF0000"/>
                </a:solidFill>
                <a:cs typeface="Courier New" panose="02070309020205020404" pitchFamily="49" charset="0"/>
              </a:rPr>
              <a:t>Note:</a:t>
            </a:r>
            <a:r>
              <a:rPr lang="en-US" sz="2800" b="1" dirty="0">
                <a:cs typeface="Courier New" panose="02070309020205020404" pitchFamily="49" charset="0"/>
              </a:rPr>
              <a:t> For the PUSH and POP instructions, we must specify the </a:t>
            </a:r>
            <a:r>
              <a:rPr lang="en-US" sz="2800" b="1" dirty="0">
                <a:solidFill>
                  <a:srgbClr val="FF0000"/>
                </a:solidFill>
                <a:cs typeface="Courier New" panose="02070309020205020404" pitchFamily="49" charset="0"/>
              </a:rPr>
              <a:t>direct address</a:t>
            </a:r>
            <a:r>
              <a:rPr lang="en-US" sz="2800" b="1" dirty="0">
                <a:cs typeface="Courier New" panose="02070309020205020404" pitchFamily="49" charset="0"/>
              </a:rPr>
              <a:t> of the </a:t>
            </a:r>
            <a:r>
              <a:rPr lang="en-US" sz="2800" b="1" dirty="0" smtClean="0">
                <a:cs typeface="Courier New" panose="02070309020205020404" pitchFamily="49" charset="0"/>
              </a:rPr>
              <a:t>register/memory location </a:t>
            </a:r>
            <a:r>
              <a:rPr lang="en-US" sz="2800" b="1" dirty="0">
                <a:cs typeface="Courier New" panose="02070309020205020404" pitchFamily="49" charset="0"/>
              </a:rPr>
              <a:t>being pushed or popped.</a:t>
            </a:r>
            <a:endParaRPr lang="en-US" sz="2800" b="1" dirty="0">
              <a:latin typeface="Times New Roman" panose="02020603050405020304" pitchFamily="18" charset="0"/>
              <a:ea typeface="Times New Roman" panose="02020603050405020304" pitchFamily="18" charset="0"/>
              <a:cs typeface="Times New Roman" panose="02020603050405020304" pitchFamily="18" charset="0"/>
            </a:endParaRPr>
          </a:p>
          <a:p>
            <a:pPr fontAlgn="base"/>
            <a:r>
              <a:rPr lang="en-US" sz="2400" dirty="0">
                <a:latin typeface="PT Sans"/>
              </a:rPr>
              <a:t/>
            </a:r>
            <a:br>
              <a:rPr lang="en-US" sz="2400" dirty="0">
                <a:latin typeface="PT Sans"/>
              </a:rPr>
            </a:br>
            <a:endParaRPr lang="en-US" sz="2400" b="0" i="0" dirty="0">
              <a:effectLst/>
              <a:latin typeface="PT Sans"/>
            </a:endParaRPr>
          </a:p>
        </p:txBody>
      </p:sp>
    </p:spTree>
    <p:extLst>
      <p:ext uri="{BB962C8B-B14F-4D97-AF65-F5344CB8AC3E}">
        <p14:creationId xmlns:p14="http://schemas.microsoft.com/office/powerpoint/2010/main" val="37522041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394461"/>
            <a:ext cx="11833860" cy="4050029"/>
          </a:xfrm>
          <a:prstGeom prst="rect">
            <a:avLst/>
          </a:prstGeom>
        </p:spPr>
        <p:txBody>
          <a:bodyPr vert="horz" wrap="square" lIns="0" tIns="12700" rIns="0" bIns="0" rtlCol="0">
            <a:spAutoFit/>
          </a:bodyPr>
          <a:lstStyle/>
          <a:p>
            <a:pPr marL="12700" algn="just">
              <a:lnSpc>
                <a:spcPct val="100000"/>
              </a:lnSpc>
              <a:spcBef>
                <a:spcPts val="100"/>
              </a:spcBef>
            </a:pPr>
            <a:r>
              <a:rPr sz="2400" dirty="0">
                <a:solidFill>
                  <a:srgbClr val="4E1F9F"/>
                </a:solidFill>
                <a:latin typeface="Calibri"/>
                <a:cs typeface="Calibri"/>
              </a:rPr>
              <a:t>A</a:t>
            </a:r>
            <a:r>
              <a:rPr sz="2400" spc="-40" dirty="0">
                <a:solidFill>
                  <a:srgbClr val="4E1F9F"/>
                </a:solidFill>
                <a:latin typeface="Calibri"/>
                <a:cs typeface="Calibri"/>
              </a:rPr>
              <a:t> </a:t>
            </a:r>
            <a:r>
              <a:rPr sz="2400" spc="-5" dirty="0">
                <a:solidFill>
                  <a:srgbClr val="4E1F9F"/>
                </a:solidFill>
                <a:latin typeface="Calibri"/>
                <a:cs typeface="Calibri"/>
              </a:rPr>
              <a:t>or</a:t>
            </a:r>
            <a:r>
              <a:rPr sz="2400" spc="-20" dirty="0">
                <a:solidFill>
                  <a:srgbClr val="4E1F9F"/>
                </a:solidFill>
                <a:latin typeface="Calibri"/>
                <a:cs typeface="Calibri"/>
              </a:rPr>
              <a:t> </a:t>
            </a:r>
            <a:r>
              <a:rPr sz="2400" spc="-5" dirty="0">
                <a:solidFill>
                  <a:srgbClr val="4E1F9F"/>
                </a:solidFill>
                <a:latin typeface="Calibri"/>
                <a:cs typeface="Calibri"/>
              </a:rPr>
              <a:t>Accumulator</a:t>
            </a:r>
            <a:r>
              <a:rPr sz="2400" spc="-45" dirty="0">
                <a:solidFill>
                  <a:srgbClr val="4E1F9F"/>
                </a:solidFill>
                <a:latin typeface="Calibri"/>
                <a:cs typeface="Calibri"/>
              </a:rPr>
              <a:t> </a:t>
            </a:r>
            <a:r>
              <a:rPr sz="2400" spc="-5" dirty="0">
                <a:solidFill>
                  <a:srgbClr val="4E1F9F"/>
                </a:solidFill>
                <a:latin typeface="Calibri"/>
                <a:cs typeface="Calibri"/>
              </a:rPr>
              <a:t>(ACC)</a:t>
            </a:r>
            <a:endParaRPr sz="2400" dirty="0">
              <a:latin typeface="Calibri"/>
              <a:cs typeface="Calibri"/>
            </a:endParaRPr>
          </a:p>
          <a:p>
            <a:pPr marL="355600" marR="5080" indent="-342900" algn="just">
              <a:lnSpc>
                <a:spcPct val="100000"/>
              </a:lnSpc>
              <a:buFont typeface="Arial MT"/>
              <a:buChar char="•"/>
              <a:tabLst>
                <a:tab pos="355600" algn="l"/>
              </a:tabLst>
            </a:pPr>
            <a:r>
              <a:rPr sz="2400" spc="-5" dirty="0">
                <a:latin typeface="Calibri"/>
                <a:cs typeface="Calibri"/>
              </a:rPr>
              <a:t>The Accumulator or </a:t>
            </a:r>
            <a:r>
              <a:rPr sz="2400" spc="-15" dirty="0">
                <a:latin typeface="Calibri"/>
                <a:cs typeface="Calibri"/>
              </a:rPr>
              <a:t>Register </a:t>
            </a:r>
            <a:r>
              <a:rPr sz="2400" dirty="0">
                <a:latin typeface="Calibri"/>
                <a:cs typeface="Calibri"/>
              </a:rPr>
              <a:t>A is the </a:t>
            </a:r>
            <a:r>
              <a:rPr sz="2400" spc="-10" dirty="0">
                <a:latin typeface="Calibri"/>
                <a:cs typeface="Calibri"/>
              </a:rPr>
              <a:t>most important </a:t>
            </a:r>
            <a:r>
              <a:rPr sz="2400" dirty="0">
                <a:latin typeface="Calibri"/>
                <a:cs typeface="Calibri"/>
              </a:rPr>
              <a:t>and </a:t>
            </a:r>
            <a:r>
              <a:rPr sz="2400" spc="-10" dirty="0">
                <a:latin typeface="Calibri"/>
                <a:cs typeface="Calibri"/>
              </a:rPr>
              <a:t>most </a:t>
            </a:r>
            <a:r>
              <a:rPr sz="2400" spc="-5" dirty="0">
                <a:latin typeface="Calibri"/>
                <a:cs typeface="Calibri"/>
              </a:rPr>
              <a:t>used 8051 </a:t>
            </a:r>
            <a:r>
              <a:rPr sz="2400" spc="-15" dirty="0">
                <a:latin typeface="Calibri"/>
                <a:cs typeface="Calibri"/>
              </a:rPr>
              <a:t>Microcontroller </a:t>
            </a:r>
            <a:r>
              <a:rPr sz="2400" spc="-10" dirty="0">
                <a:latin typeface="Calibri"/>
                <a:cs typeface="Calibri"/>
              </a:rPr>
              <a:t> </a:t>
            </a:r>
            <a:r>
              <a:rPr sz="2400" spc="-5" dirty="0">
                <a:latin typeface="Calibri"/>
                <a:cs typeface="Calibri"/>
              </a:rPr>
              <a:t>Special Function </a:t>
            </a:r>
            <a:r>
              <a:rPr sz="2400" spc="-20" dirty="0" smtClean="0">
                <a:latin typeface="Calibri"/>
                <a:cs typeface="Calibri"/>
              </a:rPr>
              <a:t>Register </a:t>
            </a:r>
            <a:r>
              <a:rPr sz="2400" spc="-5" dirty="0">
                <a:latin typeface="Calibri"/>
                <a:cs typeface="Calibri"/>
              </a:rPr>
              <a:t>(</a:t>
            </a:r>
            <a:r>
              <a:rPr sz="2400" spc="-5" dirty="0" smtClean="0">
                <a:latin typeface="Calibri"/>
                <a:cs typeface="Calibri"/>
              </a:rPr>
              <a:t>SFR). </a:t>
            </a:r>
            <a:r>
              <a:rPr sz="2400" spc="-5" dirty="0">
                <a:latin typeface="Calibri"/>
                <a:cs typeface="Calibri"/>
              </a:rPr>
              <a:t>The </a:t>
            </a:r>
            <a:r>
              <a:rPr sz="2400" spc="-15" dirty="0">
                <a:latin typeface="Calibri"/>
                <a:cs typeface="Calibri"/>
              </a:rPr>
              <a:t>Register </a:t>
            </a:r>
            <a:r>
              <a:rPr sz="2400" dirty="0">
                <a:latin typeface="Calibri"/>
                <a:cs typeface="Calibri"/>
              </a:rPr>
              <a:t>A is </a:t>
            </a:r>
            <a:r>
              <a:rPr sz="2400" spc="-15" dirty="0">
                <a:latin typeface="Calibri"/>
                <a:cs typeface="Calibri"/>
              </a:rPr>
              <a:t>located at </a:t>
            </a:r>
            <a:r>
              <a:rPr sz="2400" dirty="0">
                <a:latin typeface="Calibri"/>
                <a:cs typeface="Calibri"/>
              </a:rPr>
              <a:t>the </a:t>
            </a:r>
            <a:r>
              <a:rPr sz="2400" spc="-10" dirty="0">
                <a:latin typeface="Calibri"/>
                <a:cs typeface="Calibri"/>
              </a:rPr>
              <a:t>address </a:t>
            </a:r>
            <a:r>
              <a:rPr sz="2400" spc="-5" dirty="0">
                <a:latin typeface="Calibri"/>
                <a:cs typeface="Calibri"/>
              </a:rPr>
              <a:t>E0H </a:t>
            </a:r>
            <a:r>
              <a:rPr sz="2400" dirty="0">
                <a:latin typeface="Calibri"/>
                <a:cs typeface="Calibri"/>
              </a:rPr>
              <a:t>in the </a:t>
            </a:r>
            <a:r>
              <a:rPr sz="2400" spc="-5" dirty="0">
                <a:latin typeface="Calibri"/>
                <a:cs typeface="Calibri"/>
              </a:rPr>
              <a:t>SFR </a:t>
            </a:r>
            <a:r>
              <a:rPr sz="2400" dirty="0">
                <a:latin typeface="Calibri"/>
                <a:cs typeface="Calibri"/>
              </a:rPr>
              <a:t> memory</a:t>
            </a:r>
            <a:r>
              <a:rPr sz="2400" spc="-20" dirty="0">
                <a:latin typeface="Calibri"/>
                <a:cs typeface="Calibri"/>
              </a:rPr>
              <a:t> </a:t>
            </a:r>
            <a:r>
              <a:rPr sz="2400" spc="-5" dirty="0">
                <a:latin typeface="Calibri"/>
                <a:cs typeface="Calibri"/>
              </a:rPr>
              <a:t>space.</a:t>
            </a:r>
            <a:r>
              <a:rPr sz="2400" spc="-20" dirty="0">
                <a:latin typeface="Calibri"/>
                <a:cs typeface="Calibri"/>
              </a:rPr>
              <a:t> </a:t>
            </a:r>
            <a:r>
              <a:rPr sz="2400" spc="-5" dirty="0">
                <a:latin typeface="Calibri"/>
                <a:cs typeface="Calibri"/>
              </a:rPr>
              <a:t>The</a:t>
            </a:r>
            <a:r>
              <a:rPr sz="2400" spc="15" dirty="0">
                <a:latin typeface="Calibri"/>
                <a:cs typeface="Calibri"/>
              </a:rPr>
              <a:t> </a:t>
            </a:r>
            <a:r>
              <a:rPr sz="2400" spc="-10" dirty="0">
                <a:latin typeface="Calibri"/>
                <a:cs typeface="Calibri"/>
              </a:rPr>
              <a:t>Accumulator</a:t>
            </a:r>
            <a:r>
              <a:rPr sz="2400" spc="-20" dirty="0">
                <a:latin typeface="Calibri"/>
                <a:cs typeface="Calibri"/>
              </a:rPr>
              <a:t> </a:t>
            </a:r>
            <a:r>
              <a:rPr sz="2400" dirty="0">
                <a:latin typeface="Calibri"/>
                <a:cs typeface="Calibri"/>
              </a:rPr>
              <a:t>is</a:t>
            </a:r>
            <a:r>
              <a:rPr sz="2400" spc="-5" dirty="0">
                <a:latin typeface="Calibri"/>
                <a:cs typeface="Calibri"/>
              </a:rPr>
              <a:t> used</a:t>
            </a:r>
            <a:r>
              <a:rPr sz="2400" dirty="0">
                <a:latin typeface="Calibri"/>
                <a:cs typeface="Calibri"/>
              </a:rPr>
              <a:t> </a:t>
            </a:r>
            <a:r>
              <a:rPr sz="2400" spc="-15" dirty="0">
                <a:latin typeface="Calibri"/>
                <a:cs typeface="Calibri"/>
              </a:rPr>
              <a:t>to</a:t>
            </a:r>
            <a:r>
              <a:rPr sz="2400" spc="-5" dirty="0">
                <a:latin typeface="Calibri"/>
                <a:cs typeface="Calibri"/>
              </a:rPr>
              <a:t> hold</a:t>
            </a:r>
            <a:r>
              <a:rPr sz="2400" dirty="0">
                <a:latin typeface="Calibri"/>
                <a:cs typeface="Calibri"/>
              </a:rPr>
              <a:t> </a:t>
            </a:r>
            <a:r>
              <a:rPr sz="2400" spc="-5" dirty="0">
                <a:latin typeface="Calibri"/>
                <a:cs typeface="Calibri"/>
              </a:rPr>
              <a:t>the</a:t>
            </a:r>
            <a:r>
              <a:rPr sz="2400" spc="5" dirty="0">
                <a:latin typeface="Calibri"/>
                <a:cs typeface="Calibri"/>
              </a:rPr>
              <a:t> </a:t>
            </a:r>
            <a:r>
              <a:rPr sz="2400" spc="-15" dirty="0">
                <a:latin typeface="Calibri"/>
                <a:cs typeface="Calibri"/>
              </a:rPr>
              <a:t>data</a:t>
            </a:r>
            <a:r>
              <a:rPr sz="2400" spc="-10" dirty="0">
                <a:latin typeface="Calibri"/>
                <a:cs typeface="Calibri"/>
              </a:rPr>
              <a:t> </a:t>
            </a:r>
            <a:r>
              <a:rPr sz="2400" spc="-20" dirty="0">
                <a:latin typeface="Calibri"/>
                <a:cs typeface="Calibri"/>
              </a:rPr>
              <a:t>for</a:t>
            </a:r>
            <a:r>
              <a:rPr sz="2400" spc="-5" dirty="0">
                <a:latin typeface="Calibri"/>
                <a:cs typeface="Calibri"/>
              </a:rPr>
              <a:t> almost</a:t>
            </a:r>
            <a:r>
              <a:rPr sz="2400" spc="-20" dirty="0">
                <a:latin typeface="Calibri"/>
                <a:cs typeface="Calibri"/>
              </a:rPr>
              <a:t> </a:t>
            </a:r>
            <a:r>
              <a:rPr sz="2400" dirty="0">
                <a:latin typeface="Calibri"/>
                <a:cs typeface="Calibri"/>
              </a:rPr>
              <a:t>all</a:t>
            </a:r>
            <a:r>
              <a:rPr sz="2400" spc="-10" dirty="0">
                <a:latin typeface="Calibri"/>
                <a:cs typeface="Calibri"/>
              </a:rPr>
              <a:t> </a:t>
            </a:r>
            <a:r>
              <a:rPr sz="2400" spc="-5" dirty="0">
                <a:latin typeface="Calibri"/>
                <a:cs typeface="Calibri"/>
              </a:rPr>
              <a:t>the</a:t>
            </a:r>
            <a:r>
              <a:rPr sz="2400" spc="5" dirty="0">
                <a:latin typeface="Calibri"/>
                <a:cs typeface="Calibri"/>
              </a:rPr>
              <a:t> </a:t>
            </a:r>
            <a:r>
              <a:rPr sz="2400" spc="-20" dirty="0">
                <a:latin typeface="Calibri"/>
                <a:cs typeface="Calibri"/>
              </a:rPr>
              <a:t>ALU</a:t>
            </a:r>
            <a:r>
              <a:rPr sz="2400" spc="-5" dirty="0">
                <a:latin typeface="Calibri"/>
                <a:cs typeface="Calibri"/>
              </a:rPr>
              <a:t> </a:t>
            </a:r>
            <a:r>
              <a:rPr sz="2400" spc="-10" dirty="0">
                <a:latin typeface="Calibri"/>
                <a:cs typeface="Calibri"/>
              </a:rPr>
              <a:t>Operations.</a:t>
            </a:r>
            <a:endParaRPr sz="2400" dirty="0">
              <a:latin typeface="Calibri"/>
              <a:cs typeface="Calibri"/>
            </a:endParaRPr>
          </a:p>
          <a:p>
            <a:pPr>
              <a:lnSpc>
                <a:spcPct val="100000"/>
              </a:lnSpc>
              <a:spcBef>
                <a:spcPts val="10"/>
              </a:spcBef>
              <a:buFont typeface="Arial MT"/>
              <a:buChar char="•"/>
            </a:pPr>
            <a:endParaRPr sz="2350" dirty="0">
              <a:latin typeface="Calibri"/>
              <a:cs typeface="Calibri"/>
            </a:endParaRPr>
          </a:p>
          <a:p>
            <a:pPr marL="12700">
              <a:lnSpc>
                <a:spcPct val="100000"/>
              </a:lnSpc>
              <a:spcBef>
                <a:spcPts val="5"/>
              </a:spcBef>
            </a:pPr>
            <a:r>
              <a:rPr sz="2400" spc="-5" dirty="0">
                <a:latin typeface="Calibri"/>
                <a:cs typeface="Calibri"/>
              </a:rPr>
              <a:t>Some</a:t>
            </a:r>
            <a:r>
              <a:rPr sz="2400" spc="-15" dirty="0">
                <a:latin typeface="Calibri"/>
                <a:cs typeface="Calibri"/>
              </a:rPr>
              <a:t> </a:t>
            </a:r>
            <a:r>
              <a:rPr sz="2400" spc="-5" dirty="0">
                <a:latin typeface="Calibri"/>
                <a:cs typeface="Calibri"/>
              </a:rPr>
              <a:t>of</a:t>
            </a:r>
            <a:r>
              <a:rPr sz="2400" spc="-10" dirty="0">
                <a:latin typeface="Calibri"/>
                <a:cs typeface="Calibri"/>
              </a:rPr>
              <a:t> </a:t>
            </a:r>
            <a:r>
              <a:rPr sz="2400" dirty="0">
                <a:latin typeface="Calibri"/>
                <a:cs typeface="Calibri"/>
              </a:rPr>
              <a:t>the</a:t>
            </a:r>
            <a:r>
              <a:rPr sz="2400" spc="-5" dirty="0">
                <a:latin typeface="Calibri"/>
                <a:cs typeface="Calibri"/>
              </a:rPr>
              <a:t> </a:t>
            </a:r>
            <a:r>
              <a:rPr sz="2400" spc="-10" dirty="0">
                <a:latin typeface="Calibri"/>
                <a:cs typeface="Calibri"/>
              </a:rPr>
              <a:t>operations</a:t>
            </a:r>
            <a:r>
              <a:rPr sz="2400" spc="-15" dirty="0">
                <a:latin typeface="Calibri"/>
                <a:cs typeface="Calibri"/>
              </a:rPr>
              <a:t> </a:t>
            </a:r>
            <a:r>
              <a:rPr sz="2400" spc="-10" dirty="0">
                <a:latin typeface="Calibri"/>
                <a:cs typeface="Calibri"/>
              </a:rPr>
              <a:t>where</a:t>
            </a:r>
            <a:r>
              <a:rPr sz="2400" dirty="0">
                <a:latin typeface="Calibri"/>
                <a:cs typeface="Calibri"/>
              </a:rPr>
              <a:t> the</a:t>
            </a:r>
            <a:r>
              <a:rPr sz="2400" spc="-5" dirty="0">
                <a:latin typeface="Calibri"/>
                <a:cs typeface="Calibri"/>
              </a:rPr>
              <a:t> Accumulator</a:t>
            </a:r>
            <a:r>
              <a:rPr sz="2400" spc="-40" dirty="0">
                <a:latin typeface="Calibri"/>
                <a:cs typeface="Calibri"/>
              </a:rPr>
              <a:t> </a:t>
            </a:r>
            <a:r>
              <a:rPr sz="2400" dirty="0">
                <a:latin typeface="Calibri"/>
                <a:cs typeface="Calibri"/>
              </a:rPr>
              <a:t>is</a:t>
            </a:r>
            <a:r>
              <a:rPr sz="2400" spc="-10" dirty="0">
                <a:latin typeface="Calibri"/>
                <a:cs typeface="Calibri"/>
              </a:rPr>
              <a:t> </a:t>
            </a:r>
            <a:r>
              <a:rPr sz="2400" spc="-5" dirty="0">
                <a:latin typeface="Calibri"/>
                <a:cs typeface="Calibri"/>
              </a:rPr>
              <a:t>used </a:t>
            </a:r>
            <a:r>
              <a:rPr sz="2400" spc="-10" dirty="0">
                <a:latin typeface="Calibri"/>
                <a:cs typeface="Calibri"/>
              </a:rPr>
              <a:t>are:</a:t>
            </a:r>
            <a:endParaRPr sz="2400" dirty="0">
              <a:latin typeface="Calibri"/>
              <a:cs typeface="Calibri"/>
            </a:endParaRPr>
          </a:p>
          <a:p>
            <a:pPr marL="355600" indent="-342900">
              <a:lnSpc>
                <a:spcPct val="100000"/>
              </a:lnSpc>
              <a:buFont typeface="Arial MT"/>
              <a:buChar char="•"/>
              <a:tabLst>
                <a:tab pos="354965" algn="l"/>
                <a:tab pos="355600" algn="l"/>
              </a:tabLst>
            </a:pPr>
            <a:r>
              <a:rPr sz="2400" dirty="0">
                <a:latin typeface="Calibri"/>
                <a:cs typeface="Calibri"/>
              </a:rPr>
              <a:t>Arithmetic</a:t>
            </a:r>
            <a:r>
              <a:rPr sz="2400" spc="-40" dirty="0">
                <a:latin typeface="Calibri"/>
                <a:cs typeface="Calibri"/>
              </a:rPr>
              <a:t> </a:t>
            </a:r>
            <a:r>
              <a:rPr sz="2400" spc="-10" dirty="0">
                <a:latin typeface="Calibri"/>
                <a:cs typeface="Calibri"/>
              </a:rPr>
              <a:t>Operations </a:t>
            </a:r>
            <a:r>
              <a:rPr sz="2400" spc="-20" dirty="0">
                <a:latin typeface="Calibri"/>
                <a:cs typeface="Calibri"/>
              </a:rPr>
              <a:t>like</a:t>
            </a:r>
            <a:r>
              <a:rPr sz="2400" spc="-10" dirty="0">
                <a:latin typeface="Calibri"/>
                <a:cs typeface="Calibri"/>
              </a:rPr>
              <a:t> </a:t>
            </a:r>
            <a:r>
              <a:rPr sz="2400" dirty="0">
                <a:latin typeface="Calibri"/>
                <a:cs typeface="Calibri"/>
              </a:rPr>
              <a:t>Addition,</a:t>
            </a:r>
            <a:r>
              <a:rPr sz="2400" spc="-25" dirty="0">
                <a:latin typeface="Calibri"/>
                <a:cs typeface="Calibri"/>
              </a:rPr>
              <a:t> </a:t>
            </a:r>
            <a:r>
              <a:rPr sz="2400" spc="-10" dirty="0">
                <a:latin typeface="Calibri"/>
                <a:cs typeface="Calibri"/>
              </a:rPr>
              <a:t>Subtraction,</a:t>
            </a:r>
            <a:r>
              <a:rPr sz="2400" spc="-20" dirty="0">
                <a:latin typeface="Calibri"/>
                <a:cs typeface="Calibri"/>
              </a:rPr>
              <a:t> </a:t>
            </a:r>
            <a:r>
              <a:rPr sz="2400" spc="-5" dirty="0">
                <a:latin typeface="Calibri"/>
                <a:cs typeface="Calibri"/>
              </a:rPr>
              <a:t>Multiplication</a:t>
            </a:r>
            <a:r>
              <a:rPr sz="2400" spc="-30" dirty="0">
                <a:latin typeface="Calibri"/>
                <a:cs typeface="Calibri"/>
              </a:rPr>
              <a:t> </a:t>
            </a:r>
            <a:r>
              <a:rPr sz="2400" spc="-10" dirty="0">
                <a:latin typeface="Calibri"/>
                <a:cs typeface="Calibri"/>
              </a:rPr>
              <a:t>etc.</a:t>
            </a:r>
            <a:endParaRPr sz="2400" dirty="0">
              <a:latin typeface="Calibri"/>
              <a:cs typeface="Calibri"/>
            </a:endParaRPr>
          </a:p>
          <a:p>
            <a:pPr marL="355600" indent="-342900">
              <a:lnSpc>
                <a:spcPct val="100000"/>
              </a:lnSpc>
              <a:buFont typeface="Arial MT"/>
              <a:buChar char="•"/>
              <a:tabLst>
                <a:tab pos="354965" algn="l"/>
                <a:tab pos="355600" algn="l"/>
              </a:tabLst>
            </a:pPr>
            <a:r>
              <a:rPr sz="2400" spc="-10" dirty="0">
                <a:latin typeface="Calibri"/>
                <a:cs typeface="Calibri"/>
              </a:rPr>
              <a:t>Logical</a:t>
            </a:r>
            <a:r>
              <a:rPr sz="2400" spc="-15" dirty="0">
                <a:latin typeface="Calibri"/>
                <a:cs typeface="Calibri"/>
              </a:rPr>
              <a:t> </a:t>
            </a:r>
            <a:r>
              <a:rPr sz="2400" spc="-10" dirty="0">
                <a:latin typeface="Calibri"/>
                <a:cs typeface="Calibri"/>
              </a:rPr>
              <a:t>Operations</a:t>
            </a:r>
            <a:r>
              <a:rPr sz="2400" spc="-15" dirty="0">
                <a:latin typeface="Calibri"/>
                <a:cs typeface="Calibri"/>
              </a:rPr>
              <a:t> </a:t>
            </a:r>
            <a:r>
              <a:rPr sz="2400" spc="-20" dirty="0">
                <a:latin typeface="Calibri"/>
                <a:cs typeface="Calibri"/>
              </a:rPr>
              <a:t>like</a:t>
            </a:r>
            <a:r>
              <a:rPr sz="2400" spc="-15" dirty="0">
                <a:latin typeface="Calibri"/>
                <a:cs typeface="Calibri"/>
              </a:rPr>
              <a:t> AND, </a:t>
            </a:r>
            <a:r>
              <a:rPr sz="2400" spc="-5" dirty="0">
                <a:latin typeface="Calibri"/>
                <a:cs typeface="Calibri"/>
              </a:rPr>
              <a:t>OR,</a:t>
            </a:r>
            <a:r>
              <a:rPr sz="2400" spc="-10" dirty="0">
                <a:latin typeface="Calibri"/>
                <a:cs typeface="Calibri"/>
              </a:rPr>
              <a:t> </a:t>
            </a:r>
            <a:r>
              <a:rPr sz="2400" spc="-25" dirty="0">
                <a:latin typeface="Calibri"/>
                <a:cs typeface="Calibri"/>
              </a:rPr>
              <a:t>NOT</a:t>
            </a:r>
            <a:r>
              <a:rPr sz="2400" spc="-20" dirty="0">
                <a:latin typeface="Calibri"/>
                <a:cs typeface="Calibri"/>
              </a:rPr>
              <a:t> </a:t>
            </a:r>
            <a:r>
              <a:rPr sz="2400" spc="-10" dirty="0">
                <a:latin typeface="Calibri"/>
                <a:cs typeface="Calibri"/>
              </a:rPr>
              <a:t>etc.</a:t>
            </a:r>
            <a:endParaRPr sz="2400" dirty="0">
              <a:latin typeface="Calibri"/>
              <a:cs typeface="Calibri"/>
            </a:endParaRPr>
          </a:p>
          <a:p>
            <a:pPr marL="355600" indent="-342900">
              <a:lnSpc>
                <a:spcPct val="100000"/>
              </a:lnSpc>
              <a:buFont typeface="Arial MT"/>
              <a:buChar char="•"/>
              <a:tabLst>
                <a:tab pos="354965" algn="l"/>
                <a:tab pos="355600" algn="l"/>
              </a:tabLst>
            </a:pPr>
            <a:r>
              <a:rPr sz="2400" spc="-15" dirty="0">
                <a:latin typeface="Calibri"/>
                <a:cs typeface="Calibri"/>
              </a:rPr>
              <a:t>Data</a:t>
            </a:r>
            <a:r>
              <a:rPr sz="2400" spc="-20" dirty="0">
                <a:latin typeface="Calibri"/>
                <a:cs typeface="Calibri"/>
              </a:rPr>
              <a:t> </a:t>
            </a:r>
            <a:r>
              <a:rPr sz="2400" spc="-35" dirty="0">
                <a:latin typeface="Calibri"/>
                <a:cs typeface="Calibri"/>
              </a:rPr>
              <a:t>Transfer</a:t>
            </a:r>
            <a:r>
              <a:rPr sz="2400" spc="-10" dirty="0">
                <a:latin typeface="Calibri"/>
                <a:cs typeface="Calibri"/>
              </a:rPr>
              <a:t> Operations</a:t>
            </a:r>
            <a:r>
              <a:rPr sz="2400" spc="-15" dirty="0">
                <a:latin typeface="Calibri"/>
                <a:cs typeface="Calibri"/>
              </a:rPr>
              <a:t> </a:t>
            </a:r>
            <a:r>
              <a:rPr sz="2400" spc="-5" dirty="0">
                <a:latin typeface="Calibri"/>
                <a:cs typeface="Calibri"/>
              </a:rPr>
              <a:t>(between</a:t>
            </a:r>
            <a:r>
              <a:rPr sz="2400" spc="-30" dirty="0">
                <a:latin typeface="Calibri"/>
                <a:cs typeface="Calibri"/>
              </a:rPr>
              <a:t> </a:t>
            </a:r>
            <a:r>
              <a:rPr sz="2400" spc="-5" dirty="0">
                <a:latin typeface="Calibri"/>
                <a:cs typeface="Calibri"/>
              </a:rPr>
              <a:t>8051</a:t>
            </a:r>
            <a:r>
              <a:rPr sz="2400" spc="-15" dirty="0">
                <a:latin typeface="Calibri"/>
                <a:cs typeface="Calibri"/>
              </a:rPr>
              <a:t> </a:t>
            </a:r>
            <a:r>
              <a:rPr sz="2400" dirty="0">
                <a:latin typeface="Calibri"/>
                <a:cs typeface="Calibri"/>
              </a:rPr>
              <a:t>and</a:t>
            </a:r>
            <a:r>
              <a:rPr sz="2400" spc="-5" dirty="0">
                <a:latin typeface="Calibri"/>
                <a:cs typeface="Calibri"/>
              </a:rPr>
              <a:t> External</a:t>
            </a:r>
            <a:r>
              <a:rPr sz="2400" spc="-35" dirty="0">
                <a:latin typeface="Calibri"/>
                <a:cs typeface="Calibri"/>
              </a:rPr>
              <a:t> </a:t>
            </a:r>
            <a:r>
              <a:rPr sz="2400" dirty="0">
                <a:latin typeface="Calibri"/>
                <a:cs typeface="Calibri"/>
              </a:rPr>
              <a:t>Memory)</a:t>
            </a:r>
          </a:p>
          <a:p>
            <a:pPr marL="355600" marR="6350" indent="-342900">
              <a:lnSpc>
                <a:spcPct val="100000"/>
              </a:lnSpc>
              <a:buFont typeface="Arial MT"/>
              <a:buChar char="•"/>
              <a:tabLst>
                <a:tab pos="354965" algn="l"/>
                <a:tab pos="355600" algn="l"/>
              </a:tabLst>
            </a:pPr>
            <a:r>
              <a:rPr sz="2400" spc="-5" dirty="0">
                <a:latin typeface="Calibri"/>
                <a:cs typeface="Calibri"/>
              </a:rPr>
              <a:t>The</a:t>
            </a:r>
            <a:r>
              <a:rPr sz="2400" spc="250" dirty="0">
                <a:latin typeface="Calibri"/>
                <a:cs typeface="Calibri"/>
              </a:rPr>
              <a:t> </a:t>
            </a:r>
            <a:r>
              <a:rPr sz="2400" spc="-5" dirty="0">
                <a:latin typeface="Calibri"/>
                <a:cs typeface="Calibri"/>
              </a:rPr>
              <a:t>name</a:t>
            </a:r>
            <a:r>
              <a:rPr sz="2400" spc="260" dirty="0">
                <a:latin typeface="Calibri"/>
                <a:cs typeface="Calibri"/>
              </a:rPr>
              <a:t> </a:t>
            </a:r>
            <a:r>
              <a:rPr sz="2400" spc="-15" dirty="0">
                <a:latin typeface="Calibri"/>
                <a:cs typeface="Calibri"/>
              </a:rPr>
              <a:t>“Accumulator”</a:t>
            </a:r>
            <a:r>
              <a:rPr sz="2400" spc="245" dirty="0">
                <a:latin typeface="Calibri"/>
                <a:cs typeface="Calibri"/>
              </a:rPr>
              <a:t> </a:t>
            </a:r>
            <a:r>
              <a:rPr sz="2400" spc="-10" dirty="0">
                <a:latin typeface="Calibri"/>
                <a:cs typeface="Calibri"/>
              </a:rPr>
              <a:t>came</a:t>
            </a:r>
            <a:r>
              <a:rPr sz="2400" spc="260" dirty="0">
                <a:latin typeface="Calibri"/>
                <a:cs typeface="Calibri"/>
              </a:rPr>
              <a:t> </a:t>
            </a:r>
            <a:r>
              <a:rPr sz="2400" spc="-15" dirty="0">
                <a:latin typeface="Calibri"/>
                <a:cs typeface="Calibri"/>
              </a:rPr>
              <a:t>from</a:t>
            </a:r>
            <a:r>
              <a:rPr sz="2400" spc="245" dirty="0">
                <a:latin typeface="Calibri"/>
                <a:cs typeface="Calibri"/>
              </a:rPr>
              <a:t> </a:t>
            </a:r>
            <a:r>
              <a:rPr sz="2400" dirty="0">
                <a:latin typeface="Calibri"/>
                <a:cs typeface="Calibri"/>
              </a:rPr>
              <a:t>the</a:t>
            </a:r>
            <a:r>
              <a:rPr sz="2400" spc="254" dirty="0">
                <a:latin typeface="Calibri"/>
                <a:cs typeface="Calibri"/>
              </a:rPr>
              <a:t> </a:t>
            </a:r>
            <a:r>
              <a:rPr sz="2400" spc="-15" dirty="0">
                <a:latin typeface="Calibri"/>
                <a:cs typeface="Calibri"/>
              </a:rPr>
              <a:t>fact</a:t>
            </a:r>
            <a:r>
              <a:rPr sz="2400" spc="240" dirty="0">
                <a:latin typeface="Calibri"/>
                <a:cs typeface="Calibri"/>
              </a:rPr>
              <a:t> </a:t>
            </a:r>
            <a:r>
              <a:rPr lang="en-US" sz="2400" spc="240" dirty="0" smtClean="0">
                <a:latin typeface="Calibri"/>
                <a:cs typeface="Calibri"/>
              </a:rPr>
              <a:t>that, </a:t>
            </a:r>
            <a:r>
              <a:rPr sz="2400" spc="-10" dirty="0" smtClean="0">
                <a:latin typeface="Calibri"/>
                <a:cs typeface="Calibri"/>
              </a:rPr>
              <a:t>this</a:t>
            </a:r>
            <a:r>
              <a:rPr sz="2400" spc="250" dirty="0" smtClean="0">
                <a:latin typeface="Calibri"/>
                <a:cs typeface="Calibri"/>
              </a:rPr>
              <a:t> </a:t>
            </a:r>
            <a:r>
              <a:rPr sz="2400" spc="-15" dirty="0">
                <a:latin typeface="Calibri"/>
                <a:cs typeface="Calibri"/>
              </a:rPr>
              <a:t>register</a:t>
            </a:r>
            <a:r>
              <a:rPr sz="2400" spc="245" dirty="0">
                <a:latin typeface="Calibri"/>
                <a:cs typeface="Calibri"/>
              </a:rPr>
              <a:t> </a:t>
            </a:r>
            <a:r>
              <a:rPr sz="2400" spc="-10" dirty="0">
                <a:latin typeface="Calibri"/>
                <a:cs typeface="Calibri"/>
              </a:rPr>
              <a:t>is</a:t>
            </a:r>
            <a:r>
              <a:rPr sz="2400" spc="250" dirty="0">
                <a:latin typeface="Calibri"/>
                <a:cs typeface="Calibri"/>
              </a:rPr>
              <a:t> </a:t>
            </a:r>
            <a:r>
              <a:rPr sz="2400" spc="-5" dirty="0">
                <a:latin typeface="Calibri"/>
                <a:cs typeface="Calibri"/>
              </a:rPr>
              <a:t>used</a:t>
            </a:r>
            <a:r>
              <a:rPr sz="2400" spc="260" dirty="0">
                <a:latin typeface="Calibri"/>
                <a:cs typeface="Calibri"/>
              </a:rPr>
              <a:t> </a:t>
            </a:r>
            <a:r>
              <a:rPr sz="2400" spc="-15" dirty="0">
                <a:latin typeface="Calibri"/>
                <a:cs typeface="Calibri"/>
              </a:rPr>
              <a:t>to</a:t>
            </a:r>
            <a:r>
              <a:rPr sz="2400" spc="240" dirty="0">
                <a:latin typeface="Calibri"/>
                <a:cs typeface="Calibri"/>
              </a:rPr>
              <a:t> </a:t>
            </a:r>
            <a:r>
              <a:rPr sz="2400" spc="-10" dirty="0">
                <a:latin typeface="Calibri"/>
                <a:cs typeface="Calibri"/>
              </a:rPr>
              <a:t>accumulate</a:t>
            </a:r>
            <a:r>
              <a:rPr sz="2400" spc="250" dirty="0">
                <a:latin typeface="Calibri"/>
                <a:cs typeface="Calibri"/>
              </a:rPr>
              <a:t> </a:t>
            </a:r>
            <a:r>
              <a:rPr sz="2400" spc="-10" dirty="0">
                <a:latin typeface="Calibri"/>
                <a:cs typeface="Calibri"/>
              </a:rPr>
              <a:t>(or</a:t>
            </a:r>
            <a:r>
              <a:rPr sz="2400" spc="254" dirty="0">
                <a:latin typeface="Calibri"/>
                <a:cs typeface="Calibri"/>
              </a:rPr>
              <a:t> </a:t>
            </a:r>
            <a:r>
              <a:rPr sz="2400" spc="-20" dirty="0">
                <a:latin typeface="Calibri"/>
                <a:cs typeface="Calibri"/>
              </a:rPr>
              <a:t>store) </a:t>
            </a:r>
            <a:r>
              <a:rPr sz="2400" spc="-525" dirty="0">
                <a:latin typeface="Calibri"/>
                <a:cs typeface="Calibri"/>
              </a:rPr>
              <a:t> </a:t>
            </a:r>
            <a:r>
              <a:rPr sz="2400" spc="-5" dirty="0">
                <a:latin typeface="Calibri"/>
                <a:cs typeface="Calibri"/>
              </a:rPr>
              <a:t>the result</a:t>
            </a:r>
            <a:r>
              <a:rPr sz="2400" spc="-20" dirty="0">
                <a:latin typeface="Calibri"/>
                <a:cs typeface="Calibri"/>
              </a:rPr>
              <a:t> </a:t>
            </a:r>
            <a:r>
              <a:rPr sz="2400" spc="-5" dirty="0">
                <a:latin typeface="Calibri"/>
                <a:cs typeface="Calibri"/>
              </a:rPr>
              <a:t>of</a:t>
            </a:r>
            <a:r>
              <a:rPr sz="2400" spc="5" dirty="0">
                <a:latin typeface="Calibri"/>
                <a:cs typeface="Calibri"/>
              </a:rPr>
              <a:t> </a:t>
            </a:r>
            <a:r>
              <a:rPr sz="2400" dirty="0">
                <a:latin typeface="Calibri"/>
                <a:cs typeface="Calibri"/>
              </a:rPr>
              <a:t>all</a:t>
            </a:r>
            <a:r>
              <a:rPr sz="2400" spc="-15" dirty="0">
                <a:latin typeface="Calibri"/>
                <a:cs typeface="Calibri"/>
              </a:rPr>
              <a:t> </a:t>
            </a:r>
            <a:r>
              <a:rPr sz="2400" dirty="0">
                <a:latin typeface="Calibri"/>
                <a:cs typeface="Calibri"/>
              </a:rPr>
              <a:t>Arithmetic</a:t>
            </a:r>
            <a:r>
              <a:rPr sz="2400" spc="-40" dirty="0">
                <a:latin typeface="Calibri"/>
                <a:cs typeface="Calibri"/>
              </a:rPr>
              <a:t> </a:t>
            </a:r>
            <a:r>
              <a:rPr sz="2400" dirty="0">
                <a:latin typeface="Calibri"/>
                <a:cs typeface="Calibri"/>
              </a:rPr>
              <a:t>and</a:t>
            </a:r>
            <a:r>
              <a:rPr sz="2400" spc="-10" dirty="0">
                <a:latin typeface="Calibri"/>
                <a:cs typeface="Calibri"/>
              </a:rPr>
              <a:t> most</a:t>
            </a:r>
            <a:r>
              <a:rPr sz="2400" spc="-20" dirty="0">
                <a:latin typeface="Calibri"/>
                <a:cs typeface="Calibri"/>
              </a:rPr>
              <a:t> </a:t>
            </a:r>
            <a:r>
              <a:rPr sz="2400" spc="-5" dirty="0">
                <a:latin typeface="Calibri"/>
                <a:cs typeface="Calibri"/>
              </a:rPr>
              <a:t>of</a:t>
            </a:r>
            <a:r>
              <a:rPr sz="2400" spc="5" dirty="0">
                <a:latin typeface="Calibri"/>
                <a:cs typeface="Calibri"/>
              </a:rPr>
              <a:t> </a:t>
            </a:r>
            <a:r>
              <a:rPr sz="2400" spc="-5" dirty="0">
                <a:latin typeface="Calibri"/>
                <a:cs typeface="Calibri"/>
              </a:rPr>
              <a:t>the</a:t>
            </a:r>
            <a:r>
              <a:rPr sz="2400" spc="-15" dirty="0">
                <a:latin typeface="Calibri"/>
                <a:cs typeface="Calibri"/>
              </a:rPr>
              <a:t> </a:t>
            </a:r>
            <a:r>
              <a:rPr sz="2400" spc="-10" dirty="0">
                <a:latin typeface="Calibri"/>
                <a:cs typeface="Calibri"/>
              </a:rPr>
              <a:t>Logical</a:t>
            </a:r>
            <a:r>
              <a:rPr sz="2400" dirty="0">
                <a:latin typeface="Calibri"/>
                <a:cs typeface="Calibri"/>
              </a:rPr>
              <a:t> </a:t>
            </a:r>
            <a:r>
              <a:rPr sz="2400" spc="-10" dirty="0">
                <a:latin typeface="Calibri"/>
                <a:cs typeface="Calibri"/>
              </a:rPr>
              <a:t>Operations.</a:t>
            </a:r>
            <a:endParaRPr sz="2400" dirty="0">
              <a:latin typeface="Calibri"/>
              <a:cs typeface="Calibri"/>
            </a:endParaRPr>
          </a:p>
        </p:txBody>
      </p:sp>
      <p:pic>
        <p:nvPicPr>
          <p:cNvPr id="3" name="object 3"/>
          <p:cNvPicPr/>
          <p:nvPr/>
        </p:nvPicPr>
        <p:blipFill>
          <a:blip r:embed="rId2" cstate="print"/>
          <a:stretch>
            <a:fillRect/>
          </a:stretch>
        </p:blipFill>
        <p:spPr>
          <a:xfrm>
            <a:off x="1514855" y="4953000"/>
            <a:ext cx="8625936" cy="1469209"/>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52</a:t>
            </a:fld>
            <a:endParaRPr dirty="0"/>
          </a:p>
        </p:txBody>
      </p:sp>
    </p:spTree>
    <p:extLst>
      <p:ext uri="{BB962C8B-B14F-4D97-AF65-F5344CB8AC3E}">
        <p14:creationId xmlns:p14="http://schemas.microsoft.com/office/powerpoint/2010/main" val="415115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96061"/>
            <a:ext cx="11323320" cy="4050029"/>
          </a:xfrm>
          <a:prstGeom prst="rect">
            <a:avLst/>
          </a:prstGeom>
        </p:spPr>
        <p:txBody>
          <a:bodyPr vert="horz" wrap="square" lIns="0" tIns="12700" rIns="0" bIns="0" rtlCol="0">
            <a:spAutoFit/>
          </a:bodyPr>
          <a:lstStyle/>
          <a:p>
            <a:pPr marL="12700" algn="just">
              <a:lnSpc>
                <a:spcPct val="100000"/>
              </a:lnSpc>
              <a:spcBef>
                <a:spcPts val="100"/>
              </a:spcBef>
            </a:pPr>
            <a:r>
              <a:rPr sz="2400" dirty="0">
                <a:solidFill>
                  <a:srgbClr val="4E1F9F"/>
                </a:solidFill>
                <a:latin typeface="Calibri"/>
                <a:cs typeface="Calibri"/>
              </a:rPr>
              <a:t>B</a:t>
            </a:r>
            <a:r>
              <a:rPr sz="2400" spc="-45" dirty="0">
                <a:solidFill>
                  <a:srgbClr val="4E1F9F"/>
                </a:solidFill>
                <a:latin typeface="Calibri"/>
                <a:cs typeface="Calibri"/>
              </a:rPr>
              <a:t> </a:t>
            </a:r>
            <a:r>
              <a:rPr sz="2400" spc="-10" dirty="0">
                <a:solidFill>
                  <a:srgbClr val="4E1F9F"/>
                </a:solidFill>
                <a:latin typeface="Calibri"/>
                <a:cs typeface="Calibri"/>
              </a:rPr>
              <a:t>(Register</a:t>
            </a:r>
            <a:r>
              <a:rPr sz="2400" spc="-60" dirty="0">
                <a:solidFill>
                  <a:srgbClr val="4E1F9F"/>
                </a:solidFill>
                <a:latin typeface="Calibri"/>
                <a:cs typeface="Calibri"/>
              </a:rPr>
              <a:t> </a:t>
            </a:r>
            <a:r>
              <a:rPr sz="2400" dirty="0">
                <a:solidFill>
                  <a:srgbClr val="4E1F9F"/>
                </a:solidFill>
                <a:latin typeface="Calibri"/>
                <a:cs typeface="Calibri"/>
              </a:rPr>
              <a:t>B)</a:t>
            </a:r>
            <a:endParaRPr sz="2400">
              <a:latin typeface="Calibri"/>
              <a:cs typeface="Calibri"/>
            </a:endParaRPr>
          </a:p>
          <a:p>
            <a:pPr marL="354965" marR="5080" indent="-342900" algn="just">
              <a:lnSpc>
                <a:spcPct val="100000"/>
              </a:lnSpc>
              <a:buFont typeface="Arial MT"/>
              <a:buChar char="•"/>
              <a:tabLst>
                <a:tab pos="355600" algn="l"/>
              </a:tabLst>
            </a:pPr>
            <a:r>
              <a:rPr sz="2400" spc="-5" dirty="0">
                <a:latin typeface="Calibri"/>
                <a:cs typeface="Calibri"/>
              </a:rPr>
              <a:t>The </a:t>
            </a:r>
            <a:r>
              <a:rPr sz="2400" dirty="0">
                <a:latin typeface="Calibri"/>
                <a:cs typeface="Calibri"/>
              </a:rPr>
              <a:t>B </a:t>
            </a:r>
            <a:r>
              <a:rPr sz="2400" spc="-15" dirty="0">
                <a:latin typeface="Calibri"/>
                <a:cs typeface="Calibri"/>
              </a:rPr>
              <a:t>Register</a:t>
            </a:r>
            <a:r>
              <a:rPr sz="2400" spc="509" dirty="0">
                <a:latin typeface="Calibri"/>
                <a:cs typeface="Calibri"/>
              </a:rPr>
              <a:t> </a:t>
            </a:r>
            <a:r>
              <a:rPr sz="2400" dirty="0">
                <a:latin typeface="Calibri"/>
                <a:cs typeface="Calibri"/>
              </a:rPr>
              <a:t>is </a:t>
            </a:r>
            <a:r>
              <a:rPr sz="2400" spc="-5" dirty="0">
                <a:latin typeface="Calibri"/>
                <a:cs typeface="Calibri"/>
              </a:rPr>
              <a:t>used </a:t>
            </a:r>
            <a:r>
              <a:rPr sz="2400" dirty="0">
                <a:latin typeface="Calibri"/>
                <a:cs typeface="Calibri"/>
              </a:rPr>
              <a:t>along with the </a:t>
            </a:r>
            <a:r>
              <a:rPr sz="2400" spc="-10" dirty="0">
                <a:latin typeface="Calibri"/>
                <a:cs typeface="Calibri"/>
              </a:rPr>
              <a:t>ACC </a:t>
            </a:r>
            <a:r>
              <a:rPr sz="2400" dirty="0">
                <a:latin typeface="Calibri"/>
                <a:cs typeface="Calibri"/>
              </a:rPr>
              <a:t>in </a:t>
            </a:r>
            <a:r>
              <a:rPr sz="2400" spc="-10" dirty="0">
                <a:latin typeface="Calibri"/>
                <a:cs typeface="Calibri"/>
              </a:rPr>
              <a:t>Multiplication </a:t>
            </a:r>
            <a:r>
              <a:rPr sz="2400" dirty="0">
                <a:latin typeface="Calibri"/>
                <a:cs typeface="Calibri"/>
              </a:rPr>
              <a:t>and </a:t>
            </a:r>
            <a:r>
              <a:rPr sz="2400" spc="-5" dirty="0">
                <a:latin typeface="Calibri"/>
                <a:cs typeface="Calibri"/>
              </a:rPr>
              <a:t>Division </a:t>
            </a:r>
            <a:r>
              <a:rPr sz="2400" spc="-10" dirty="0">
                <a:latin typeface="Calibri"/>
                <a:cs typeface="Calibri"/>
              </a:rPr>
              <a:t>operations. </a:t>
            </a:r>
            <a:r>
              <a:rPr sz="2400" spc="-5" dirty="0">
                <a:latin typeface="Calibri"/>
                <a:cs typeface="Calibri"/>
              </a:rPr>
              <a:t> These </a:t>
            </a:r>
            <a:r>
              <a:rPr sz="2400" spc="-10" dirty="0">
                <a:latin typeface="Calibri"/>
                <a:cs typeface="Calibri"/>
              </a:rPr>
              <a:t>two operations </a:t>
            </a:r>
            <a:r>
              <a:rPr sz="2400" spc="-15" dirty="0">
                <a:latin typeface="Calibri"/>
                <a:cs typeface="Calibri"/>
              </a:rPr>
              <a:t>are </a:t>
            </a:r>
            <a:r>
              <a:rPr sz="2400" spc="-10" dirty="0">
                <a:latin typeface="Calibri"/>
                <a:cs typeface="Calibri"/>
              </a:rPr>
              <a:t>performed </a:t>
            </a:r>
            <a:r>
              <a:rPr sz="2400" spc="-5" dirty="0">
                <a:latin typeface="Calibri"/>
                <a:cs typeface="Calibri"/>
              </a:rPr>
              <a:t>on </a:t>
            </a:r>
            <a:r>
              <a:rPr sz="2400" spc="-15" dirty="0">
                <a:latin typeface="Calibri"/>
                <a:cs typeface="Calibri"/>
              </a:rPr>
              <a:t>data that are </a:t>
            </a:r>
            <a:r>
              <a:rPr sz="2400" spc="-20" dirty="0">
                <a:latin typeface="Calibri"/>
                <a:cs typeface="Calibri"/>
              </a:rPr>
              <a:t>stored </a:t>
            </a:r>
            <a:r>
              <a:rPr sz="2400" spc="-5" dirty="0">
                <a:latin typeface="Calibri"/>
                <a:cs typeface="Calibri"/>
              </a:rPr>
              <a:t>only </a:t>
            </a:r>
            <a:r>
              <a:rPr sz="2400" dirty="0">
                <a:latin typeface="Calibri"/>
                <a:cs typeface="Calibri"/>
              </a:rPr>
              <a:t>in </a:t>
            </a:r>
            <a:r>
              <a:rPr sz="2400" spc="-15" dirty="0">
                <a:latin typeface="Calibri"/>
                <a:cs typeface="Calibri"/>
              </a:rPr>
              <a:t>Registers </a:t>
            </a:r>
            <a:r>
              <a:rPr sz="2400" dirty="0">
                <a:latin typeface="Calibri"/>
                <a:cs typeface="Calibri"/>
              </a:rPr>
              <a:t>A </a:t>
            </a:r>
            <a:r>
              <a:rPr sz="2400" spc="-5" dirty="0">
                <a:latin typeface="Calibri"/>
                <a:cs typeface="Calibri"/>
              </a:rPr>
              <a:t>and </a:t>
            </a:r>
            <a:r>
              <a:rPr sz="2400" dirty="0">
                <a:latin typeface="Calibri"/>
                <a:cs typeface="Calibri"/>
              </a:rPr>
              <a:t>B. </a:t>
            </a:r>
            <a:r>
              <a:rPr sz="2400" spc="5" dirty="0">
                <a:latin typeface="Calibri"/>
                <a:cs typeface="Calibri"/>
              </a:rPr>
              <a:t> </a:t>
            </a:r>
            <a:r>
              <a:rPr sz="2400" spc="-5" dirty="0">
                <a:latin typeface="Calibri"/>
                <a:cs typeface="Calibri"/>
              </a:rPr>
              <a:t>During </a:t>
            </a:r>
            <a:r>
              <a:rPr sz="2400" spc="-10" dirty="0">
                <a:latin typeface="Calibri"/>
                <a:cs typeface="Calibri"/>
              </a:rPr>
              <a:t>Multiplication Operation, </a:t>
            </a:r>
            <a:r>
              <a:rPr sz="2400" spc="-5" dirty="0">
                <a:latin typeface="Calibri"/>
                <a:cs typeface="Calibri"/>
              </a:rPr>
              <a:t>one of </a:t>
            </a:r>
            <a:r>
              <a:rPr sz="2400" dirty="0">
                <a:latin typeface="Calibri"/>
                <a:cs typeface="Calibri"/>
              </a:rPr>
              <a:t>the </a:t>
            </a:r>
            <a:r>
              <a:rPr sz="2400" spc="-10" dirty="0">
                <a:latin typeface="Calibri"/>
                <a:cs typeface="Calibri"/>
              </a:rPr>
              <a:t>operand </a:t>
            </a:r>
            <a:r>
              <a:rPr sz="2400" spc="-5" dirty="0">
                <a:latin typeface="Calibri"/>
                <a:cs typeface="Calibri"/>
              </a:rPr>
              <a:t>(multiplier or multiplicand) </a:t>
            </a:r>
            <a:r>
              <a:rPr sz="2400" dirty="0">
                <a:latin typeface="Calibri"/>
                <a:cs typeface="Calibri"/>
              </a:rPr>
              <a:t>is </a:t>
            </a:r>
            <a:r>
              <a:rPr sz="2400" spc="-20" dirty="0">
                <a:latin typeface="Calibri"/>
                <a:cs typeface="Calibri"/>
              </a:rPr>
              <a:t>stores </a:t>
            </a:r>
            <a:r>
              <a:rPr sz="2400" spc="-530" dirty="0">
                <a:latin typeface="Calibri"/>
                <a:cs typeface="Calibri"/>
              </a:rPr>
              <a:t> </a:t>
            </a:r>
            <a:r>
              <a:rPr sz="2400" dirty="0">
                <a:latin typeface="Calibri"/>
                <a:cs typeface="Calibri"/>
              </a:rPr>
              <a:t>in</a:t>
            </a:r>
            <a:r>
              <a:rPr sz="2400" spc="-10" dirty="0">
                <a:latin typeface="Calibri"/>
                <a:cs typeface="Calibri"/>
              </a:rPr>
              <a:t> </a:t>
            </a:r>
            <a:r>
              <a:rPr sz="2400" dirty="0">
                <a:latin typeface="Calibri"/>
                <a:cs typeface="Calibri"/>
              </a:rPr>
              <a:t>B</a:t>
            </a:r>
            <a:r>
              <a:rPr sz="2400" spc="-15" dirty="0">
                <a:latin typeface="Calibri"/>
                <a:cs typeface="Calibri"/>
              </a:rPr>
              <a:t> Register</a:t>
            </a:r>
            <a:r>
              <a:rPr sz="2400" spc="-35" dirty="0">
                <a:latin typeface="Calibri"/>
                <a:cs typeface="Calibri"/>
              </a:rPr>
              <a:t> </a:t>
            </a:r>
            <a:r>
              <a:rPr sz="2400" dirty="0">
                <a:latin typeface="Calibri"/>
                <a:cs typeface="Calibri"/>
              </a:rPr>
              <a:t>and also</a:t>
            </a:r>
            <a:r>
              <a:rPr sz="2400" spc="-10" dirty="0">
                <a:latin typeface="Calibri"/>
                <a:cs typeface="Calibri"/>
              </a:rPr>
              <a:t> </a:t>
            </a:r>
            <a:r>
              <a:rPr sz="2400" dirty="0">
                <a:latin typeface="Calibri"/>
                <a:cs typeface="Calibri"/>
              </a:rPr>
              <a:t>the </a:t>
            </a:r>
            <a:r>
              <a:rPr sz="2400" spc="-5" dirty="0">
                <a:latin typeface="Calibri"/>
                <a:cs typeface="Calibri"/>
              </a:rPr>
              <a:t>higher </a:t>
            </a:r>
            <a:r>
              <a:rPr sz="2400" spc="-10" dirty="0">
                <a:latin typeface="Calibri"/>
                <a:cs typeface="Calibri"/>
              </a:rPr>
              <a:t>byte</a:t>
            </a:r>
            <a:r>
              <a:rPr sz="2400" spc="5" dirty="0">
                <a:latin typeface="Calibri"/>
                <a:cs typeface="Calibri"/>
              </a:rPr>
              <a:t> </a:t>
            </a:r>
            <a:r>
              <a:rPr sz="2400" spc="-5" dirty="0">
                <a:latin typeface="Calibri"/>
                <a:cs typeface="Calibri"/>
              </a:rPr>
              <a:t>of </a:t>
            </a:r>
            <a:r>
              <a:rPr sz="2400" dirty="0">
                <a:latin typeface="Calibri"/>
                <a:cs typeface="Calibri"/>
              </a:rPr>
              <a:t>the </a:t>
            </a:r>
            <a:r>
              <a:rPr sz="2400" spc="-10" dirty="0">
                <a:latin typeface="Calibri"/>
                <a:cs typeface="Calibri"/>
              </a:rPr>
              <a:t>result.</a:t>
            </a:r>
            <a:endParaRPr sz="2400">
              <a:latin typeface="Calibri"/>
              <a:cs typeface="Calibri"/>
            </a:endParaRPr>
          </a:p>
          <a:p>
            <a:pPr>
              <a:lnSpc>
                <a:spcPct val="100000"/>
              </a:lnSpc>
              <a:spcBef>
                <a:spcPts val="15"/>
              </a:spcBef>
              <a:buFont typeface="Arial MT"/>
              <a:buChar char="•"/>
            </a:pPr>
            <a:endParaRPr sz="2350">
              <a:latin typeface="Calibri"/>
              <a:cs typeface="Calibri"/>
            </a:endParaRPr>
          </a:p>
          <a:p>
            <a:pPr marL="354965" marR="5080" indent="-342900" algn="just">
              <a:lnSpc>
                <a:spcPct val="100000"/>
              </a:lnSpc>
              <a:buFont typeface="Arial MT"/>
              <a:buChar char="•"/>
              <a:tabLst>
                <a:tab pos="355600" algn="l"/>
              </a:tabLst>
            </a:pPr>
            <a:r>
              <a:rPr sz="2400" spc="-5" dirty="0">
                <a:latin typeface="Calibri"/>
                <a:cs typeface="Calibri"/>
              </a:rPr>
              <a:t>In case of Division </a:t>
            </a:r>
            <a:r>
              <a:rPr sz="2400" spc="-10" dirty="0">
                <a:latin typeface="Calibri"/>
                <a:cs typeface="Calibri"/>
              </a:rPr>
              <a:t>Operation, </a:t>
            </a:r>
            <a:r>
              <a:rPr sz="2400" dirty="0">
                <a:latin typeface="Calibri"/>
                <a:cs typeface="Calibri"/>
              </a:rPr>
              <a:t>the B </a:t>
            </a:r>
            <a:r>
              <a:rPr sz="2400" spc="-15" dirty="0">
                <a:latin typeface="Calibri"/>
                <a:cs typeface="Calibri"/>
              </a:rPr>
              <a:t>Register </a:t>
            </a:r>
            <a:r>
              <a:rPr sz="2400" spc="-10" dirty="0">
                <a:latin typeface="Calibri"/>
                <a:cs typeface="Calibri"/>
              </a:rPr>
              <a:t>holds </a:t>
            </a:r>
            <a:r>
              <a:rPr sz="2400" dirty="0">
                <a:latin typeface="Calibri"/>
                <a:cs typeface="Calibri"/>
              </a:rPr>
              <a:t>the </a:t>
            </a:r>
            <a:r>
              <a:rPr sz="2400" spc="-5" dirty="0">
                <a:latin typeface="Calibri"/>
                <a:cs typeface="Calibri"/>
              </a:rPr>
              <a:t>divisor </a:t>
            </a:r>
            <a:r>
              <a:rPr sz="2400" dirty="0">
                <a:latin typeface="Calibri"/>
                <a:cs typeface="Calibri"/>
              </a:rPr>
              <a:t>and also the </a:t>
            </a:r>
            <a:r>
              <a:rPr sz="2400" spc="-5" dirty="0">
                <a:latin typeface="Calibri"/>
                <a:cs typeface="Calibri"/>
              </a:rPr>
              <a:t>remainder </a:t>
            </a:r>
            <a:r>
              <a:rPr sz="2400" spc="-10" dirty="0">
                <a:latin typeface="Calibri"/>
                <a:cs typeface="Calibri"/>
              </a:rPr>
              <a:t>of </a:t>
            </a:r>
            <a:r>
              <a:rPr sz="2400" spc="-5" dirty="0">
                <a:latin typeface="Calibri"/>
                <a:cs typeface="Calibri"/>
              </a:rPr>
              <a:t> </a:t>
            </a:r>
            <a:r>
              <a:rPr sz="2400" dirty="0">
                <a:latin typeface="Calibri"/>
                <a:cs typeface="Calibri"/>
              </a:rPr>
              <a:t>the </a:t>
            </a:r>
            <a:r>
              <a:rPr sz="2400" spc="-10" dirty="0">
                <a:latin typeface="Calibri"/>
                <a:cs typeface="Calibri"/>
              </a:rPr>
              <a:t>result. </a:t>
            </a:r>
            <a:r>
              <a:rPr sz="2400" spc="-5" dirty="0">
                <a:latin typeface="Calibri"/>
                <a:cs typeface="Calibri"/>
              </a:rPr>
              <a:t>It </a:t>
            </a:r>
            <a:r>
              <a:rPr sz="2400" spc="-10" dirty="0">
                <a:latin typeface="Calibri"/>
                <a:cs typeface="Calibri"/>
              </a:rPr>
              <a:t>can </a:t>
            </a:r>
            <a:r>
              <a:rPr sz="2400" dirty="0">
                <a:latin typeface="Calibri"/>
                <a:cs typeface="Calibri"/>
              </a:rPr>
              <a:t>also </a:t>
            </a:r>
            <a:r>
              <a:rPr sz="2400" spc="-5" dirty="0">
                <a:latin typeface="Calibri"/>
                <a:cs typeface="Calibri"/>
              </a:rPr>
              <a:t>be used </a:t>
            </a:r>
            <a:r>
              <a:rPr sz="2400" dirty="0">
                <a:latin typeface="Calibri"/>
                <a:cs typeface="Calibri"/>
              </a:rPr>
              <a:t>as a </a:t>
            </a:r>
            <a:r>
              <a:rPr sz="2400" spc="-10" dirty="0">
                <a:latin typeface="Calibri"/>
                <a:cs typeface="Calibri"/>
              </a:rPr>
              <a:t>General </a:t>
            </a:r>
            <a:r>
              <a:rPr sz="2400" spc="-5" dirty="0">
                <a:latin typeface="Calibri"/>
                <a:cs typeface="Calibri"/>
              </a:rPr>
              <a:t>Purpose </a:t>
            </a:r>
            <a:r>
              <a:rPr sz="2400" spc="-15" dirty="0">
                <a:latin typeface="Calibri"/>
                <a:cs typeface="Calibri"/>
              </a:rPr>
              <a:t>Register </a:t>
            </a:r>
            <a:r>
              <a:rPr sz="2400" spc="-25" dirty="0">
                <a:latin typeface="Calibri"/>
                <a:cs typeface="Calibri"/>
              </a:rPr>
              <a:t>for </a:t>
            </a:r>
            <a:r>
              <a:rPr sz="2400" spc="-5" dirty="0">
                <a:latin typeface="Calibri"/>
                <a:cs typeface="Calibri"/>
              </a:rPr>
              <a:t>normal </a:t>
            </a:r>
            <a:r>
              <a:rPr sz="2400" spc="-10" dirty="0">
                <a:latin typeface="Calibri"/>
                <a:cs typeface="Calibri"/>
              </a:rPr>
              <a:t>operations </a:t>
            </a:r>
            <a:r>
              <a:rPr sz="2400" dirty="0">
                <a:latin typeface="Calibri"/>
                <a:cs typeface="Calibri"/>
              </a:rPr>
              <a:t>and is </a:t>
            </a:r>
            <a:r>
              <a:rPr sz="2400" spc="-530" dirty="0">
                <a:latin typeface="Calibri"/>
                <a:cs typeface="Calibri"/>
              </a:rPr>
              <a:t> </a:t>
            </a:r>
            <a:r>
              <a:rPr sz="2400" spc="-10" dirty="0">
                <a:latin typeface="Calibri"/>
                <a:cs typeface="Calibri"/>
              </a:rPr>
              <a:t>often</a:t>
            </a:r>
            <a:r>
              <a:rPr sz="2400" dirty="0">
                <a:latin typeface="Calibri"/>
                <a:cs typeface="Calibri"/>
              </a:rPr>
              <a:t> </a:t>
            </a:r>
            <a:r>
              <a:rPr sz="2400" spc="-5" dirty="0">
                <a:latin typeface="Calibri"/>
                <a:cs typeface="Calibri"/>
              </a:rPr>
              <a:t>used</a:t>
            </a:r>
            <a:r>
              <a:rPr sz="2400" dirty="0">
                <a:latin typeface="Calibri"/>
                <a:cs typeface="Calibri"/>
              </a:rPr>
              <a:t> as</a:t>
            </a:r>
            <a:r>
              <a:rPr sz="2400" spc="-10" dirty="0">
                <a:latin typeface="Calibri"/>
                <a:cs typeface="Calibri"/>
              </a:rPr>
              <a:t> </a:t>
            </a:r>
            <a:r>
              <a:rPr sz="2400" dirty="0">
                <a:latin typeface="Calibri"/>
                <a:cs typeface="Calibri"/>
              </a:rPr>
              <a:t>an Auxiliary</a:t>
            </a:r>
            <a:r>
              <a:rPr sz="2400" spc="-25" dirty="0">
                <a:latin typeface="Calibri"/>
                <a:cs typeface="Calibri"/>
              </a:rPr>
              <a:t> </a:t>
            </a:r>
            <a:r>
              <a:rPr sz="2400" spc="-15" dirty="0">
                <a:latin typeface="Calibri"/>
                <a:cs typeface="Calibri"/>
              </a:rPr>
              <a:t>Register</a:t>
            </a:r>
            <a:r>
              <a:rPr sz="2400" spc="-35" dirty="0">
                <a:latin typeface="Calibri"/>
                <a:cs typeface="Calibri"/>
              </a:rPr>
              <a:t> </a:t>
            </a:r>
            <a:r>
              <a:rPr sz="2400" spc="-10" dirty="0">
                <a:latin typeface="Calibri"/>
                <a:cs typeface="Calibri"/>
              </a:rPr>
              <a:t>by</a:t>
            </a:r>
            <a:r>
              <a:rPr sz="2400" spc="10" dirty="0">
                <a:latin typeface="Calibri"/>
                <a:cs typeface="Calibri"/>
              </a:rPr>
              <a:t> </a:t>
            </a:r>
            <a:r>
              <a:rPr sz="2400" spc="-15" dirty="0">
                <a:latin typeface="Calibri"/>
                <a:cs typeface="Calibri"/>
              </a:rPr>
              <a:t>Programmers</a:t>
            </a:r>
            <a:r>
              <a:rPr sz="2400" spc="-40" dirty="0">
                <a:latin typeface="Calibri"/>
                <a:cs typeface="Calibri"/>
              </a:rPr>
              <a:t> </a:t>
            </a:r>
            <a:r>
              <a:rPr sz="2400" spc="-15" dirty="0">
                <a:latin typeface="Calibri"/>
                <a:cs typeface="Calibri"/>
              </a:rPr>
              <a:t>to</a:t>
            </a:r>
            <a:r>
              <a:rPr sz="2400" spc="-10" dirty="0">
                <a:latin typeface="Calibri"/>
                <a:cs typeface="Calibri"/>
              </a:rPr>
              <a:t> </a:t>
            </a:r>
            <a:r>
              <a:rPr sz="2400" spc="-20" dirty="0">
                <a:latin typeface="Calibri"/>
                <a:cs typeface="Calibri"/>
              </a:rPr>
              <a:t>store</a:t>
            </a:r>
            <a:r>
              <a:rPr sz="2400" spc="10" dirty="0">
                <a:latin typeface="Calibri"/>
                <a:cs typeface="Calibri"/>
              </a:rPr>
              <a:t> </a:t>
            </a:r>
            <a:r>
              <a:rPr sz="2400" spc="-10" dirty="0">
                <a:latin typeface="Calibri"/>
                <a:cs typeface="Calibri"/>
              </a:rPr>
              <a:t>temporary</a:t>
            </a:r>
            <a:r>
              <a:rPr sz="2400" spc="-25" dirty="0">
                <a:latin typeface="Calibri"/>
                <a:cs typeface="Calibri"/>
              </a:rPr>
              <a:t> </a:t>
            </a:r>
            <a:r>
              <a:rPr sz="2400" spc="-5" dirty="0">
                <a:latin typeface="Calibri"/>
                <a:cs typeface="Calibri"/>
              </a:rPr>
              <a:t>results.</a:t>
            </a:r>
            <a:endParaRPr sz="2400">
              <a:latin typeface="Calibri"/>
              <a:cs typeface="Calibri"/>
            </a:endParaRPr>
          </a:p>
          <a:p>
            <a:pPr>
              <a:lnSpc>
                <a:spcPct val="100000"/>
              </a:lnSpc>
              <a:spcBef>
                <a:spcPts val="10"/>
              </a:spcBef>
              <a:buFont typeface="Arial MT"/>
              <a:buChar char="•"/>
            </a:pPr>
            <a:endParaRPr sz="2350">
              <a:latin typeface="Calibri"/>
              <a:cs typeface="Calibri"/>
            </a:endParaRPr>
          </a:p>
          <a:p>
            <a:pPr marL="355600" indent="-342900">
              <a:lnSpc>
                <a:spcPct val="100000"/>
              </a:lnSpc>
              <a:spcBef>
                <a:spcPts val="5"/>
              </a:spcBef>
              <a:buFont typeface="Arial MT"/>
              <a:buChar char="•"/>
              <a:tabLst>
                <a:tab pos="354965" algn="l"/>
                <a:tab pos="355600" algn="l"/>
              </a:tabLst>
            </a:pPr>
            <a:r>
              <a:rPr sz="2400" spc="-15" dirty="0">
                <a:latin typeface="Calibri"/>
                <a:cs typeface="Calibri"/>
              </a:rPr>
              <a:t>Register</a:t>
            </a:r>
            <a:r>
              <a:rPr sz="2400" spc="-40" dirty="0">
                <a:latin typeface="Calibri"/>
                <a:cs typeface="Calibri"/>
              </a:rPr>
              <a:t> </a:t>
            </a:r>
            <a:r>
              <a:rPr sz="2400" dirty="0">
                <a:latin typeface="Calibri"/>
                <a:cs typeface="Calibri"/>
              </a:rPr>
              <a:t>B</a:t>
            </a:r>
            <a:r>
              <a:rPr sz="2400" spc="-15" dirty="0">
                <a:latin typeface="Calibri"/>
                <a:cs typeface="Calibri"/>
              </a:rPr>
              <a:t> </a:t>
            </a:r>
            <a:r>
              <a:rPr sz="2400" dirty="0">
                <a:latin typeface="Calibri"/>
                <a:cs typeface="Calibri"/>
              </a:rPr>
              <a:t>is</a:t>
            </a:r>
            <a:r>
              <a:rPr sz="2400" spc="-10" dirty="0">
                <a:latin typeface="Calibri"/>
                <a:cs typeface="Calibri"/>
              </a:rPr>
              <a:t> </a:t>
            </a:r>
            <a:r>
              <a:rPr sz="2400" spc="-15" dirty="0">
                <a:latin typeface="Calibri"/>
                <a:cs typeface="Calibri"/>
              </a:rPr>
              <a:t>located</a:t>
            </a:r>
            <a:r>
              <a:rPr sz="2400" spc="-20" dirty="0">
                <a:latin typeface="Calibri"/>
                <a:cs typeface="Calibri"/>
              </a:rPr>
              <a:t> </a:t>
            </a:r>
            <a:r>
              <a:rPr sz="2400" spc="-15" dirty="0">
                <a:latin typeface="Calibri"/>
                <a:cs typeface="Calibri"/>
              </a:rPr>
              <a:t>at</a:t>
            </a:r>
            <a:r>
              <a:rPr sz="2400" spc="-5" dirty="0">
                <a:latin typeface="Calibri"/>
                <a:cs typeface="Calibri"/>
              </a:rPr>
              <a:t> </a:t>
            </a:r>
            <a:r>
              <a:rPr sz="2400" dirty="0">
                <a:latin typeface="Calibri"/>
                <a:cs typeface="Calibri"/>
              </a:rPr>
              <a:t>the </a:t>
            </a:r>
            <a:r>
              <a:rPr sz="2400" spc="-5" dirty="0">
                <a:latin typeface="Calibri"/>
                <a:cs typeface="Calibri"/>
              </a:rPr>
              <a:t>address</a:t>
            </a:r>
            <a:r>
              <a:rPr sz="2400" spc="-15" dirty="0">
                <a:latin typeface="Calibri"/>
                <a:cs typeface="Calibri"/>
              </a:rPr>
              <a:t> </a:t>
            </a:r>
            <a:r>
              <a:rPr sz="2400" spc="-5" dirty="0">
                <a:latin typeface="Calibri"/>
                <a:cs typeface="Calibri"/>
              </a:rPr>
              <a:t>F0H</a:t>
            </a:r>
            <a:r>
              <a:rPr sz="2400" dirty="0">
                <a:latin typeface="Calibri"/>
                <a:cs typeface="Calibri"/>
              </a:rPr>
              <a:t> </a:t>
            </a:r>
            <a:r>
              <a:rPr sz="2400" spc="-5" dirty="0">
                <a:latin typeface="Calibri"/>
                <a:cs typeface="Calibri"/>
              </a:rPr>
              <a:t>of </a:t>
            </a:r>
            <a:r>
              <a:rPr sz="2400" dirty="0">
                <a:latin typeface="Calibri"/>
                <a:cs typeface="Calibri"/>
              </a:rPr>
              <a:t>the SFR</a:t>
            </a:r>
            <a:r>
              <a:rPr sz="2400" spc="-30" dirty="0">
                <a:latin typeface="Calibri"/>
                <a:cs typeface="Calibri"/>
              </a:rPr>
              <a:t> </a:t>
            </a:r>
            <a:r>
              <a:rPr sz="2400" spc="-5" dirty="0">
                <a:latin typeface="Calibri"/>
                <a:cs typeface="Calibri"/>
              </a:rPr>
              <a:t>Address </a:t>
            </a:r>
            <a:r>
              <a:rPr sz="2400" dirty="0">
                <a:latin typeface="Calibri"/>
                <a:cs typeface="Calibri"/>
              </a:rPr>
              <a:t>Space.</a:t>
            </a:r>
            <a:endParaRPr sz="2400">
              <a:latin typeface="Calibri"/>
              <a:cs typeface="Calibri"/>
            </a:endParaRPr>
          </a:p>
        </p:txBody>
      </p:sp>
      <p:pic>
        <p:nvPicPr>
          <p:cNvPr id="3" name="object 3"/>
          <p:cNvPicPr/>
          <p:nvPr/>
        </p:nvPicPr>
        <p:blipFill>
          <a:blip r:embed="rId2" cstate="print"/>
          <a:stretch>
            <a:fillRect/>
          </a:stretch>
        </p:blipFill>
        <p:spPr>
          <a:xfrm>
            <a:off x="1943100" y="5055108"/>
            <a:ext cx="8407908" cy="1591056"/>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53</a:t>
            </a:fld>
            <a:endParaRPr dirty="0"/>
          </a:p>
        </p:txBody>
      </p:sp>
    </p:spTree>
    <p:extLst>
      <p:ext uri="{BB962C8B-B14F-4D97-AF65-F5344CB8AC3E}">
        <p14:creationId xmlns:p14="http://schemas.microsoft.com/office/powerpoint/2010/main" val="33501973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797433"/>
            <a:ext cx="11278870" cy="2952115"/>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4E1F9F"/>
                </a:solidFill>
                <a:latin typeface="Calibri"/>
                <a:cs typeface="Calibri"/>
              </a:rPr>
              <a:t>Program</a:t>
            </a:r>
            <a:r>
              <a:rPr sz="2400" spc="-45" dirty="0">
                <a:solidFill>
                  <a:srgbClr val="4E1F9F"/>
                </a:solidFill>
                <a:latin typeface="Calibri"/>
                <a:cs typeface="Calibri"/>
              </a:rPr>
              <a:t> </a:t>
            </a:r>
            <a:r>
              <a:rPr sz="2400" spc="-10" dirty="0">
                <a:solidFill>
                  <a:srgbClr val="4E1F9F"/>
                </a:solidFill>
                <a:latin typeface="Calibri"/>
                <a:cs typeface="Calibri"/>
              </a:rPr>
              <a:t>Status</a:t>
            </a:r>
            <a:r>
              <a:rPr sz="2400" spc="-35" dirty="0">
                <a:solidFill>
                  <a:srgbClr val="4E1F9F"/>
                </a:solidFill>
                <a:latin typeface="Calibri"/>
                <a:cs typeface="Calibri"/>
              </a:rPr>
              <a:t> </a:t>
            </a:r>
            <a:r>
              <a:rPr sz="2400" spc="-40" dirty="0">
                <a:solidFill>
                  <a:srgbClr val="4E1F9F"/>
                </a:solidFill>
                <a:latin typeface="Calibri"/>
                <a:cs typeface="Calibri"/>
              </a:rPr>
              <a:t>Word</a:t>
            </a:r>
            <a:r>
              <a:rPr sz="2400" spc="-20" dirty="0">
                <a:solidFill>
                  <a:srgbClr val="4E1F9F"/>
                </a:solidFill>
                <a:latin typeface="Calibri"/>
                <a:cs typeface="Calibri"/>
              </a:rPr>
              <a:t> </a:t>
            </a:r>
            <a:r>
              <a:rPr sz="2400" spc="-5" dirty="0">
                <a:solidFill>
                  <a:srgbClr val="4E1F9F"/>
                </a:solidFill>
                <a:latin typeface="Calibri"/>
                <a:cs typeface="Calibri"/>
              </a:rPr>
              <a:t>(PSW</a:t>
            </a:r>
            <a:r>
              <a:rPr sz="2400" spc="-5" dirty="0" smtClean="0">
                <a:solidFill>
                  <a:srgbClr val="4E1F9F"/>
                </a:solidFill>
                <a:latin typeface="Calibri"/>
                <a:cs typeface="Calibri"/>
              </a:rPr>
              <a:t>)</a:t>
            </a:r>
            <a:r>
              <a:rPr lang="en-IN" sz="2400" spc="-5" dirty="0" smtClean="0">
                <a:solidFill>
                  <a:srgbClr val="4E1F9F"/>
                </a:solidFill>
                <a:latin typeface="Calibri"/>
                <a:cs typeface="Calibri"/>
              </a:rPr>
              <a:t> : (Also called flag register)</a:t>
            </a:r>
            <a:endParaRPr sz="2400" dirty="0">
              <a:latin typeface="Calibri"/>
              <a:cs typeface="Calibri"/>
            </a:endParaRPr>
          </a:p>
          <a:p>
            <a:pPr marL="354965" marR="5080" indent="-342900">
              <a:lnSpc>
                <a:spcPct val="100000"/>
              </a:lnSpc>
              <a:buFont typeface="Arial MT"/>
              <a:buChar char="•"/>
              <a:tabLst>
                <a:tab pos="354965" algn="l"/>
                <a:tab pos="355600" algn="l"/>
              </a:tabLst>
            </a:pPr>
            <a:r>
              <a:rPr sz="2400" spc="-5" dirty="0">
                <a:latin typeface="Calibri"/>
                <a:cs typeface="Calibri"/>
              </a:rPr>
              <a:t>The PSW or </a:t>
            </a:r>
            <a:r>
              <a:rPr sz="2400" spc="-15" dirty="0">
                <a:latin typeface="Calibri"/>
                <a:cs typeface="Calibri"/>
              </a:rPr>
              <a:t>Program </a:t>
            </a:r>
            <a:r>
              <a:rPr sz="2400" spc="-10" dirty="0">
                <a:latin typeface="Calibri"/>
                <a:cs typeface="Calibri"/>
              </a:rPr>
              <a:t>Status </a:t>
            </a:r>
            <a:r>
              <a:rPr sz="2400" spc="-40" dirty="0">
                <a:latin typeface="Calibri"/>
                <a:cs typeface="Calibri"/>
              </a:rPr>
              <a:t>Word </a:t>
            </a:r>
            <a:r>
              <a:rPr sz="2400" spc="-15" dirty="0">
                <a:latin typeface="Calibri"/>
                <a:cs typeface="Calibri"/>
              </a:rPr>
              <a:t>Register </a:t>
            </a:r>
            <a:r>
              <a:rPr sz="2400" dirty="0">
                <a:latin typeface="Calibri"/>
                <a:cs typeface="Calibri"/>
              </a:rPr>
              <a:t>is also </a:t>
            </a:r>
            <a:r>
              <a:rPr sz="2400" spc="-5" dirty="0">
                <a:latin typeface="Calibri"/>
                <a:cs typeface="Calibri"/>
              </a:rPr>
              <a:t>called </a:t>
            </a:r>
            <a:r>
              <a:rPr sz="2400" dirty="0">
                <a:latin typeface="Calibri"/>
                <a:cs typeface="Calibri"/>
              </a:rPr>
              <a:t>as </a:t>
            </a:r>
            <a:r>
              <a:rPr sz="2400" spc="-5" dirty="0">
                <a:latin typeface="Calibri"/>
                <a:cs typeface="Calibri"/>
              </a:rPr>
              <a:t>Flag </a:t>
            </a:r>
            <a:r>
              <a:rPr sz="2400" spc="-15" dirty="0">
                <a:latin typeface="Calibri"/>
                <a:cs typeface="Calibri"/>
              </a:rPr>
              <a:t>Register </a:t>
            </a:r>
            <a:r>
              <a:rPr sz="2400" dirty="0">
                <a:latin typeface="Calibri"/>
                <a:cs typeface="Calibri"/>
              </a:rPr>
              <a:t>and is </a:t>
            </a:r>
            <a:r>
              <a:rPr sz="2400" spc="-10" dirty="0">
                <a:latin typeface="Calibri"/>
                <a:cs typeface="Calibri"/>
              </a:rPr>
              <a:t>one </a:t>
            </a:r>
            <a:r>
              <a:rPr sz="2400" spc="-5" dirty="0">
                <a:latin typeface="Calibri"/>
                <a:cs typeface="Calibri"/>
              </a:rPr>
              <a:t>of </a:t>
            </a:r>
            <a:r>
              <a:rPr sz="2400" dirty="0">
                <a:latin typeface="Calibri"/>
                <a:cs typeface="Calibri"/>
              </a:rPr>
              <a:t>the </a:t>
            </a:r>
            <a:r>
              <a:rPr sz="2400" spc="-530" dirty="0">
                <a:latin typeface="Calibri"/>
                <a:cs typeface="Calibri"/>
              </a:rPr>
              <a:t> </a:t>
            </a:r>
            <a:r>
              <a:rPr sz="2400" spc="-10" dirty="0">
                <a:latin typeface="Calibri"/>
                <a:cs typeface="Calibri"/>
              </a:rPr>
              <a:t>important </a:t>
            </a:r>
            <a:r>
              <a:rPr sz="2400" spc="-5" dirty="0">
                <a:latin typeface="Calibri"/>
                <a:cs typeface="Calibri"/>
              </a:rPr>
              <a:t>SFRs. The PSW </a:t>
            </a:r>
            <a:r>
              <a:rPr sz="2400" spc="-15" dirty="0">
                <a:latin typeface="Calibri"/>
                <a:cs typeface="Calibri"/>
              </a:rPr>
              <a:t>Register </a:t>
            </a:r>
            <a:r>
              <a:rPr sz="2400" spc="-10" dirty="0">
                <a:latin typeface="Calibri"/>
                <a:cs typeface="Calibri"/>
              </a:rPr>
              <a:t>consists of </a:t>
            </a:r>
            <a:r>
              <a:rPr sz="2400" spc="-5" dirty="0">
                <a:latin typeface="Calibri"/>
                <a:cs typeface="Calibri"/>
              </a:rPr>
              <a:t>Flag </a:t>
            </a:r>
            <a:r>
              <a:rPr sz="2400" dirty="0">
                <a:latin typeface="Calibri"/>
                <a:cs typeface="Calibri"/>
              </a:rPr>
              <a:t>Bits, which </a:t>
            </a:r>
            <a:r>
              <a:rPr sz="2400" spc="-5" dirty="0">
                <a:latin typeface="Calibri"/>
                <a:cs typeface="Calibri"/>
              </a:rPr>
              <a:t>help </a:t>
            </a:r>
            <a:r>
              <a:rPr sz="2400" dirty="0">
                <a:latin typeface="Calibri"/>
                <a:cs typeface="Calibri"/>
              </a:rPr>
              <a:t>the </a:t>
            </a:r>
            <a:r>
              <a:rPr sz="2400" spc="-10" dirty="0">
                <a:latin typeface="Calibri"/>
                <a:cs typeface="Calibri"/>
              </a:rPr>
              <a:t>programmer </a:t>
            </a:r>
            <a:r>
              <a:rPr sz="2400" dirty="0">
                <a:latin typeface="Calibri"/>
                <a:cs typeface="Calibri"/>
              </a:rPr>
              <a:t>in </a:t>
            </a:r>
            <a:r>
              <a:rPr sz="2400" spc="5" dirty="0">
                <a:latin typeface="Calibri"/>
                <a:cs typeface="Calibri"/>
              </a:rPr>
              <a:t> </a:t>
            </a:r>
            <a:r>
              <a:rPr sz="2400" dirty="0">
                <a:latin typeface="Calibri"/>
                <a:cs typeface="Calibri"/>
              </a:rPr>
              <a:t>checking</a:t>
            </a:r>
            <a:r>
              <a:rPr sz="2400" spc="-30" dirty="0">
                <a:latin typeface="Calibri"/>
                <a:cs typeface="Calibri"/>
              </a:rPr>
              <a:t> </a:t>
            </a:r>
            <a:r>
              <a:rPr sz="2400" dirty="0">
                <a:latin typeface="Calibri"/>
                <a:cs typeface="Calibri"/>
              </a:rPr>
              <a:t>the </a:t>
            </a:r>
            <a:r>
              <a:rPr sz="2400" spc="-10" dirty="0">
                <a:latin typeface="Calibri"/>
                <a:cs typeface="Calibri"/>
              </a:rPr>
              <a:t>condition</a:t>
            </a:r>
            <a:r>
              <a:rPr sz="2400" spc="-5" dirty="0">
                <a:latin typeface="Calibri"/>
                <a:cs typeface="Calibri"/>
              </a:rPr>
              <a:t> of </a:t>
            </a:r>
            <a:r>
              <a:rPr sz="2400" dirty="0">
                <a:latin typeface="Calibri"/>
                <a:cs typeface="Calibri"/>
              </a:rPr>
              <a:t>the </a:t>
            </a:r>
            <a:r>
              <a:rPr sz="2400" spc="-10" dirty="0">
                <a:latin typeface="Calibri"/>
                <a:cs typeface="Calibri"/>
              </a:rPr>
              <a:t>result</a:t>
            </a:r>
            <a:r>
              <a:rPr sz="2400" dirty="0">
                <a:latin typeface="Calibri"/>
                <a:cs typeface="Calibri"/>
              </a:rPr>
              <a:t> and</a:t>
            </a:r>
            <a:r>
              <a:rPr sz="2400" spc="-5" dirty="0">
                <a:latin typeface="Calibri"/>
                <a:cs typeface="Calibri"/>
              </a:rPr>
              <a:t> </a:t>
            </a:r>
            <a:r>
              <a:rPr sz="2400" dirty="0">
                <a:latin typeface="Calibri"/>
                <a:cs typeface="Calibri"/>
              </a:rPr>
              <a:t>also</a:t>
            </a:r>
            <a:r>
              <a:rPr sz="2400" spc="-20" dirty="0">
                <a:latin typeface="Calibri"/>
                <a:cs typeface="Calibri"/>
              </a:rPr>
              <a:t> make</a:t>
            </a:r>
            <a:r>
              <a:rPr sz="2400" spc="-10" dirty="0">
                <a:latin typeface="Calibri"/>
                <a:cs typeface="Calibri"/>
              </a:rPr>
              <a:t> </a:t>
            </a:r>
            <a:r>
              <a:rPr sz="2400" spc="-5" dirty="0">
                <a:latin typeface="Calibri"/>
                <a:cs typeface="Calibri"/>
              </a:rPr>
              <a:t>decisions.</a:t>
            </a:r>
            <a:endParaRPr sz="2400" dirty="0">
              <a:latin typeface="Calibri"/>
              <a:cs typeface="Calibri"/>
            </a:endParaRPr>
          </a:p>
          <a:p>
            <a:pPr>
              <a:lnSpc>
                <a:spcPct val="100000"/>
              </a:lnSpc>
              <a:spcBef>
                <a:spcPts val="10"/>
              </a:spcBef>
              <a:buFont typeface="Arial MT"/>
              <a:buChar char="•"/>
            </a:pPr>
            <a:endParaRPr sz="2350" dirty="0">
              <a:latin typeface="Calibri"/>
              <a:cs typeface="Calibri"/>
            </a:endParaRPr>
          </a:p>
          <a:p>
            <a:pPr marL="354965" marR="144780" indent="-342900">
              <a:lnSpc>
                <a:spcPct val="100000"/>
              </a:lnSpc>
              <a:spcBef>
                <a:spcPts val="5"/>
              </a:spcBef>
              <a:buFont typeface="Arial MT"/>
              <a:buChar char="•"/>
              <a:tabLst>
                <a:tab pos="354965" algn="l"/>
                <a:tab pos="355600" algn="l"/>
              </a:tabLst>
            </a:pPr>
            <a:r>
              <a:rPr sz="2400" spc="-5" dirty="0">
                <a:latin typeface="Calibri"/>
                <a:cs typeface="Calibri"/>
              </a:rPr>
              <a:t>Flags</a:t>
            </a:r>
            <a:r>
              <a:rPr sz="2400" spc="-20" dirty="0">
                <a:latin typeface="Calibri"/>
                <a:cs typeface="Calibri"/>
              </a:rPr>
              <a:t> </a:t>
            </a:r>
            <a:r>
              <a:rPr sz="2400" spc="-15" dirty="0">
                <a:latin typeface="Calibri"/>
                <a:cs typeface="Calibri"/>
              </a:rPr>
              <a:t>are</a:t>
            </a:r>
            <a:r>
              <a:rPr sz="2400" spc="5" dirty="0">
                <a:latin typeface="Calibri"/>
                <a:cs typeface="Calibri"/>
              </a:rPr>
              <a:t> </a:t>
            </a:r>
            <a:r>
              <a:rPr sz="2400" spc="-5" dirty="0">
                <a:latin typeface="Calibri"/>
                <a:cs typeface="Calibri"/>
              </a:rPr>
              <a:t>1-bit </a:t>
            </a:r>
            <a:r>
              <a:rPr sz="2400" spc="-20" dirty="0">
                <a:latin typeface="Calibri"/>
                <a:cs typeface="Calibri"/>
              </a:rPr>
              <a:t>storage</a:t>
            </a:r>
            <a:r>
              <a:rPr sz="2400" spc="-5" dirty="0">
                <a:latin typeface="Calibri"/>
                <a:cs typeface="Calibri"/>
              </a:rPr>
              <a:t> elements</a:t>
            </a:r>
            <a:r>
              <a:rPr sz="2400" spc="-20" dirty="0">
                <a:latin typeface="Calibri"/>
                <a:cs typeface="Calibri"/>
              </a:rPr>
              <a:t> </a:t>
            </a:r>
            <a:r>
              <a:rPr sz="2400" spc="-10" dirty="0">
                <a:latin typeface="Calibri"/>
                <a:cs typeface="Calibri"/>
              </a:rPr>
              <a:t>that </a:t>
            </a:r>
            <a:r>
              <a:rPr sz="2400" spc="-20" dirty="0">
                <a:latin typeface="Calibri"/>
                <a:cs typeface="Calibri"/>
              </a:rPr>
              <a:t>store</a:t>
            </a:r>
            <a:r>
              <a:rPr sz="2400" dirty="0">
                <a:latin typeface="Calibri"/>
                <a:cs typeface="Calibri"/>
              </a:rPr>
              <a:t> and </a:t>
            </a:r>
            <a:r>
              <a:rPr sz="2400" spc="-10" dirty="0">
                <a:latin typeface="Calibri"/>
                <a:cs typeface="Calibri"/>
              </a:rPr>
              <a:t>indicate </a:t>
            </a:r>
            <a:r>
              <a:rPr sz="2400" dirty="0">
                <a:latin typeface="Calibri"/>
                <a:cs typeface="Calibri"/>
              </a:rPr>
              <a:t>the</a:t>
            </a:r>
            <a:r>
              <a:rPr sz="2400" spc="5" dirty="0">
                <a:latin typeface="Calibri"/>
                <a:cs typeface="Calibri"/>
              </a:rPr>
              <a:t> </a:t>
            </a:r>
            <a:r>
              <a:rPr sz="2400" spc="-15" dirty="0">
                <a:latin typeface="Calibri"/>
                <a:cs typeface="Calibri"/>
              </a:rPr>
              <a:t>nature</a:t>
            </a:r>
            <a:r>
              <a:rPr sz="2400" spc="5" dirty="0">
                <a:latin typeface="Calibri"/>
                <a:cs typeface="Calibri"/>
              </a:rPr>
              <a:t> </a:t>
            </a:r>
            <a:r>
              <a:rPr sz="2400" spc="-5" dirty="0">
                <a:latin typeface="Calibri"/>
                <a:cs typeface="Calibri"/>
              </a:rPr>
              <a:t>of </a:t>
            </a:r>
            <a:r>
              <a:rPr sz="2400" dirty="0">
                <a:latin typeface="Calibri"/>
                <a:cs typeface="Calibri"/>
              </a:rPr>
              <a:t>the</a:t>
            </a:r>
            <a:r>
              <a:rPr sz="2400" spc="5" dirty="0">
                <a:latin typeface="Calibri"/>
                <a:cs typeface="Calibri"/>
              </a:rPr>
              <a:t> </a:t>
            </a:r>
            <a:r>
              <a:rPr sz="2400" spc="-10" dirty="0">
                <a:latin typeface="Calibri"/>
                <a:cs typeface="Calibri"/>
              </a:rPr>
              <a:t>result</a:t>
            </a:r>
            <a:r>
              <a:rPr sz="2400" dirty="0">
                <a:latin typeface="Calibri"/>
                <a:cs typeface="Calibri"/>
              </a:rPr>
              <a:t> </a:t>
            </a:r>
            <a:r>
              <a:rPr sz="2400" spc="-10" dirty="0">
                <a:latin typeface="Calibri"/>
                <a:cs typeface="Calibri"/>
              </a:rPr>
              <a:t>that </a:t>
            </a:r>
            <a:r>
              <a:rPr sz="2400" dirty="0">
                <a:latin typeface="Calibri"/>
                <a:cs typeface="Calibri"/>
              </a:rPr>
              <a:t>is </a:t>
            </a:r>
            <a:r>
              <a:rPr sz="2400" spc="5" dirty="0">
                <a:latin typeface="Calibri"/>
                <a:cs typeface="Calibri"/>
              </a:rPr>
              <a:t> </a:t>
            </a:r>
            <a:r>
              <a:rPr sz="2400" spc="-15" dirty="0">
                <a:latin typeface="Calibri"/>
                <a:cs typeface="Calibri"/>
              </a:rPr>
              <a:t>generated</a:t>
            </a:r>
            <a:r>
              <a:rPr sz="2400" spc="-5" dirty="0">
                <a:latin typeface="Calibri"/>
                <a:cs typeface="Calibri"/>
              </a:rPr>
              <a:t> </a:t>
            </a:r>
            <a:r>
              <a:rPr sz="2400" spc="-10" dirty="0">
                <a:latin typeface="Calibri"/>
                <a:cs typeface="Calibri"/>
              </a:rPr>
              <a:t>by</a:t>
            </a:r>
            <a:r>
              <a:rPr sz="2400" spc="5" dirty="0">
                <a:latin typeface="Calibri"/>
                <a:cs typeface="Calibri"/>
              </a:rPr>
              <a:t> </a:t>
            </a:r>
            <a:r>
              <a:rPr sz="2400" spc="-15" dirty="0">
                <a:latin typeface="Calibri"/>
                <a:cs typeface="Calibri"/>
              </a:rPr>
              <a:t>execution </a:t>
            </a:r>
            <a:r>
              <a:rPr sz="2400" spc="-5" dirty="0">
                <a:latin typeface="Calibri"/>
                <a:cs typeface="Calibri"/>
              </a:rPr>
              <a:t>of</a:t>
            </a:r>
            <a:r>
              <a:rPr sz="2400" spc="-10" dirty="0">
                <a:latin typeface="Calibri"/>
                <a:cs typeface="Calibri"/>
              </a:rPr>
              <a:t> </a:t>
            </a:r>
            <a:r>
              <a:rPr sz="2400" spc="-5" dirty="0">
                <a:latin typeface="Calibri"/>
                <a:cs typeface="Calibri"/>
              </a:rPr>
              <a:t>certain</a:t>
            </a:r>
            <a:r>
              <a:rPr sz="2400" spc="-20" dirty="0">
                <a:latin typeface="Calibri"/>
                <a:cs typeface="Calibri"/>
              </a:rPr>
              <a:t> </a:t>
            </a:r>
            <a:r>
              <a:rPr sz="2400" spc="-5" dirty="0">
                <a:latin typeface="Calibri"/>
                <a:cs typeface="Calibri"/>
              </a:rPr>
              <a:t>instructions.</a:t>
            </a:r>
            <a:r>
              <a:rPr sz="2400" spc="-20" dirty="0">
                <a:latin typeface="Calibri"/>
                <a:cs typeface="Calibri"/>
              </a:rPr>
              <a:t> </a:t>
            </a:r>
            <a:r>
              <a:rPr sz="2400" spc="-5" dirty="0">
                <a:latin typeface="Calibri"/>
                <a:cs typeface="Calibri"/>
              </a:rPr>
              <a:t>The</a:t>
            </a:r>
            <a:r>
              <a:rPr sz="2400" spc="15" dirty="0">
                <a:latin typeface="Calibri"/>
                <a:cs typeface="Calibri"/>
              </a:rPr>
              <a:t> </a:t>
            </a:r>
            <a:r>
              <a:rPr sz="2400" spc="-10" dirty="0">
                <a:latin typeface="Calibri"/>
                <a:cs typeface="Calibri"/>
              </a:rPr>
              <a:t>following</a:t>
            </a:r>
            <a:r>
              <a:rPr sz="2400" spc="-5" dirty="0">
                <a:latin typeface="Calibri"/>
                <a:cs typeface="Calibri"/>
              </a:rPr>
              <a:t> image </a:t>
            </a:r>
            <a:r>
              <a:rPr sz="2400" spc="-15" dirty="0">
                <a:latin typeface="Calibri"/>
                <a:cs typeface="Calibri"/>
              </a:rPr>
              <a:t>shows</a:t>
            </a:r>
            <a:r>
              <a:rPr sz="2400" spc="5" dirty="0">
                <a:latin typeface="Calibri"/>
                <a:cs typeface="Calibri"/>
              </a:rPr>
              <a:t> </a:t>
            </a:r>
            <a:r>
              <a:rPr sz="2400" spc="-5" dirty="0">
                <a:latin typeface="Calibri"/>
                <a:cs typeface="Calibri"/>
              </a:rPr>
              <a:t>the</a:t>
            </a:r>
            <a:r>
              <a:rPr sz="2400" spc="5" dirty="0">
                <a:latin typeface="Calibri"/>
                <a:cs typeface="Calibri"/>
              </a:rPr>
              <a:t> </a:t>
            </a:r>
            <a:r>
              <a:rPr sz="2400" spc="-15" dirty="0">
                <a:latin typeface="Calibri"/>
                <a:cs typeface="Calibri"/>
              </a:rPr>
              <a:t>contents </a:t>
            </a:r>
            <a:r>
              <a:rPr sz="2400" spc="-530" dirty="0">
                <a:latin typeface="Calibri"/>
                <a:cs typeface="Calibri"/>
              </a:rPr>
              <a:t> </a:t>
            </a:r>
            <a:r>
              <a:rPr sz="2400" spc="-5" dirty="0">
                <a:latin typeface="Calibri"/>
                <a:cs typeface="Calibri"/>
              </a:rPr>
              <a:t>of</a:t>
            </a:r>
            <a:r>
              <a:rPr sz="2400" spc="-15" dirty="0">
                <a:latin typeface="Calibri"/>
                <a:cs typeface="Calibri"/>
              </a:rPr>
              <a:t> </a:t>
            </a:r>
            <a:r>
              <a:rPr sz="2400" dirty="0">
                <a:latin typeface="Calibri"/>
                <a:cs typeface="Calibri"/>
              </a:rPr>
              <a:t>the </a:t>
            </a:r>
            <a:r>
              <a:rPr sz="2400" spc="-5" dirty="0">
                <a:latin typeface="Calibri"/>
                <a:cs typeface="Calibri"/>
              </a:rPr>
              <a:t>PSW</a:t>
            </a:r>
            <a:r>
              <a:rPr sz="2400" spc="-15" dirty="0">
                <a:latin typeface="Calibri"/>
                <a:cs typeface="Calibri"/>
              </a:rPr>
              <a:t> </a:t>
            </a:r>
            <a:r>
              <a:rPr sz="2400" spc="-40" dirty="0">
                <a:latin typeface="Calibri"/>
                <a:cs typeface="Calibri"/>
              </a:rPr>
              <a:t>Register.</a:t>
            </a:r>
            <a:endParaRPr sz="2400" dirty="0">
              <a:latin typeface="Calibri"/>
              <a:cs typeface="Calibri"/>
            </a:endParaRPr>
          </a:p>
        </p:txBody>
      </p:sp>
      <p:pic>
        <p:nvPicPr>
          <p:cNvPr id="3" name="object 3"/>
          <p:cNvPicPr/>
          <p:nvPr/>
        </p:nvPicPr>
        <p:blipFill>
          <a:blip r:embed="rId2" cstate="print"/>
          <a:stretch>
            <a:fillRect/>
          </a:stretch>
        </p:blipFill>
        <p:spPr>
          <a:xfrm>
            <a:off x="1828800" y="3965447"/>
            <a:ext cx="8592312" cy="200406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54</a:t>
            </a:fld>
            <a:endParaRPr dirty="0"/>
          </a:p>
        </p:txBody>
      </p:sp>
    </p:spTree>
    <p:extLst>
      <p:ext uri="{BB962C8B-B14F-4D97-AF65-F5344CB8AC3E}">
        <p14:creationId xmlns:p14="http://schemas.microsoft.com/office/powerpoint/2010/main" val="36370264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496061"/>
            <a:ext cx="7749540" cy="391160"/>
          </a:xfrm>
          <a:prstGeom prst="rect">
            <a:avLst/>
          </a:prstGeom>
        </p:spPr>
        <p:txBody>
          <a:bodyPr vert="horz" wrap="square" lIns="0" tIns="12700" rIns="0" bIns="0" rtlCol="0">
            <a:spAutoFit/>
          </a:bodyPr>
          <a:lstStyle/>
          <a:p>
            <a:pPr marL="12700">
              <a:lnSpc>
                <a:spcPct val="100000"/>
              </a:lnSpc>
              <a:spcBef>
                <a:spcPts val="100"/>
              </a:spcBef>
            </a:pPr>
            <a:r>
              <a:rPr sz="2400" spc="-70" dirty="0">
                <a:solidFill>
                  <a:srgbClr val="000000"/>
                </a:solidFill>
                <a:latin typeface="Lucida Sans Unicode"/>
                <a:cs typeface="Lucida Sans Unicode"/>
              </a:rPr>
              <a:t>The</a:t>
            </a:r>
            <a:r>
              <a:rPr sz="2400" spc="-135" dirty="0">
                <a:solidFill>
                  <a:srgbClr val="000000"/>
                </a:solidFill>
                <a:latin typeface="Lucida Sans Unicode"/>
                <a:cs typeface="Lucida Sans Unicode"/>
              </a:rPr>
              <a:t> </a:t>
            </a:r>
            <a:r>
              <a:rPr sz="2400" spc="-70" dirty="0">
                <a:solidFill>
                  <a:srgbClr val="000000"/>
                </a:solidFill>
                <a:latin typeface="Lucida Sans Unicode"/>
                <a:cs typeface="Lucida Sans Unicode"/>
              </a:rPr>
              <a:t>following</a:t>
            </a:r>
            <a:r>
              <a:rPr sz="2400" spc="-150" dirty="0">
                <a:solidFill>
                  <a:srgbClr val="000000"/>
                </a:solidFill>
                <a:latin typeface="Lucida Sans Unicode"/>
                <a:cs typeface="Lucida Sans Unicode"/>
              </a:rPr>
              <a:t> </a:t>
            </a:r>
            <a:r>
              <a:rPr sz="2400" spc="-35" dirty="0">
                <a:solidFill>
                  <a:srgbClr val="000000"/>
                </a:solidFill>
                <a:latin typeface="Lucida Sans Unicode"/>
                <a:cs typeface="Lucida Sans Unicode"/>
              </a:rPr>
              <a:t>table</a:t>
            </a:r>
            <a:r>
              <a:rPr sz="2400" spc="-120" dirty="0">
                <a:solidFill>
                  <a:srgbClr val="000000"/>
                </a:solidFill>
                <a:latin typeface="Lucida Sans Unicode"/>
                <a:cs typeface="Lucida Sans Unicode"/>
              </a:rPr>
              <a:t> </a:t>
            </a:r>
            <a:r>
              <a:rPr sz="2400" spc="-45" dirty="0">
                <a:solidFill>
                  <a:srgbClr val="000000"/>
                </a:solidFill>
                <a:latin typeface="Lucida Sans Unicode"/>
                <a:cs typeface="Lucida Sans Unicode"/>
              </a:rPr>
              <a:t>describes</a:t>
            </a:r>
            <a:r>
              <a:rPr sz="2400" spc="-120" dirty="0">
                <a:solidFill>
                  <a:srgbClr val="000000"/>
                </a:solidFill>
                <a:latin typeface="Lucida Sans Unicode"/>
                <a:cs typeface="Lucida Sans Unicode"/>
              </a:rPr>
              <a:t> </a:t>
            </a:r>
            <a:r>
              <a:rPr sz="2400" spc="-25" dirty="0">
                <a:solidFill>
                  <a:srgbClr val="000000"/>
                </a:solidFill>
                <a:latin typeface="Lucida Sans Unicode"/>
                <a:cs typeface="Lucida Sans Unicode"/>
              </a:rPr>
              <a:t>the</a:t>
            </a:r>
            <a:r>
              <a:rPr sz="2400" spc="-130" dirty="0">
                <a:solidFill>
                  <a:srgbClr val="000000"/>
                </a:solidFill>
                <a:latin typeface="Lucida Sans Unicode"/>
                <a:cs typeface="Lucida Sans Unicode"/>
              </a:rPr>
              <a:t> </a:t>
            </a:r>
            <a:r>
              <a:rPr sz="2400" spc="-50" dirty="0">
                <a:solidFill>
                  <a:srgbClr val="000000"/>
                </a:solidFill>
                <a:latin typeface="Lucida Sans Unicode"/>
                <a:cs typeface="Lucida Sans Unicode"/>
              </a:rPr>
              <a:t>function</a:t>
            </a:r>
            <a:r>
              <a:rPr sz="2400" spc="-135" dirty="0">
                <a:solidFill>
                  <a:srgbClr val="000000"/>
                </a:solidFill>
                <a:latin typeface="Lucida Sans Unicode"/>
                <a:cs typeface="Lucida Sans Unicode"/>
              </a:rPr>
              <a:t> </a:t>
            </a:r>
            <a:r>
              <a:rPr sz="2400" spc="-50" dirty="0">
                <a:solidFill>
                  <a:srgbClr val="000000"/>
                </a:solidFill>
                <a:latin typeface="Lucida Sans Unicode"/>
                <a:cs typeface="Lucida Sans Unicode"/>
              </a:rPr>
              <a:t>of</a:t>
            </a:r>
            <a:r>
              <a:rPr sz="2400" spc="-135" dirty="0">
                <a:solidFill>
                  <a:srgbClr val="000000"/>
                </a:solidFill>
                <a:latin typeface="Lucida Sans Unicode"/>
                <a:cs typeface="Lucida Sans Unicode"/>
              </a:rPr>
              <a:t> </a:t>
            </a:r>
            <a:r>
              <a:rPr sz="2400" spc="-30" dirty="0">
                <a:solidFill>
                  <a:srgbClr val="000000"/>
                </a:solidFill>
                <a:latin typeface="Lucida Sans Unicode"/>
                <a:cs typeface="Lucida Sans Unicode"/>
              </a:rPr>
              <a:t>each</a:t>
            </a:r>
            <a:r>
              <a:rPr sz="2400" spc="-130" dirty="0">
                <a:solidFill>
                  <a:srgbClr val="000000"/>
                </a:solidFill>
                <a:latin typeface="Lucida Sans Unicode"/>
                <a:cs typeface="Lucida Sans Unicode"/>
              </a:rPr>
              <a:t> </a:t>
            </a:r>
            <a:r>
              <a:rPr sz="2400" spc="-95" dirty="0">
                <a:solidFill>
                  <a:srgbClr val="000000"/>
                </a:solidFill>
                <a:latin typeface="Lucida Sans Unicode"/>
                <a:cs typeface="Lucida Sans Unicode"/>
              </a:rPr>
              <a:t>flag.</a:t>
            </a:r>
            <a:endParaRPr sz="2400">
              <a:latin typeface="Lucida Sans Unicode"/>
              <a:cs typeface="Lucida Sans Unicode"/>
            </a:endParaRPr>
          </a:p>
        </p:txBody>
      </p:sp>
      <p:pic>
        <p:nvPicPr>
          <p:cNvPr id="3" name="object 3"/>
          <p:cNvPicPr/>
          <p:nvPr/>
        </p:nvPicPr>
        <p:blipFill>
          <a:blip r:embed="rId2" cstate="print"/>
          <a:stretch>
            <a:fillRect/>
          </a:stretch>
        </p:blipFill>
        <p:spPr>
          <a:xfrm>
            <a:off x="1321308" y="1078991"/>
            <a:ext cx="9379323" cy="5092425"/>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55</a:t>
            </a:fld>
            <a:endParaRPr dirty="0"/>
          </a:p>
        </p:txBody>
      </p:sp>
    </p:spTree>
    <p:extLst>
      <p:ext uri="{BB962C8B-B14F-4D97-AF65-F5344CB8AC3E}">
        <p14:creationId xmlns:p14="http://schemas.microsoft.com/office/powerpoint/2010/main" val="35907207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Program Status Word (PSW): </a:t>
            </a:r>
            <a:r>
              <a:rPr lang="en-US" sz="3200" b="1" dirty="0">
                <a:effectLst/>
              </a:rPr>
              <a:t>Address=D0H</a:t>
            </a:r>
            <a:endParaRPr lang="en-US" sz="3200" dirty="0"/>
          </a:p>
        </p:txBody>
      </p:sp>
      <p:sp>
        <p:nvSpPr>
          <p:cNvPr id="5" name="Slide Number Placeholder 4"/>
          <p:cNvSpPr>
            <a:spLocks noGrp="1"/>
          </p:cNvSpPr>
          <p:nvPr>
            <p:ph type="sldNum" sz="quarter" idx="4294967295"/>
          </p:nvPr>
        </p:nvSpPr>
        <p:spPr>
          <a:xfrm>
            <a:off x="11484864" y="6305550"/>
            <a:ext cx="609600" cy="476250"/>
          </a:xfrm>
          <a:prstGeom prst="rect">
            <a:avLst/>
          </a:prstGeom>
        </p:spPr>
        <p:txBody>
          <a:bodyPr/>
          <a:lstStyle/>
          <a:p>
            <a:fld id="{5F542AA5-402B-4033-9802-31C0C8AA6A0D}" type="slidenum">
              <a:rPr lang="en-US" smtClean="0"/>
              <a:t>56</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299" y="1066800"/>
            <a:ext cx="601027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52675"/>
            <a:ext cx="9923169" cy="4249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789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57</a:t>
            </a:fld>
            <a:endParaRPr dirty="0"/>
          </a:p>
        </p:txBody>
      </p:sp>
      <p:sp>
        <p:nvSpPr>
          <p:cNvPr id="2" name="object 2"/>
          <p:cNvSpPr txBox="1"/>
          <p:nvPr/>
        </p:nvSpPr>
        <p:spPr>
          <a:xfrm>
            <a:off x="180238" y="94869"/>
            <a:ext cx="11936730" cy="5878830"/>
          </a:xfrm>
          <a:prstGeom prst="rect">
            <a:avLst/>
          </a:prstGeom>
        </p:spPr>
        <p:txBody>
          <a:bodyPr vert="horz" wrap="square" lIns="0" tIns="12700" rIns="0" bIns="0" rtlCol="0">
            <a:spAutoFit/>
          </a:bodyPr>
          <a:lstStyle/>
          <a:p>
            <a:pPr marL="12700">
              <a:lnSpc>
                <a:spcPct val="100000"/>
              </a:lnSpc>
              <a:spcBef>
                <a:spcPts val="100"/>
              </a:spcBef>
            </a:pPr>
            <a:r>
              <a:rPr sz="2400" b="1" spc="-60" dirty="0">
                <a:solidFill>
                  <a:srgbClr val="4E1F9F"/>
                </a:solidFill>
                <a:latin typeface="Calibri"/>
                <a:cs typeface="Calibri"/>
              </a:rPr>
              <a:t>CY:</a:t>
            </a:r>
            <a:endParaRPr sz="2400" dirty="0">
              <a:latin typeface="Calibri"/>
              <a:cs typeface="Calibri"/>
            </a:endParaRPr>
          </a:p>
          <a:p>
            <a:pPr marL="355600" indent="-343535">
              <a:lnSpc>
                <a:spcPct val="100000"/>
              </a:lnSpc>
              <a:buFont typeface="Arial MT"/>
              <a:buChar char="•"/>
              <a:tabLst>
                <a:tab pos="355600" algn="l"/>
                <a:tab pos="356235" algn="l"/>
              </a:tabLst>
            </a:pPr>
            <a:r>
              <a:rPr sz="2400" spc="-5" dirty="0">
                <a:latin typeface="Calibri"/>
                <a:cs typeface="Calibri"/>
              </a:rPr>
              <a:t>This</a:t>
            </a:r>
            <a:r>
              <a:rPr sz="2400" dirty="0">
                <a:latin typeface="Calibri"/>
                <a:cs typeface="Calibri"/>
              </a:rPr>
              <a:t> is</a:t>
            </a:r>
            <a:r>
              <a:rPr sz="2400" spc="5" dirty="0">
                <a:latin typeface="Calibri"/>
                <a:cs typeface="Calibri"/>
              </a:rPr>
              <a:t> </a:t>
            </a:r>
            <a:r>
              <a:rPr sz="2400" spc="-5" dirty="0">
                <a:latin typeface="Calibri"/>
                <a:cs typeface="Calibri"/>
              </a:rPr>
              <a:t>known</a:t>
            </a:r>
            <a:r>
              <a:rPr sz="2400" dirty="0">
                <a:latin typeface="Calibri"/>
                <a:cs typeface="Calibri"/>
              </a:rPr>
              <a:t> as</a:t>
            </a:r>
            <a:r>
              <a:rPr sz="2400" spc="-20" dirty="0">
                <a:latin typeface="Calibri"/>
                <a:cs typeface="Calibri"/>
              </a:rPr>
              <a:t> </a:t>
            </a:r>
            <a:r>
              <a:rPr sz="2400" spc="-5" dirty="0">
                <a:latin typeface="Calibri"/>
                <a:cs typeface="Calibri"/>
              </a:rPr>
              <a:t>carry flag.</a:t>
            </a:r>
            <a:r>
              <a:rPr sz="2400" spc="-10" dirty="0">
                <a:latin typeface="Calibri"/>
                <a:cs typeface="Calibri"/>
              </a:rPr>
              <a:t> This</a:t>
            </a:r>
            <a:r>
              <a:rPr sz="2400" spc="-5" dirty="0">
                <a:latin typeface="Calibri"/>
                <a:cs typeface="Calibri"/>
              </a:rPr>
              <a:t> </a:t>
            </a:r>
            <a:r>
              <a:rPr sz="2400" spc="-20" dirty="0">
                <a:latin typeface="Calibri"/>
                <a:cs typeface="Calibri"/>
              </a:rPr>
              <a:t>says</a:t>
            </a:r>
            <a:r>
              <a:rPr sz="2400" dirty="0">
                <a:latin typeface="Calibri"/>
                <a:cs typeface="Calibri"/>
              </a:rPr>
              <a:t> </a:t>
            </a:r>
            <a:r>
              <a:rPr sz="2400" spc="-5" dirty="0">
                <a:latin typeface="Calibri"/>
                <a:cs typeface="Calibri"/>
              </a:rPr>
              <a:t>whether</a:t>
            </a:r>
            <a:r>
              <a:rPr sz="2400" dirty="0">
                <a:latin typeface="Calibri"/>
                <a:cs typeface="Calibri"/>
              </a:rPr>
              <a:t> </a:t>
            </a:r>
            <a:r>
              <a:rPr sz="2400" spc="-10" dirty="0">
                <a:latin typeface="Calibri"/>
                <a:cs typeface="Calibri"/>
              </a:rPr>
              <a:t>there</a:t>
            </a:r>
            <a:r>
              <a:rPr sz="2400" spc="-5" dirty="0">
                <a:latin typeface="Calibri"/>
                <a:cs typeface="Calibri"/>
              </a:rPr>
              <a:t> </a:t>
            </a:r>
            <a:r>
              <a:rPr sz="2400" dirty="0">
                <a:latin typeface="Calibri"/>
                <a:cs typeface="Calibri"/>
              </a:rPr>
              <a:t>is a</a:t>
            </a:r>
            <a:r>
              <a:rPr sz="2400" spc="-5" dirty="0">
                <a:latin typeface="Calibri"/>
                <a:cs typeface="Calibri"/>
              </a:rPr>
              <a:t> carry</a:t>
            </a:r>
            <a:r>
              <a:rPr sz="2400" spc="-20" dirty="0">
                <a:latin typeface="Calibri"/>
                <a:cs typeface="Calibri"/>
              </a:rPr>
              <a:t> </a:t>
            </a:r>
            <a:r>
              <a:rPr sz="2400" spc="-5" dirty="0">
                <a:latin typeface="Calibri"/>
                <a:cs typeface="Calibri"/>
              </a:rPr>
              <a:t>out</a:t>
            </a:r>
            <a:r>
              <a:rPr sz="2400" dirty="0">
                <a:latin typeface="Calibri"/>
                <a:cs typeface="Calibri"/>
              </a:rPr>
              <a:t> </a:t>
            </a:r>
            <a:r>
              <a:rPr sz="2400" spc="-10" dirty="0">
                <a:latin typeface="Calibri"/>
                <a:cs typeface="Calibri"/>
              </a:rPr>
              <a:t>of</a:t>
            </a:r>
            <a:r>
              <a:rPr sz="2400" spc="5" dirty="0">
                <a:latin typeface="Calibri"/>
                <a:cs typeface="Calibri"/>
              </a:rPr>
              <a:t> </a:t>
            </a:r>
            <a:r>
              <a:rPr sz="2400" dirty="0">
                <a:latin typeface="Calibri"/>
                <a:cs typeface="Calibri"/>
              </a:rPr>
              <a:t>MSB</a:t>
            </a:r>
            <a:r>
              <a:rPr sz="2400" spc="-25" dirty="0">
                <a:latin typeface="Calibri"/>
                <a:cs typeface="Calibri"/>
              </a:rPr>
              <a:t> </a:t>
            </a:r>
            <a:r>
              <a:rPr sz="2400" spc="-5" dirty="0">
                <a:latin typeface="Calibri"/>
                <a:cs typeface="Calibri"/>
              </a:rPr>
              <a:t>or</a:t>
            </a:r>
            <a:r>
              <a:rPr sz="2400" spc="-10" dirty="0">
                <a:latin typeface="Calibri"/>
                <a:cs typeface="Calibri"/>
              </a:rPr>
              <a:t> </a:t>
            </a:r>
            <a:r>
              <a:rPr sz="2400" spc="-5" dirty="0">
                <a:latin typeface="Calibri"/>
                <a:cs typeface="Calibri"/>
              </a:rPr>
              <a:t>not.</a:t>
            </a:r>
            <a:endParaRPr sz="2400" dirty="0">
              <a:latin typeface="Calibri"/>
              <a:cs typeface="Calibri"/>
            </a:endParaRPr>
          </a:p>
          <a:p>
            <a:pPr marL="12700">
              <a:lnSpc>
                <a:spcPct val="100000"/>
              </a:lnSpc>
            </a:pPr>
            <a:r>
              <a:rPr sz="2400" dirty="0">
                <a:latin typeface="Calibri"/>
                <a:cs typeface="Calibri"/>
              </a:rPr>
              <a:t>E.g:</a:t>
            </a:r>
            <a:r>
              <a:rPr sz="2400" spc="-15" dirty="0">
                <a:latin typeface="Calibri"/>
                <a:cs typeface="Calibri"/>
              </a:rPr>
              <a:t> </a:t>
            </a:r>
            <a:r>
              <a:rPr sz="2400" spc="-5" dirty="0">
                <a:latin typeface="Calibri"/>
                <a:cs typeface="Calibri"/>
              </a:rPr>
              <a:t>1000</a:t>
            </a:r>
            <a:r>
              <a:rPr sz="2400" spc="-15" dirty="0">
                <a:latin typeface="Calibri"/>
                <a:cs typeface="Calibri"/>
              </a:rPr>
              <a:t> </a:t>
            </a:r>
            <a:r>
              <a:rPr sz="2400" spc="-5" dirty="0">
                <a:latin typeface="Calibri"/>
                <a:cs typeface="Calibri"/>
              </a:rPr>
              <a:t>1101</a:t>
            </a:r>
            <a:r>
              <a:rPr sz="2400" spc="-10" dirty="0">
                <a:latin typeface="Calibri"/>
                <a:cs typeface="Calibri"/>
              </a:rPr>
              <a:t> </a:t>
            </a:r>
            <a:r>
              <a:rPr sz="2400" dirty="0">
                <a:latin typeface="Calibri"/>
                <a:cs typeface="Calibri"/>
              </a:rPr>
              <a:t>&amp;</a:t>
            </a:r>
            <a:r>
              <a:rPr sz="2400" spc="-10" dirty="0">
                <a:latin typeface="Calibri"/>
                <a:cs typeface="Calibri"/>
              </a:rPr>
              <a:t> 1011 </a:t>
            </a:r>
            <a:r>
              <a:rPr sz="2400" spc="-5" dirty="0">
                <a:latin typeface="Calibri"/>
                <a:cs typeface="Calibri"/>
              </a:rPr>
              <a:t>1001, </a:t>
            </a:r>
            <a:r>
              <a:rPr sz="2400" spc="-20" dirty="0">
                <a:latin typeface="Calibri"/>
                <a:cs typeface="Calibri"/>
              </a:rPr>
              <a:t>Let’s </a:t>
            </a:r>
            <a:r>
              <a:rPr sz="2400" dirty="0">
                <a:latin typeface="Calibri"/>
                <a:cs typeface="Calibri"/>
              </a:rPr>
              <a:t>add</a:t>
            </a:r>
            <a:r>
              <a:rPr sz="2400" spc="-10" dirty="0">
                <a:latin typeface="Calibri"/>
                <a:cs typeface="Calibri"/>
              </a:rPr>
              <a:t> </a:t>
            </a:r>
            <a:r>
              <a:rPr sz="2400" spc="-5" dirty="0">
                <a:latin typeface="Calibri"/>
                <a:cs typeface="Calibri"/>
              </a:rPr>
              <a:t>both</a:t>
            </a:r>
            <a:r>
              <a:rPr sz="2400" spc="-10" dirty="0">
                <a:latin typeface="Calibri"/>
                <a:cs typeface="Calibri"/>
              </a:rPr>
              <a:t> </a:t>
            </a:r>
            <a:r>
              <a:rPr sz="2400" spc="-5" dirty="0">
                <a:latin typeface="Calibri"/>
                <a:cs typeface="Calibri"/>
              </a:rPr>
              <a:t>bytes</a:t>
            </a:r>
            <a:endParaRPr sz="2400" dirty="0">
              <a:latin typeface="Calibri"/>
              <a:cs typeface="Calibri"/>
            </a:endParaRPr>
          </a:p>
          <a:p>
            <a:pPr marL="558165">
              <a:lnSpc>
                <a:spcPct val="100000"/>
              </a:lnSpc>
              <a:tabLst>
                <a:tab pos="1532255" algn="l"/>
              </a:tabLst>
            </a:pPr>
            <a:r>
              <a:rPr sz="2400" dirty="0">
                <a:latin typeface="Calibri"/>
                <a:cs typeface="Calibri"/>
              </a:rPr>
              <a:t>= </a:t>
            </a:r>
            <a:r>
              <a:rPr sz="2400" spc="-5" dirty="0">
                <a:latin typeface="Calibri"/>
                <a:cs typeface="Calibri"/>
              </a:rPr>
              <a:t>0011	0110</a:t>
            </a:r>
            <a:r>
              <a:rPr sz="2400" spc="-15" dirty="0">
                <a:latin typeface="Calibri"/>
                <a:cs typeface="Calibri"/>
              </a:rPr>
              <a:t> </a:t>
            </a:r>
            <a:r>
              <a:rPr sz="2400" spc="-10" dirty="0">
                <a:latin typeface="Calibri"/>
                <a:cs typeface="Calibri"/>
              </a:rPr>
              <a:t>There</a:t>
            </a:r>
            <a:r>
              <a:rPr sz="2400" spc="10" dirty="0">
                <a:latin typeface="Calibri"/>
                <a:cs typeface="Calibri"/>
              </a:rPr>
              <a:t> </a:t>
            </a:r>
            <a:r>
              <a:rPr sz="2400" dirty="0">
                <a:latin typeface="Calibri"/>
                <a:cs typeface="Calibri"/>
              </a:rPr>
              <a:t>is</a:t>
            </a:r>
            <a:r>
              <a:rPr sz="2400" spc="-5" dirty="0">
                <a:latin typeface="Calibri"/>
                <a:cs typeface="Calibri"/>
              </a:rPr>
              <a:t> </a:t>
            </a:r>
            <a:r>
              <a:rPr sz="2400" dirty="0">
                <a:latin typeface="Calibri"/>
                <a:cs typeface="Calibri"/>
              </a:rPr>
              <a:t>a</a:t>
            </a:r>
            <a:r>
              <a:rPr sz="2400" spc="-25" dirty="0">
                <a:latin typeface="Calibri"/>
                <a:cs typeface="Calibri"/>
              </a:rPr>
              <a:t> </a:t>
            </a:r>
            <a:r>
              <a:rPr sz="2400" spc="-5" dirty="0">
                <a:latin typeface="Calibri"/>
                <a:cs typeface="Calibri"/>
              </a:rPr>
              <a:t>carry</a:t>
            </a:r>
            <a:r>
              <a:rPr sz="2400" spc="-10" dirty="0">
                <a:latin typeface="Calibri"/>
                <a:cs typeface="Calibri"/>
              </a:rPr>
              <a:t> </a:t>
            </a:r>
            <a:r>
              <a:rPr sz="2400" spc="-5" dirty="0">
                <a:latin typeface="Calibri"/>
                <a:cs typeface="Calibri"/>
              </a:rPr>
              <a:t>out</a:t>
            </a:r>
            <a:r>
              <a:rPr sz="2400" spc="-15" dirty="0">
                <a:latin typeface="Calibri"/>
                <a:cs typeface="Calibri"/>
              </a:rPr>
              <a:t> </a:t>
            </a:r>
            <a:r>
              <a:rPr sz="2400" spc="-5" dirty="0">
                <a:latin typeface="Calibri"/>
                <a:cs typeface="Calibri"/>
              </a:rPr>
              <a:t>of</a:t>
            </a:r>
            <a:r>
              <a:rPr sz="2400" spc="-10" dirty="0">
                <a:latin typeface="Calibri"/>
                <a:cs typeface="Calibri"/>
              </a:rPr>
              <a:t> </a:t>
            </a:r>
            <a:r>
              <a:rPr sz="2400" dirty="0">
                <a:latin typeface="Calibri"/>
                <a:cs typeface="Calibri"/>
              </a:rPr>
              <a:t>MSB.</a:t>
            </a:r>
            <a:r>
              <a:rPr sz="2400" spc="-20" dirty="0">
                <a:latin typeface="Calibri"/>
                <a:cs typeface="Calibri"/>
              </a:rPr>
              <a:t> Therefore</a:t>
            </a:r>
            <a:r>
              <a:rPr sz="2400" spc="20" dirty="0">
                <a:latin typeface="Calibri"/>
                <a:cs typeface="Calibri"/>
              </a:rPr>
              <a:t> </a:t>
            </a:r>
            <a:r>
              <a:rPr sz="2400" dirty="0">
                <a:latin typeface="Calibri"/>
                <a:cs typeface="Calibri"/>
              </a:rPr>
              <a:t>in this</a:t>
            </a:r>
            <a:r>
              <a:rPr sz="2400" spc="-25" dirty="0">
                <a:latin typeface="Calibri"/>
                <a:cs typeface="Calibri"/>
              </a:rPr>
              <a:t> </a:t>
            </a:r>
            <a:r>
              <a:rPr sz="2400" spc="-5" dirty="0">
                <a:latin typeface="Calibri"/>
                <a:cs typeface="Calibri"/>
              </a:rPr>
              <a:t>case CY=1.</a:t>
            </a:r>
            <a:endParaRPr sz="2400" dirty="0">
              <a:latin typeface="Calibri"/>
              <a:cs typeface="Calibri"/>
            </a:endParaRPr>
          </a:p>
          <a:p>
            <a:pPr marL="12700">
              <a:lnSpc>
                <a:spcPct val="100000"/>
              </a:lnSpc>
            </a:pPr>
            <a:r>
              <a:rPr sz="2400" b="1" spc="-15" dirty="0">
                <a:solidFill>
                  <a:srgbClr val="4E1F9F"/>
                </a:solidFill>
                <a:latin typeface="Calibri"/>
                <a:cs typeface="Calibri"/>
              </a:rPr>
              <a:t>AC:</a:t>
            </a:r>
            <a:endParaRPr sz="2400" dirty="0">
              <a:latin typeface="Calibri"/>
              <a:cs typeface="Calibri"/>
            </a:endParaRPr>
          </a:p>
          <a:p>
            <a:pPr marL="355600" marR="5080" indent="-343535" algn="just">
              <a:lnSpc>
                <a:spcPct val="100000"/>
              </a:lnSpc>
              <a:buFont typeface="Arial MT"/>
              <a:buChar char="•"/>
              <a:tabLst>
                <a:tab pos="356235" algn="l"/>
              </a:tabLst>
            </a:pPr>
            <a:r>
              <a:rPr sz="2400" spc="-5" dirty="0">
                <a:latin typeface="Calibri"/>
                <a:cs typeface="Calibri"/>
              </a:rPr>
              <a:t>This flag </a:t>
            </a:r>
            <a:r>
              <a:rPr sz="2400" spc="-15" dirty="0">
                <a:latin typeface="Calibri"/>
                <a:cs typeface="Calibri"/>
              </a:rPr>
              <a:t>stands </a:t>
            </a:r>
            <a:r>
              <a:rPr sz="2400" spc="-20" dirty="0">
                <a:latin typeface="Calibri"/>
                <a:cs typeface="Calibri"/>
              </a:rPr>
              <a:t>for </a:t>
            </a:r>
            <a:r>
              <a:rPr sz="2400" dirty="0">
                <a:latin typeface="Calibri"/>
                <a:cs typeface="Calibri"/>
              </a:rPr>
              <a:t>an </a:t>
            </a:r>
            <a:r>
              <a:rPr sz="2400" spc="-5" dirty="0">
                <a:latin typeface="Calibri"/>
                <a:cs typeface="Calibri"/>
              </a:rPr>
              <a:t>auxiliary </a:t>
            </a:r>
            <a:r>
              <a:rPr sz="2400" spc="-30" dirty="0">
                <a:latin typeface="Calibri"/>
                <a:cs typeface="Calibri"/>
              </a:rPr>
              <a:t>carry. </a:t>
            </a:r>
            <a:r>
              <a:rPr sz="2400" spc="-5" dirty="0">
                <a:latin typeface="Calibri"/>
                <a:cs typeface="Calibri"/>
              </a:rPr>
              <a:t>It </a:t>
            </a:r>
            <a:r>
              <a:rPr sz="2400" dirty="0">
                <a:latin typeface="Calibri"/>
                <a:cs typeface="Calibri"/>
              </a:rPr>
              <a:t>is </a:t>
            </a:r>
            <a:r>
              <a:rPr sz="2400" spc="-10" dirty="0">
                <a:latin typeface="Calibri"/>
                <a:cs typeface="Calibri"/>
              </a:rPr>
              <a:t>given </a:t>
            </a:r>
            <a:r>
              <a:rPr sz="2400" dirty="0">
                <a:latin typeface="Calibri"/>
                <a:cs typeface="Calibri"/>
              </a:rPr>
              <a:t>as 1 </a:t>
            </a:r>
            <a:r>
              <a:rPr sz="2400" spc="-5" dirty="0">
                <a:latin typeface="Calibri"/>
                <a:cs typeface="Calibri"/>
              </a:rPr>
              <a:t>whenever </a:t>
            </a:r>
            <a:r>
              <a:rPr sz="2400" spc="-10" dirty="0">
                <a:latin typeface="Calibri"/>
                <a:cs typeface="Calibri"/>
              </a:rPr>
              <a:t>there </a:t>
            </a:r>
            <a:r>
              <a:rPr sz="2400" dirty="0">
                <a:latin typeface="Calibri"/>
                <a:cs typeface="Calibri"/>
              </a:rPr>
              <a:t>is a </a:t>
            </a:r>
            <a:r>
              <a:rPr sz="2400" spc="-5" dirty="0">
                <a:latin typeface="Calibri"/>
                <a:cs typeface="Calibri"/>
              </a:rPr>
              <a:t>carry </a:t>
            </a:r>
            <a:r>
              <a:rPr sz="2400" spc="-15" dirty="0">
                <a:latin typeface="Calibri"/>
                <a:cs typeface="Calibri"/>
              </a:rPr>
              <a:t>from </a:t>
            </a:r>
            <a:r>
              <a:rPr sz="2400" spc="-5" dirty="0">
                <a:latin typeface="Calibri"/>
                <a:cs typeface="Calibri"/>
              </a:rPr>
              <a:t>LN </a:t>
            </a:r>
            <a:r>
              <a:rPr sz="2400" spc="-15" dirty="0">
                <a:latin typeface="Calibri"/>
                <a:cs typeface="Calibri"/>
              </a:rPr>
              <a:t>to </a:t>
            </a:r>
            <a:r>
              <a:rPr sz="2400" spc="-5" dirty="0">
                <a:latin typeface="Calibri"/>
                <a:cs typeface="Calibri"/>
              </a:rPr>
              <a:t>HN. </a:t>
            </a:r>
            <a:r>
              <a:rPr sz="2400" dirty="0">
                <a:latin typeface="Calibri"/>
                <a:cs typeface="Calibri"/>
              </a:rPr>
              <a:t> </a:t>
            </a:r>
            <a:r>
              <a:rPr sz="2400" spc="-5" dirty="0">
                <a:latin typeface="Calibri"/>
                <a:cs typeface="Calibri"/>
              </a:rPr>
              <a:t>LN </a:t>
            </a:r>
            <a:r>
              <a:rPr sz="2400" dirty="0">
                <a:latin typeface="Calibri"/>
                <a:cs typeface="Calibri"/>
              </a:rPr>
              <a:t>and HN </a:t>
            </a:r>
            <a:r>
              <a:rPr sz="2400" spc="-10" dirty="0">
                <a:latin typeface="Calibri"/>
                <a:cs typeface="Calibri"/>
              </a:rPr>
              <a:t>stands </a:t>
            </a:r>
            <a:r>
              <a:rPr sz="2400" spc="-20" dirty="0">
                <a:latin typeface="Calibri"/>
                <a:cs typeface="Calibri"/>
              </a:rPr>
              <a:t>for </a:t>
            </a:r>
            <a:r>
              <a:rPr sz="2400" spc="-10" dirty="0">
                <a:latin typeface="Calibri"/>
                <a:cs typeface="Calibri"/>
              </a:rPr>
              <a:t>lower </a:t>
            </a:r>
            <a:r>
              <a:rPr sz="2400" spc="-5" dirty="0">
                <a:latin typeface="Calibri"/>
                <a:cs typeface="Calibri"/>
              </a:rPr>
              <a:t>nibble </a:t>
            </a:r>
            <a:r>
              <a:rPr sz="2400" dirty="0">
                <a:latin typeface="Calibri"/>
                <a:cs typeface="Calibri"/>
              </a:rPr>
              <a:t>and </a:t>
            </a:r>
            <a:r>
              <a:rPr sz="2400" spc="-5" dirty="0">
                <a:latin typeface="Calibri"/>
                <a:cs typeface="Calibri"/>
              </a:rPr>
              <a:t>higher nibble. </a:t>
            </a:r>
            <a:r>
              <a:rPr sz="2400" dirty="0">
                <a:latin typeface="Calibri"/>
                <a:cs typeface="Calibri"/>
              </a:rPr>
              <a:t>As </a:t>
            </a:r>
            <a:r>
              <a:rPr sz="2400" spc="-10" dirty="0">
                <a:latin typeface="Calibri"/>
                <a:cs typeface="Calibri"/>
              </a:rPr>
              <a:t>byte stands </a:t>
            </a:r>
            <a:r>
              <a:rPr sz="2400" spc="-20" dirty="0">
                <a:latin typeface="Calibri"/>
                <a:cs typeface="Calibri"/>
              </a:rPr>
              <a:t>for </a:t>
            </a:r>
            <a:r>
              <a:rPr sz="2400" dirty="0">
                <a:latin typeface="Calibri"/>
                <a:cs typeface="Calibri"/>
              </a:rPr>
              <a:t>8 </a:t>
            </a:r>
            <a:r>
              <a:rPr sz="2400" spc="-5" dirty="0">
                <a:latin typeface="Calibri"/>
                <a:cs typeface="Calibri"/>
              </a:rPr>
              <a:t>bits, similarly nibble </a:t>
            </a:r>
            <a:r>
              <a:rPr sz="2400" spc="-530" dirty="0">
                <a:latin typeface="Calibri"/>
                <a:cs typeface="Calibri"/>
              </a:rPr>
              <a:t> </a:t>
            </a:r>
            <a:r>
              <a:rPr sz="2400" spc="-10" dirty="0">
                <a:latin typeface="Calibri"/>
                <a:cs typeface="Calibri"/>
              </a:rPr>
              <a:t>stands</a:t>
            </a:r>
            <a:r>
              <a:rPr sz="2400" spc="-25" dirty="0">
                <a:latin typeface="Calibri"/>
                <a:cs typeface="Calibri"/>
              </a:rPr>
              <a:t> </a:t>
            </a:r>
            <a:r>
              <a:rPr sz="2400" spc="-20" dirty="0">
                <a:latin typeface="Calibri"/>
                <a:cs typeface="Calibri"/>
              </a:rPr>
              <a:t>for</a:t>
            </a:r>
            <a:r>
              <a:rPr sz="2400" spc="-5" dirty="0">
                <a:latin typeface="Calibri"/>
                <a:cs typeface="Calibri"/>
              </a:rPr>
              <a:t> </a:t>
            </a:r>
            <a:r>
              <a:rPr sz="2400" dirty="0">
                <a:latin typeface="Calibri"/>
                <a:cs typeface="Calibri"/>
              </a:rPr>
              <a:t>4</a:t>
            </a:r>
            <a:r>
              <a:rPr sz="2400" spc="-10" dirty="0">
                <a:latin typeface="Calibri"/>
                <a:cs typeface="Calibri"/>
              </a:rPr>
              <a:t> </a:t>
            </a:r>
            <a:r>
              <a:rPr sz="2400" spc="-5" dirty="0">
                <a:latin typeface="Calibri"/>
                <a:cs typeface="Calibri"/>
              </a:rPr>
              <a:t>bits.</a:t>
            </a:r>
            <a:r>
              <a:rPr sz="2400" spc="-10" dirty="0">
                <a:latin typeface="Calibri"/>
                <a:cs typeface="Calibri"/>
              </a:rPr>
              <a:t> Lower</a:t>
            </a:r>
            <a:r>
              <a:rPr sz="2400" spc="5" dirty="0">
                <a:latin typeface="Calibri"/>
                <a:cs typeface="Calibri"/>
              </a:rPr>
              <a:t> </a:t>
            </a:r>
            <a:r>
              <a:rPr sz="2400" spc="-5" dirty="0">
                <a:latin typeface="Calibri"/>
                <a:cs typeface="Calibri"/>
              </a:rPr>
              <a:t>nibble</a:t>
            </a:r>
            <a:r>
              <a:rPr sz="2400" spc="5" dirty="0">
                <a:latin typeface="Calibri"/>
                <a:cs typeface="Calibri"/>
              </a:rPr>
              <a:t> </a:t>
            </a:r>
            <a:r>
              <a:rPr sz="2400" dirty="0">
                <a:latin typeface="Calibri"/>
                <a:cs typeface="Calibri"/>
              </a:rPr>
              <a:t>is</a:t>
            </a:r>
            <a:r>
              <a:rPr sz="2400" spc="-10" dirty="0">
                <a:latin typeface="Calibri"/>
                <a:cs typeface="Calibri"/>
              </a:rPr>
              <a:t> </a:t>
            </a:r>
            <a:r>
              <a:rPr sz="2400" spc="-5" dirty="0">
                <a:latin typeface="Calibri"/>
                <a:cs typeface="Calibri"/>
              </a:rPr>
              <a:t>0-3</a:t>
            </a:r>
            <a:r>
              <a:rPr sz="2400" spc="-15" dirty="0">
                <a:latin typeface="Calibri"/>
                <a:cs typeface="Calibri"/>
              </a:rPr>
              <a:t> </a:t>
            </a:r>
            <a:r>
              <a:rPr sz="2400" spc="-5" dirty="0">
                <a:latin typeface="Calibri"/>
                <a:cs typeface="Calibri"/>
              </a:rPr>
              <a:t>bits </a:t>
            </a:r>
            <a:r>
              <a:rPr sz="2400" dirty="0">
                <a:latin typeface="Calibri"/>
                <a:cs typeface="Calibri"/>
              </a:rPr>
              <a:t>and</a:t>
            </a:r>
            <a:r>
              <a:rPr sz="2400" spc="-5" dirty="0">
                <a:latin typeface="Calibri"/>
                <a:cs typeface="Calibri"/>
              </a:rPr>
              <a:t> higher</a:t>
            </a:r>
            <a:r>
              <a:rPr sz="2400" spc="5" dirty="0">
                <a:latin typeface="Calibri"/>
                <a:cs typeface="Calibri"/>
              </a:rPr>
              <a:t> </a:t>
            </a:r>
            <a:r>
              <a:rPr sz="2400" spc="-5" dirty="0">
                <a:latin typeface="Calibri"/>
                <a:cs typeface="Calibri"/>
              </a:rPr>
              <a:t>nibble</a:t>
            </a:r>
            <a:r>
              <a:rPr sz="2400" spc="5" dirty="0">
                <a:latin typeface="Calibri"/>
                <a:cs typeface="Calibri"/>
              </a:rPr>
              <a:t> </a:t>
            </a:r>
            <a:r>
              <a:rPr sz="2400" dirty="0">
                <a:latin typeface="Calibri"/>
                <a:cs typeface="Calibri"/>
              </a:rPr>
              <a:t>is</a:t>
            </a:r>
            <a:r>
              <a:rPr sz="2400" spc="-15" dirty="0">
                <a:latin typeface="Calibri"/>
                <a:cs typeface="Calibri"/>
              </a:rPr>
              <a:t> </a:t>
            </a:r>
            <a:r>
              <a:rPr sz="2400" spc="-5" dirty="0">
                <a:latin typeface="Calibri"/>
                <a:cs typeface="Calibri"/>
              </a:rPr>
              <a:t>4-7</a:t>
            </a:r>
            <a:r>
              <a:rPr sz="2400" spc="5" dirty="0">
                <a:latin typeface="Calibri"/>
                <a:cs typeface="Calibri"/>
              </a:rPr>
              <a:t> </a:t>
            </a:r>
            <a:r>
              <a:rPr sz="2400" spc="-5" dirty="0">
                <a:latin typeface="Calibri"/>
                <a:cs typeface="Calibri"/>
              </a:rPr>
              <a:t>bits.</a:t>
            </a:r>
            <a:endParaRPr sz="2400" dirty="0">
              <a:latin typeface="Calibri"/>
              <a:cs typeface="Calibri"/>
            </a:endParaRPr>
          </a:p>
          <a:p>
            <a:pPr marL="355600" marR="7620" indent="-343535" algn="just">
              <a:lnSpc>
                <a:spcPct val="100000"/>
              </a:lnSpc>
              <a:spcBef>
                <a:spcPts val="5"/>
              </a:spcBef>
              <a:buFont typeface="Arial MT"/>
              <a:buChar char="•"/>
              <a:tabLst>
                <a:tab pos="356235" algn="l"/>
              </a:tabLst>
            </a:pPr>
            <a:r>
              <a:rPr sz="2400" spc="-5" dirty="0">
                <a:latin typeface="Calibri"/>
                <a:cs typeface="Calibri"/>
              </a:rPr>
              <a:t>If seen </a:t>
            </a:r>
            <a:r>
              <a:rPr sz="2400" dirty="0">
                <a:latin typeface="Calibri"/>
                <a:cs typeface="Calibri"/>
              </a:rPr>
              <a:t>in the </a:t>
            </a:r>
            <a:r>
              <a:rPr sz="2400" spc="-10" dirty="0">
                <a:latin typeface="Calibri"/>
                <a:cs typeface="Calibri"/>
              </a:rPr>
              <a:t>above </a:t>
            </a:r>
            <a:r>
              <a:rPr sz="2400" spc="-15" dirty="0">
                <a:latin typeface="Calibri"/>
                <a:cs typeface="Calibri"/>
              </a:rPr>
              <a:t>example </a:t>
            </a:r>
            <a:r>
              <a:rPr sz="2400" spc="-10" dirty="0">
                <a:latin typeface="Calibri"/>
                <a:cs typeface="Calibri"/>
              </a:rPr>
              <a:t>there was </a:t>
            </a:r>
            <a:r>
              <a:rPr sz="2400" dirty="0">
                <a:latin typeface="Calibri"/>
                <a:cs typeface="Calibri"/>
              </a:rPr>
              <a:t>a </a:t>
            </a:r>
            <a:r>
              <a:rPr sz="2400" spc="-5" dirty="0">
                <a:latin typeface="Calibri"/>
                <a:cs typeface="Calibri"/>
              </a:rPr>
              <a:t>carry </a:t>
            </a:r>
            <a:r>
              <a:rPr sz="2400" spc="-15" dirty="0">
                <a:latin typeface="Calibri"/>
                <a:cs typeface="Calibri"/>
              </a:rPr>
              <a:t>from 3rd </a:t>
            </a:r>
            <a:r>
              <a:rPr sz="2400" spc="-5" dirty="0">
                <a:latin typeface="Calibri"/>
                <a:cs typeface="Calibri"/>
              </a:rPr>
              <a:t>bit </a:t>
            </a:r>
            <a:r>
              <a:rPr sz="2400" spc="-15" dirty="0">
                <a:latin typeface="Calibri"/>
                <a:cs typeface="Calibri"/>
              </a:rPr>
              <a:t>to </a:t>
            </a:r>
            <a:r>
              <a:rPr sz="2400" spc="-5" dirty="0">
                <a:latin typeface="Calibri"/>
                <a:cs typeface="Calibri"/>
              </a:rPr>
              <a:t>4th bit. </a:t>
            </a:r>
            <a:r>
              <a:rPr sz="2400" dirty="0">
                <a:latin typeface="Calibri"/>
                <a:cs typeface="Calibri"/>
              </a:rPr>
              <a:t>So in the </a:t>
            </a:r>
            <a:r>
              <a:rPr sz="2400" spc="-15" dirty="0">
                <a:latin typeface="Calibri"/>
                <a:cs typeface="Calibri"/>
              </a:rPr>
              <a:t>above </a:t>
            </a:r>
            <a:r>
              <a:rPr sz="2400" spc="-5" dirty="0">
                <a:latin typeface="Calibri"/>
                <a:cs typeface="Calibri"/>
              </a:rPr>
              <a:t>case </a:t>
            </a:r>
            <a:r>
              <a:rPr sz="2400" dirty="0">
                <a:latin typeface="Calibri"/>
                <a:cs typeface="Calibri"/>
              </a:rPr>
              <a:t> </a:t>
            </a:r>
            <a:r>
              <a:rPr sz="2400" spc="-5" dirty="0">
                <a:latin typeface="Calibri"/>
                <a:cs typeface="Calibri"/>
              </a:rPr>
              <a:t>AC=1.</a:t>
            </a:r>
            <a:endParaRPr sz="2400" dirty="0">
              <a:latin typeface="Calibri"/>
              <a:cs typeface="Calibri"/>
            </a:endParaRPr>
          </a:p>
          <a:p>
            <a:pPr marL="12700">
              <a:lnSpc>
                <a:spcPct val="100000"/>
              </a:lnSpc>
            </a:pPr>
            <a:r>
              <a:rPr sz="2400" b="1" spc="-50" dirty="0">
                <a:solidFill>
                  <a:srgbClr val="4E1F9F"/>
                </a:solidFill>
                <a:latin typeface="Calibri"/>
                <a:cs typeface="Calibri"/>
              </a:rPr>
              <a:t>PARITY:</a:t>
            </a:r>
            <a:endParaRPr sz="2400" dirty="0">
              <a:latin typeface="Calibri"/>
              <a:cs typeface="Calibri"/>
            </a:endParaRPr>
          </a:p>
          <a:p>
            <a:pPr marL="355600" marR="277495" indent="-343535">
              <a:lnSpc>
                <a:spcPct val="100000"/>
              </a:lnSpc>
              <a:buFont typeface="Arial MT"/>
              <a:buChar char="•"/>
              <a:tabLst>
                <a:tab pos="355600" algn="l"/>
                <a:tab pos="356235" algn="l"/>
              </a:tabLst>
            </a:pPr>
            <a:r>
              <a:rPr sz="2400" dirty="0">
                <a:latin typeface="Calibri"/>
                <a:cs typeface="Calibri"/>
              </a:rPr>
              <a:t>If</a:t>
            </a:r>
            <a:r>
              <a:rPr sz="2400" spc="-10" dirty="0">
                <a:latin typeface="Calibri"/>
                <a:cs typeface="Calibri"/>
              </a:rPr>
              <a:t> there</a:t>
            </a:r>
            <a:r>
              <a:rPr sz="2400" dirty="0">
                <a:latin typeface="Calibri"/>
                <a:cs typeface="Calibri"/>
              </a:rPr>
              <a:t> </a:t>
            </a:r>
            <a:r>
              <a:rPr sz="2400" spc="-10" dirty="0">
                <a:latin typeface="Calibri"/>
                <a:cs typeface="Calibri"/>
              </a:rPr>
              <a:t>are</a:t>
            </a:r>
            <a:r>
              <a:rPr sz="2400" dirty="0">
                <a:latin typeface="Calibri"/>
                <a:cs typeface="Calibri"/>
              </a:rPr>
              <a:t> </a:t>
            </a:r>
            <a:r>
              <a:rPr sz="2400" spc="-10" dirty="0">
                <a:latin typeface="Calibri"/>
                <a:cs typeface="Calibri"/>
              </a:rPr>
              <a:t>even</a:t>
            </a:r>
            <a:r>
              <a:rPr sz="2400" spc="10" dirty="0">
                <a:latin typeface="Calibri"/>
                <a:cs typeface="Calibri"/>
              </a:rPr>
              <a:t> </a:t>
            </a:r>
            <a:r>
              <a:rPr sz="2400" spc="-5" dirty="0">
                <a:latin typeface="Calibri"/>
                <a:cs typeface="Calibri"/>
              </a:rPr>
              <a:t>number</a:t>
            </a:r>
            <a:r>
              <a:rPr sz="2400" spc="-15" dirty="0">
                <a:latin typeface="Calibri"/>
                <a:cs typeface="Calibri"/>
              </a:rPr>
              <a:t> </a:t>
            </a:r>
            <a:r>
              <a:rPr sz="2400" spc="-5" dirty="0">
                <a:latin typeface="Calibri"/>
                <a:cs typeface="Calibri"/>
              </a:rPr>
              <a:t>of </a:t>
            </a:r>
            <a:r>
              <a:rPr sz="2400" dirty="0">
                <a:latin typeface="Calibri"/>
                <a:cs typeface="Calibri"/>
              </a:rPr>
              <a:t>1s in</a:t>
            </a:r>
            <a:r>
              <a:rPr sz="2400" spc="-20" dirty="0">
                <a:latin typeface="Calibri"/>
                <a:cs typeface="Calibri"/>
              </a:rPr>
              <a:t> </a:t>
            </a:r>
            <a:r>
              <a:rPr sz="2400" dirty="0">
                <a:latin typeface="Calibri"/>
                <a:cs typeface="Calibri"/>
              </a:rPr>
              <a:t>the </a:t>
            </a:r>
            <a:r>
              <a:rPr sz="2400" spc="-10" dirty="0">
                <a:latin typeface="Calibri"/>
                <a:cs typeface="Calibri"/>
              </a:rPr>
              <a:t>result</a:t>
            </a:r>
            <a:r>
              <a:rPr sz="2400" dirty="0">
                <a:latin typeface="Calibri"/>
                <a:cs typeface="Calibri"/>
              </a:rPr>
              <a:t> then the</a:t>
            </a:r>
            <a:r>
              <a:rPr sz="2400" spc="-10" dirty="0">
                <a:latin typeface="Calibri"/>
                <a:cs typeface="Calibri"/>
              </a:rPr>
              <a:t> </a:t>
            </a:r>
            <a:r>
              <a:rPr sz="2400" spc="-5" dirty="0">
                <a:latin typeface="Calibri"/>
                <a:cs typeface="Calibri"/>
              </a:rPr>
              <a:t>parity</a:t>
            </a:r>
            <a:r>
              <a:rPr sz="2400" spc="-10" dirty="0">
                <a:latin typeface="Calibri"/>
                <a:cs typeface="Calibri"/>
              </a:rPr>
              <a:t> </a:t>
            </a:r>
            <a:r>
              <a:rPr sz="2400" dirty="0">
                <a:latin typeface="Calibri"/>
                <a:cs typeface="Calibri"/>
              </a:rPr>
              <a:t>will</a:t>
            </a:r>
            <a:r>
              <a:rPr sz="2400" spc="-15" dirty="0">
                <a:latin typeface="Calibri"/>
                <a:cs typeface="Calibri"/>
              </a:rPr>
              <a:t> </a:t>
            </a:r>
            <a:r>
              <a:rPr sz="2400" spc="-5" dirty="0">
                <a:latin typeface="Calibri"/>
                <a:cs typeface="Calibri"/>
              </a:rPr>
              <a:t>be </a:t>
            </a:r>
            <a:r>
              <a:rPr sz="2400" spc="-30" dirty="0">
                <a:latin typeface="Calibri"/>
                <a:cs typeface="Calibri"/>
              </a:rPr>
              <a:t>zero,</a:t>
            </a:r>
            <a:r>
              <a:rPr sz="2400" dirty="0">
                <a:latin typeface="Calibri"/>
                <a:cs typeface="Calibri"/>
              </a:rPr>
              <a:t> and</a:t>
            </a:r>
            <a:r>
              <a:rPr sz="2400" spc="-5" dirty="0">
                <a:latin typeface="Calibri"/>
                <a:cs typeface="Calibri"/>
              </a:rPr>
              <a:t> </a:t>
            </a:r>
            <a:r>
              <a:rPr sz="2400" dirty="0">
                <a:latin typeface="Calibri"/>
                <a:cs typeface="Calibri"/>
              </a:rPr>
              <a:t>if </a:t>
            </a:r>
            <a:r>
              <a:rPr sz="2400" spc="-10" dirty="0">
                <a:latin typeface="Calibri"/>
                <a:cs typeface="Calibri"/>
              </a:rPr>
              <a:t>there</a:t>
            </a:r>
            <a:r>
              <a:rPr sz="2400" dirty="0">
                <a:latin typeface="Calibri"/>
                <a:cs typeface="Calibri"/>
              </a:rPr>
              <a:t> </a:t>
            </a:r>
            <a:r>
              <a:rPr sz="2400" spc="-10" dirty="0">
                <a:latin typeface="Calibri"/>
                <a:cs typeface="Calibri"/>
              </a:rPr>
              <a:t>are</a:t>
            </a:r>
            <a:r>
              <a:rPr sz="2400" dirty="0">
                <a:latin typeface="Calibri"/>
                <a:cs typeface="Calibri"/>
              </a:rPr>
              <a:t> </a:t>
            </a:r>
            <a:r>
              <a:rPr sz="2400" spc="-5" dirty="0">
                <a:latin typeface="Calibri"/>
                <a:cs typeface="Calibri"/>
              </a:rPr>
              <a:t>odd </a:t>
            </a:r>
            <a:r>
              <a:rPr sz="2400" spc="-525" dirty="0">
                <a:latin typeface="Calibri"/>
                <a:cs typeface="Calibri"/>
              </a:rPr>
              <a:t> </a:t>
            </a:r>
            <a:r>
              <a:rPr sz="2400" spc="-5" dirty="0">
                <a:latin typeface="Calibri"/>
                <a:cs typeface="Calibri"/>
              </a:rPr>
              <a:t>number</a:t>
            </a:r>
            <a:r>
              <a:rPr sz="2400" spc="-10" dirty="0">
                <a:latin typeface="Calibri"/>
                <a:cs typeface="Calibri"/>
              </a:rPr>
              <a:t> </a:t>
            </a:r>
            <a:r>
              <a:rPr sz="2400" spc="-5" dirty="0">
                <a:latin typeface="Calibri"/>
                <a:cs typeface="Calibri"/>
              </a:rPr>
              <a:t>of</a:t>
            </a:r>
            <a:r>
              <a:rPr sz="2400" spc="-10" dirty="0">
                <a:latin typeface="Calibri"/>
                <a:cs typeface="Calibri"/>
              </a:rPr>
              <a:t> </a:t>
            </a:r>
            <a:r>
              <a:rPr sz="2400" spc="-5" dirty="0">
                <a:latin typeface="Calibri"/>
                <a:cs typeface="Calibri"/>
              </a:rPr>
              <a:t>1s then</a:t>
            </a:r>
            <a:r>
              <a:rPr sz="2400" dirty="0">
                <a:latin typeface="Calibri"/>
                <a:cs typeface="Calibri"/>
              </a:rPr>
              <a:t> ,</a:t>
            </a:r>
            <a:r>
              <a:rPr sz="2400" spc="5" dirty="0">
                <a:latin typeface="Calibri"/>
                <a:cs typeface="Calibri"/>
              </a:rPr>
              <a:t> </a:t>
            </a:r>
            <a:r>
              <a:rPr sz="2400" b="1" spc="-5" dirty="0">
                <a:latin typeface="Calibri"/>
                <a:cs typeface="Calibri"/>
              </a:rPr>
              <a:t>parity=1</a:t>
            </a:r>
            <a:endParaRPr sz="2400" dirty="0">
              <a:latin typeface="Calibri"/>
              <a:cs typeface="Calibri"/>
            </a:endParaRPr>
          </a:p>
          <a:p>
            <a:pPr marL="80645">
              <a:lnSpc>
                <a:spcPct val="100000"/>
              </a:lnSpc>
              <a:spcBef>
                <a:spcPts val="5"/>
              </a:spcBef>
            </a:pPr>
            <a:r>
              <a:rPr sz="2400" dirty="0">
                <a:latin typeface="Calibri"/>
                <a:cs typeface="Calibri"/>
              </a:rPr>
              <a:t>Eg=</a:t>
            </a:r>
            <a:r>
              <a:rPr sz="2400" spc="-10" dirty="0">
                <a:latin typeface="Calibri"/>
                <a:cs typeface="Calibri"/>
              </a:rPr>
              <a:t> </a:t>
            </a:r>
            <a:r>
              <a:rPr sz="2400" spc="-5" dirty="0">
                <a:latin typeface="Calibri"/>
                <a:cs typeface="Calibri"/>
              </a:rPr>
              <a:t>1010</a:t>
            </a:r>
            <a:r>
              <a:rPr sz="2400" spc="-10" dirty="0">
                <a:latin typeface="Calibri"/>
                <a:cs typeface="Calibri"/>
              </a:rPr>
              <a:t> </a:t>
            </a:r>
            <a:r>
              <a:rPr sz="2400" spc="-5" dirty="0">
                <a:latin typeface="Calibri"/>
                <a:cs typeface="Calibri"/>
              </a:rPr>
              <a:t>1101</a:t>
            </a:r>
            <a:r>
              <a:rPr sz="2400" spc="-10" dirty="0">
                <a:latin typeface="Calibri"/>
                <a:cs typeface="Calibri"/>
              </a:rPr>
              <a:t> </a:t>
            </a:r>
            <a:r>
              <a:rPr sz="2400" dirty="0">
                <a:latin typeface="Calibri"/>
                <a:cs typeface="Calibri"/>
              </a:rPr>
              <a:t>, </a:t>
            </a:r>
            <a:r>
              <a:rPr sz="2400" spc="-15" dirty="0">
                <a:latin typeface="Calibri"/>
                <a:cs typeface="Calibri"/>
              </a:rPr>
              <a:t>here</a:t>
            </a:r>
            <a:r>
              <a:rPr sz="2400" dirty="0">
                <a:latin typeface="Calibri"/>
                <a:cs typeface="Calibri"/>
              </a:rPr>
              <a:t> </a:t>
            </a:r>
            <a:r>
              <a:rPr sz="2400" spc="-10" dirty="0">
                <a:latin typeface="Calibri"/>
                <a:cs typeface="Calibri"/>
              </a:rPr>
              <a:t>there</a:t>
            </a:r>
            <a:r>
              <a:rPr sz="2400" dirty="0">
                <a:latin typeface="Calibri"/>
                <a:cs typeface="Calibri"/>
              </a:rPr>
              <a:t> </a:t>
            </a:r>
            <a:r>
              <a:rPr sz="2400" spc="-10" dirty="0">
                <a:latin typeface="Calibri"/>
                <a:cs typeface="Calibri"/>
              </a:rPr>
              <a:t>are</a:t>
            </a:r>
            <a:r>
              <a:rPr sz="2400" dirty="0">
                <a:latin typeface="Calibri"/>
                <a:cs typeface="Calibri"/>
              </a:rPr>
              <a:t> 5 </a:t>
            </a:r>
            <a:r>
              <a:rPr sz="2400" spc="-10" dirty="0">
                <a:latin typeface="Calibri"/>
                <a:cs typeface="Calibri"/>
              </a:rPr>
              <a:t>ones,</a:t>
            </a:r>
            <a:r>
              <a:rPr sz="2400" spc="-5" dirty="0">
                <a:latin typeface="Calibri"/>
                <a:cs typeface="Calibri"/>
              </a:rPr>
              <a:t> </a:t>
            </a:r>
            <a:r>
              <a:rPr sz="2400" spc="-20" dirty="0">
                <a:latin typeface="Calibri"/>
                <a:cs typeface="Calibri"/>
              </a:rPr>
              <a:t>therefore</a:t>
            </a:r>
            <a:r>
              <a:rPr sz="2400" spc="10" dirty="0">
                <a:latin typeface="Calibri"/>
                <a:cs typeface="Calibri"/>
              </a:rPr>
              <a:t> </a:t>
            </a:r>
            <a:r>
              <a:rPr sz="2400" spc="-5" dirty="0">
                <a:latin typeface="Calibri"/>
                <a:cs typeface="Calibri"/>
              </a:rPr>
              <a:t>parity</a:t>
            </a:r>
            <a:r>
              <a:rPr sz="2400" spc="-25" dirty="0">
                <a:latin typeface="Calibri"/>
                <a:cs typeface="Calibri"/>
              </a:rPr>
              <a:t> </a:t>
            </a:r>
            <a:r>
              <a:rPr sz="2400" spc="-5" dirty="0">
                <a:latin typeface="Calibri"/>
                <a:cs typeface="Calibri"/>
              </a:rPr>
              <a:t>=1</a:t>
            </a:r>
            <a:endParaRPr sz="2400" dirty="0">
              <a:latin typeface="Calibri"/>
              <a:cs typeface="Calibri"/>
            </a:endParaRPr>
          </a:p>
          <a:p>
            <a:pPr marL="12700">
              <a:lnSpc>
                <a:spcPct val="100000"/>
              </a:lnSpc>
            </a:pPr>
            <a:r>
              <a:rPr sz="2400" b="1" spc="-5" dirty="0">
                <a:solidFill>
                  <a:srgbClr val="4E1F9F"/>
                </a:solidFill>
                <a:latin typeface="Calibri"/>
                <a:cs typeface="Calibri"/>
              </a:rPr>
              <a:t>Reserved:</a:t>
            </a:r>
            <a:endParaRPr sz="2400" dirty="0">
              <a:latin typeface="Calibri"/>
              <a:cs typeface="Calibri"/>
            </a:endParaRPr>
          </a:p>
          <a:p>
            <a:pPr marL="355600" indent="-343535">
              <a:lnSpc>
                <a:spcPct val="100000"/>
              </a:lnSpc>
              <a:buFont typeface="Arial MT"/>
              <a:buChar char="•"/>
              <a:tabLst>
                <a:tab pos="355600" algn="l"/>
                <a:tab pos="356235" algn="l"/>
              </a:tabLst>
            </a:pPr>
            <a:r>
              <a:rPr sz="2400" spc="-5" dirty="0">
                <a:latin typeface="Calibri"/>
                <a:cs typeface="Calibri"/>
              </a:rPr>
              <a:t>This</a:t>
            </a:r>
            <a:r>
              <a:rPr sz="2400" spc="-15" dirty="0">
                <a:latin typeface="Calibri"/>
                <a:cs typeface="Calibri"/>
              </a:rPr>
              <a:t> </a:t>
            </a:r>
            <a:r>
              <a:rPr sz="2400" dirty="0">
                <a:latin typeface="Calibri"/>
                <a:cs typeface="Calibri"/>
              </a:rPr>
              <a:t>is</a:t>
            </a:r>
            <a:r>
              <a:rPr sz="2400" spc="-5" dirty="0">
                <a:latin typeface="Calibri"/>
                <a:cs typeface="Calibri"/>
              </a:rPr>
              <a:t> </a:t>
            </a:r>
            <a:r>
              <a:rPr sz="2400" dirty="0">
                <a:latin typeface="Calibri"/>
                <a:cs typeface="Calibri"/>
              </a:rPr>
              <a:t>a</a:t>
            </a:r>
            <a:r>
              <a:rPr sz="2400" spc="-25" dirty="0">
                <a:latin typeface="Calibri"/>
                <a:cs typeface="Calibri"/>
              </a:rPr>
              <a:t> </a:t>
            </a:r>
            <a:r>
              <a:rPr sz="2400" spc="-5" dirty="0">
                <a:latin typeface="Calibri"/>
                <a:cs typeface="Calibri"/>
              </a:rPr>
              <a:t>don’t</a:t>
            </a:r>
            <a:r>
              <a:rPr sz="2400" spc="-15" dirty="0">
                <a:latin typeface="Calibri"/>
                <a:cs typeface="Calibri"/>
              </a:rPr>
              <a:t> care</a:t>
            </a:r>
            <a:r>
              <a:rPr sz="2400" spc="-5" dirty="0">
                <a:latin typeface="Calibri"/>
                <a:cs typeface="Calibri"/>
              </a:rPr>
              <a:t> flag.</a:t>
            </a:r>
            <a:r>
              <a:rPr sz="2400" spc="-10" dirty="0">
                <a:latin typeface="Calibri"/>
                <a:cs typeface="Calibri"/>
              </a:rPr>
              <a:t> </a:t>
            </a:r>
            <a:r>
              <a:rPr sz="2400" spc="-5" dirty="0">
                <a:latin typeface="Calibri"/>
                <a:cs typeface="Calibri"/>
              </a:rPr>
              <a:t>It</a:t>
            </a:r>
            <a:r>
              <a:rPr sz="2400" spc="-20" dirty="0">
                <a:latin typeface="Calibri"/>
                <a:cs typeface="Calibri"/>
              </a:rPr>
              <a:t> </a:t>
            </a:r>
            <a:r>
              <a:rPr sz="2400" spc="-5" dirty="0">
                <a:latin typeface="Calibri"/>
                <a:cs typeface="Calibri"/>
              </a:rPr>
              <a:t>has</a:t>
            </a:r>
            <a:r>
              <a:rPr sz="2400" spc="-10" dirty="0">
                <a:latin typeface="Calibri"/>
                <a:cs typeface="Calibri"/>
              </a:rPr>
              <a:t> </a:t>
            </a:r>
            <a:r>
              <a:rPr sz="2400" spc="-5" dirty="0">
                <a:latin typeface="Calibri"/>
                <a:cs typeface="Calibri"/>
              </a:rPr>
              <a:t>nothing</a:t>
            </a:r>
            <a:r>
              <a:rPr sz="2400" spc="-20" dirty="0">
                <a:latin typeface="Calibri"/>
                <a:cs typeface="Calibri"/>
              </a:rPr>
              <a:t> </a:t>
            </a:r>
            <a:r>
              <a:rPr sz="2400" spc="-15" dirty="0">
                <a:latin typeface="Calibri"/>
                <a:cs typeface="Calibri"/>
              </a:rPr>
              <a:t>to </a:t>
            </a:r>
            <a:r>
              <a:rPr sz="2400" spc="-5" dirty="0">
                <a:latin typeface="Calibri"/>
                <a:cs typeface="Calibri"/>
              </a:rPr>
              <a:t>do</a:t>
            </a:r>
            <a:r>
              <a:rPr sz="2400" spc="-15" dirty="0">
                <a:latin typeface="Calibri"/>
                <a:cs typeface="Calibri"/>
              </a:rPr>
              <a:t> </a:t>
            </a:r>
            <a:r>
              <a:rPr sz="2400" dirty="0">
                <a:latin typeface="Calibri"/>
                <a:cs typeface="Calibri"/>
              </a:rPr>
              <a:t>with.</a:t>
            </a:r>
          </a:p>
        </p:txBody>
      </p:sp>
    </p:spTree>
    <p:extLst>
      <p:ext uri="{BB962C8B-B14F-4D97-AF65-F5344CB8AC3E}">
        <p14:creationId xmlns:p14="http://schemas.microsoft.com/office/powerpoint/2010/main" val="1987353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74042"/>
            <a:ext cx="3661410" cy="1123315"/>
          </a:xfrm>
          <a:prstGeom prst="rect">
            <a:avLst/>
          </a:prstGeom>
        </p:spPr>
        <p:txBody>
          <a:bodyPr vert="horz" wrap="square" lIns="0" tIns="12700" rIns="0" bIns="0" rtlCol="0">
            <a:spAutoFit/>
          </a:bodyPr>
          <a:lstStyle/>
          <a:p>
            <a:pPr marL="12700">
              <a:lnSpc>
                <a:spcPct val="100000"/>
              </a:lnSpc>
              <a:spcBef>
                <a:spcPts val="100"/>
              </a:spcBef>
            </a:pPr>
            <a:r>
              <a:rPr sz="2400" b="1" spc="-15" dirty="0" smtClean="0">
                <a:solidFill>
                  <a:srgbClr val="4E1F9F"/>
                </a:solidFill>
                <a:latin typeface="Calibri"/>
                <a:cs typeface="Calibri"/>
              </a:rPr>
              <a:t>OV:</a:t>
            </a:r>
            <a:endParaRPr sz="2400" dirty="0">
              <a:latin typeface="Calibri"/>
              <a:cs typeface="Calibri"/>
            </a:endParaRPr>
          </a:p>
          <a:p>
            <a:pPr marL="12700" marR="5080">
              <a:lnSpc>
                <a:spcPct val="100000"/>
              </a:lnSpc>
            </a:pPr>
            <a:r>
              <a:rPr sz="2400" spc="-5" dirty="0">
                <a:solidFill>
                  <a:srgbClr val="000000"/>
                </a:solidFill>
              </a:rPr>
              <a:t>This</a:t>
            </a:r>
            <a:r>
              <a:rPr sz="2400" spc="85" dirty="0">
                <a:solidFill>
                  <a:srgbClr val="000000"/>
                </a:solidFill>
              </a:rPr>
              <a:t> </a:t>
            </a:r>
            <a:r>
              <a:rPr sz="2400" dirty="0">
                <a:solidFill>
                  <a:srgbClr val="000000"/>
                </a:solidFill>
              </a:rPr>
              <a:t>is</a:t>
            </a:r>
            <a:r>
              <a:rPr sz="2400" spc="95" dirty="0">
                <a:solidFill>
                  <a:srgbClr val="000000"/>
                </a:solidFill>
              </a:rPr>
              <a:t> </a:t>
            </a:r>
            <a:r>
              <a:rPr sz="2400" dirty="0">
                <a:solidFill>
                  <a:srgbClr val="000000"/>
                </a:solidFill>
              </a:rPr>
              <a:t>an</a:t>
            </a:r>
            <a:r>
              <a:rPr sz="2400" spc="70" dirty="0">
                <a:solidFill>
                  <a:srgbClr val="000000"/>
                </a:solidFill>
              </a:rPr>
              <a:t> </a:t>
            </a:r>
            <a:r>
              <a:rPr sz="2400" spc="-10" dirty="0">
                <a:solidFill>
                  <a:srgbClr val="000000"/>
                </a:solidFill>
              </a:rPr>
              <a:t>overflow</a:t>
            </a:r>
            <a:r>
              <a:rPr sz="2400" spc="100" dirty="0">
                <a:solidFill>
                  <a:srgbClr val="000000"/>
                </a:solidFill>
              </a:rPr>
              <a:t> </a:t>
            </a:r>
            <a:r>
              <a:rPr sz="2400" spc="-5" dirty="0">
                <a:solidFill>
                  <a:srgbClr val="000000"/>
                </a:solidFill>
              </a:rPr>
              <a:t>flag. </a:t>
            </a:r>
            <a:r>
              <a:rPr sz="2400" dirty="0">
                <a:solidFill>
                  <a:srgbClr val="000000"/>
                </a:solidFill>
              </a:rPr>
              <a:t> </a:t>
            </a:r>
            <a:r>
              <a:rPr sz="2400" spc="-10" dirty="0">
                <a:solidFill>
                  <a:srgbClr val="000000"/>
                </a:solidFill>
              </a:rPr>
              <a:t>There</a:t>
            </a:r>
            <a:r>
              <a:rPr sz="2400" spc="-5" dirty="0">
                <a:solidFill>
                  <a:srgbClr val="000000"/>
                </a:solidFill>
              </a:rPr>
              <a:t> </a:t>
            </a:r>
            <a:r>
              <a:rPr sz="2400" spc="-15" dirty="0">
                <a:solidFill>
                  <a:srgbClr val="000000"/>
                </a:solidFill>
              </a:rPr>
              <a:t>are </a:t>
            </a:r>
            <a:r>
              <a:rPr sz="2400" spc="-10" dirty="0">
                <a:solidFill>
                  <a:srgbClr val="000000"/>
                </a:solidFill>
              </a:rPr>
              <a:t>two</a:t>
            </a:r>
            <a:r>
              <a:rPr sz="2400" spc="-40" dirty="0">
                <a:solidFill>
                  <a:srgbClr val="000000"/>
                </a:solidFill>
              </a:rPr>
              <a:t> </a:t>
            </a:r>
            <a:r>
              <a:rPr sz="2400" dirty="0">
                <a:solidFill>
                  <a:srgbClr val="000000"/>
                </a:solidFill>
              </a:rPr>
              <a:t>types</a:t>
            </a:r>
            <a:r>
              <a:rPr sz="2400" spc="-15" dirty="0">
                <a:solidFill>
                  <a:srgbClr val="000000"/>
                </a:solidFill>
              </a:rPr>
              <a:t> </a:t>
            </a:r>
            <a:r>
              <a:rPr sz="2400" spc="-10" dirty="0">
                <a:solidFill>
                  <a:srgbClr val="000000"/>
                </a:solidFill>
              </a:rPr>
              <a:t>numbers</a:t>
            </a:r>
            <a:endParaRPr sz="2400" dirty="0"/>
          </a:p>
        </p:txBody>
      </p:sp>
      <p:sp>
        <p:nvSpPr>
          <p:cNvPr id="3" name="object 3"/>
          <p:cNvSpPr txBox="1"/>
          <p:nvPr/>
        </p:nvSpPr>
        <p:spPr>
          <a:xfrm>
            <a:off x="152401" y="1355417"/>
            <a:ext cx="11887200" cy="5350183"/>
          </a:xfrm>
          <a:prstGeom prst="rect">
            <a:avLst/>
          </a:prstGeom>
        </p:spPr>
        <p:txBody>
          <a:bodyPr vert="horz" wrap="square" lIns="0" tIns="12700" rIns="0" bIns="0" rtlCol="0">
            <a:spAutoFit/>
          </a:bodyPr>
          <a:lstStyle/>
          <a:p>
            <a:pPr marL="120014" indent="-107950">
              <a:lnSpc>
                <a:spcPct val="100000"/>
              </a:lnSpc>
              <a:spcBef>
                <a:spcPts val="100"/>
              </a:spcBef>
              <a:buSzPct val="95833"/>
              <a:buFont typeface="Arial MT"/>
              <a:buChar char="•"/>
              <a:tabLst>
                <a:tab pos="120650" algn="l"/>
              </a:tabLst>
            </a:pPr>
            <a:r>
              <a:rPr sz="2400" spc="-5" dirty="0">
                <a:latin typeface="Calibri"/>
                <a:cs typeface="Calibri"/>
              </a:rPr>
              <a:t>Signed</a:t>
            </a:r>
            <a:endParaRPr sz="2400" dirty="0">
              <a:latin typeface="Calibri"/>
              <a:cs typeface="Calibri"/>
            </a:endParaRPr>
          </a:p>
          <a:p>
            <a:pPr marL="120014" indent="-107950">
              <a:lnSpc>
                <a:spcPct val="100000"/>
              </a:lnSpc>
              <a:buSzPct val="95833"/>
              <a:buFont typeface="Arial MT"/>
              <a:buChar char="•"/>
              <a:tabLst>
                <a:tab pos="120650" algn="l"/>
              </a:tabLst>
            </a:pPr>
            <a:r>
              <a:rPr sz="2400" spc="-5" dirty="0">
                <a:latin typeface="Calibri"/>
                <a:cs typeface="Calibri"/>
              </a:rPr>
              <a:t>Unsigned</a:t>
            </a:r>
            <a:endParaRPr sz="2400" dirty="0">
              <a:latin typeface="Calibri"/>
              <a:cs typeface="Calibri"/>
            </a:endParaRPr>
          </a:p>
          <a:p>
            <a:pPr marL="12700">
              <a:lnSpc>
                <a:spcPct val="100000"/>
              </a:lnSpc>
            </a:pPr>
            <a:r>
              <a:rPr sz="2400" b="1" spc="-5" dirty="0">
                <a:latin typeface="Calibri"/>
                <a:cs typeface="Calibri"/>
              </a:rPr>
              <a:t>Unsigned:</a:t>
            </a:r>
            <a:endParaRPr sz="2400" dirty="0">
              <a:latin typeface="Calibri"/>
              <a:cs typeface="Calibri"/>
            </a:endParaRPr>
          </a:p>
          <a:p>
            <a:pPr marL="12700" marR="5080" algn="just">
              <a:lnSpc>
                <a:spcPct val="100000"/>
              </a:lnSpc>
            </a:pPr>
            <a:r>
              <a:rPr sz="2400" spc="-5" dirty="0">
                <a:latin typeface="Calibri"/>
                <a:cs typeface="Calibri"/>
              </a:rPr>
              <a:t>This</a:t>
            </a:r>
            <a:r>
              <a:rPr sz="2400" spc="145" dirty="0">
                <a:latin typeface="Calibri"/>
                <a:cs typeface="Calibri"/>
              </a:rPr>
              <a:t> </a:t>
            </a:r>
            <a:r>
              <a:rPr sz="2400" dirty="0">
                <a:latin typeface="Calibri"/>
                <a:cs typeface="Calibri"/>
              </a:rPr>
              <a:t>is</a:t>
            </a:r>
            <a:r>
              <a:rPr sz="2400" spc="155" dirty="0">
                <a:latin typeface="Calibri"/>
                <a:cs typeface="Calibri"/>
              </a:rPr>
              <a:t> </a:t>
            </a:r>
            <a:r>
              <a:rPr sz="2400" dirty="0">
                <a:latin typeface="Calibri"/>
                <a:cs typeface="Calibri"/>
              </a:rPr>
              <a:t>a</a:t>
            </a:r>
            <a:r>
              <a:rPr sz="2400" spc="160" dirty="0">
                <a:latin typeface="Calibri"/>
                <a:cs typeface="Calibri"/>
              </a:rPr>
              <a:t> </a:t>
            </a:r>
            <a:r>
              <a:rPr sz="2400" dirty="0">
                <a:latin typeface="Calibri"/>
                <a:cs typeface="Calibri"/>
              </a:rPr>
              <a:t>8</a:t>
            </a:r>
            <a:r>
              <a:rPr sz="2400" spc="165" dirty="0">
                <a:latin typeface="Calibri"/>
                <a:cs typeface="Calibri"/>
              </a:rPr>
              <a:t> </a:t>
            </a:r>
            <a:r>
              <a:rPr sz="2400" dirty="0">
                <a:latin typeface="Calibri"/>
                <a:cs typeface="Calibri"/>
              </a:rPr>
              <a:t>bit</a:t>
            </a:r>
            <a:r>
              <a:rPr sz="2400" spc="160" dirty="0">
                <a:latin typeface="Calibri"/>
                <a:cs typeface="Calibri"/>
              </a:rPr>
              <a:t> </a:t>
            </a:r>
            <a:r>
              <a:rPr sz="2400" spc="-10" dirty="0">
                <a:latin typeface="Calibri"/>
                <a:cs typeface="Calibri"/>
              </a:rPr>
              <a:t>positive</a:t>
            </a:r>
            <a:r>
              <a:rPr sz="2400" spc="160" dirty="0">
                <a:latin typeface="Calibri"/>
                <a:cs typeface="Calibri"/>
              </a:rPr>
              <a:t> </a:t>
            </a:r>
            <a:r>
              <a:rPr sz="2400" spc="-5" dirty="0">
                <a:latin typeface="Calibri"/>
                <a:cs typeface="Calibri"/>
              </a:rPr>
              <a:t>number</a:t>
            </a:r>
            <a:r>
              <a:rPr sz="2400" spc="165" dirty="0">
                <a:latin typeface="Calibri"/>
                <a:cs typeface="Calibri"/>
              </a:rPr>
              <a:t> </a:t>
            </a:r>
            <a:r>
              <a:rPr sz="2400" spc="-5" dirty="0">
                <a:latin typeface="Calibri"/>
                <a:cs typeface="Calibri"/>
              </a:rPr>
              <a:t>which</a:t>
            </a:r>
            <a:r>
              <a:rPr sz="2400" spc="155" dirty="0">
                <a:latin typeface="Calibri"/>
                <a:cs typeface="Calibri"/>
              </a:rPr>
              <a:t> </a:t>
            </a:r>
            <a:r>
              <a:rPr sz="2400" spc="-15" dirty="0">
                <a:latin typeface="Calibri"/>
                <a:cs typeface="Calibri"/>
              </a:rPr>
              <a:t>ranges</a:t>
            </a:r>
            <a:r>
              <a:rPr sz="2400" spc="150" dirty="0">
                <a:latin typeface="Calibri"/>
                <a:cs typeface="Calibri"/>
              </a:rPr>
              <a:t> </a:t>
            </a:r>
            <a:r>
              <a:rPr sz="2400" spc="-15" dirty="0">
                <a:latin typeface="Calibri"/>
                <a:cs typeface="Calibri"/>
              </a:rPr>
              <a:t>from</a:t>
            </a:r>
            <a:r>
              <a:rPr sz="2400" spc="165" dirty="0">
                <a:latin typeface="Calibri"/>
                <a:cs typeface="Calibri"/>
              </a:rPr>
              <a:t> </a:t>
            </a:r>
            <a:r>
              <a:rPr sz="2400" dirty="0">
                <a:latin typeface="Calibri"/>
                <a:cs typeface="Calibri"/>
              </a:rPr>
              <a:t>0</a:t>
            </a:r>
            <a:r>
              <a:rPr sz="2400" spc="150" dirty="0">
                <a:latin typeface="Calibri"/>
                <a:cs typeface="Calibri"/>
              </a:rPr>
              <a:t> </a:t>
            </a:r>
            <a:r>
              <a:rPr sz="2400" spc="-15" dirty="0">
                <a:latin typeface="Calibri"/>
                <a:cs typeface="Calibri"/>
              </a:rPr>
              <a:t>to</a:t>
            </a:r>
            <a:r>
              <a:rPr sz="2400" spc="145" dirty="0">
                <a:latin typeface="Calibri"/>
                <a:cs typeface="Calibri"/>
              </a:rPr>
              <a:t> </a:t>
            </a:r>
            <a:r>
              <a:rPr sz="2400" spc="-5" dirty="0">
                <a:latin typeface="Calibri"/>
                <a:cs typeface="Calibri"/>
              </a:rPr>
              <a:t>255.</a:t>
            </a:r>
            <a:r>
              <a:rPr sz="2400" spc="150" dirty="0">
                <a:latin typeface="Calibri"/>
                <a:cs typeface="Calibri"/>
              </a:rPr>
              <a:t> </a:t>
            </a:r>
            <a:r>
              <a:rPr sz="2400" spc="-5" dirty="0">
                <a:latin typeface="Calibri"/>
                <a:cs typeface="Calibri"/>
              </a:rPr>
              <a:t>In</a:t>
            </a:r>
            <a:r>
              <a:rPr sz="2400" spc="155" dirty="0">
                <a:latin typeface="Calibri"/>
                <a:cs typeface="Calibri"/>
              </a:rPr>
              <a:t> </a:t>
            </a:r>
            <a:r>
              <a:rPr sz="2400" spc="-10" dirty="0">
                <a:latin typeface="Calibri"/>
                <a:cs typeface="Calibri"/>
              </a:rPr>
              <a:t>hexadecimal</a:t>
            </a:r>
            <a:r>
              <a:rPr sz="2400" spc="165" dirty="0">
                <a:latin typeface="Calibri"/>
                <a:cs typeface="Calibri"/>
              </a:rPr>
              <a:t> </a:t>
            </a:r>
            <a:r>
              <a:rPr sz="2400" spc="-20" dirty="0">
                <a:latin typeface="Calibri"/>
                <a:cs typeface="Calibri"/>
              </a:rPr>
              <a:t>it’s</a:t>
            </a:r>
            <a:r>
              <a:rPr sz="2400" spc="155" dirty="0">
                <a:latin typeface="Calibri"/>
                <a:cs typeface="Calibri"/>
              </a:rPr>
              <a:t> </a:t>
            </a:r>
            <a:r>
              <a:rPr sz="2400" spc="-20" dirty="0">
                <a:latin typeface="Calibri"/>
                <a:cs typeface="Calibri"/>
              </a:rPr>
              <a:t>range</a:t>
            </a:r>
            <a:r>
              <a:rPr sz="2400" spc="155" dirty="0">
                <a:latin typeface="Calibri"/>
                <a:cs typeface="Calibri"/>
              </a:rPr>
              <a:t> </a:t>
            </a:r>
            <a:r>
              <a:rPr sz="2400" dirty="0">
                <a:latin typeface="Calibri"/>
                <a:cs typeface="Calibri"/>
              </a:rPr>
              <a:t>is</a:t>
            </a:r>
            <a:r>
              <a:rPr sz="2400" spc="155" dirty="0">
                <a:latin typeface="Calibri"/>
                <a:cs typeface="Calibri"/>
              </a:rPr>
              <a:t> </a:t>
            </a:r>
            <a:r>
              <a:rPr sz="2400" spc="-15" dirty="0">
                <a:latin typeface="Calibri"/>
                <a:cs typeface="Calibri"/>
              </a:rPr>
              <a:t>from </a:t>
            </a:r>
            <a:r>
              <a:rPr sz="2400" spc="-530" dirty="0">
                <a:latin typeface="Calibri"/>
                <a:cs typeface="Calibri"/>
              </a:rPr>
              <a:t> </a:t>
            </a:r>
            <a:r>
              <a:rPr sz="2400" spc="-5" dirty="0">
                <a:latin typeface="Calibri"/>
                <a:cs typeface="Calibri"/>
              </a:rPr>
              <a:t>00 </a:t>
            </a:r>
            <a:r>
              <a:rPr sz="2400" spc="-15" dirty="0">
                <a:latin typeface="Calibri"/>
                <a:cs typeface="Calibri"/>
              </a:rPr>
              <a:t>to </a:t>
            </a:r>
            <a:r>
              <a:rPr sz="2400" spc="-80" dirty="0">
                <a:latin typeface="Calibri"/>
                <a:cs typeface="Calibri"/>
              </a:rPr>
              <a:t>FF.</a:t>
            </a:r>
            <a:r>
              <a:rPr sz="2400" spc="380" dirty="0">
                <a:latin typeface="Calibri"/>
                <a:cs typeface="Calibri"/>
              </a:rPr>
              <a:t> </a:t>
            </a:r>
            <a:r>
              <a:rPr sz="2400" spc="-5" dirty="0">
                <a:latin typeface="Calibri"/>
                <a:cs typeface="Calibri"/>
              </a:rPr>
              <a:t>In </a:t>
            </a:r>
            <a:r>
              <a:rPr sz="2400" dirty="0">
                <a:latin typeface="Calibri"/>
                <a:cs typeface="Calibri"/>
              </a:rPr>
              <a:t>the </a:t>
            </a:r>
            <a:r>
              <a:rPr sz="2400" spc="-15" dirty="0" smtClean="0">
                <a:latin typeface="Calibri"/>
                <a:cs typeface="Calibri"/>
              </a:rPr>
              <a:t>OV </a:t>
            </a:r>
            <a:r>
              <a:rPr sz="2400" spc="-5" dirty="0">
                <a:latin typeface="Calibri"/>
                <a:cs typeface="Calibri"/>
              </a:rPr>
              <a:t>flag, </a:t>
            </a:r>
            <a:r>
              <a:rPr sz="2400" dirty="0">
                <a:latin typeface="Calibri"/>
                <a:cs typeface="Calibri"/>
              </a:rPr>
              <a:t>it </a:t>
            </a:r>
            <a:r>
              <a:rPr sz="2400" spc="-5" dirty="0">
                <a:latin typeface="Calibri"/>
                <a:cs typeface="Calibri"/>
              </a:rPr>
              <a:t>has </a:t>
            </a:r>
            <a:r>
              <a:rPr sz="2400" spc="-10" dirty="0">
                <a:latin typeface="Calibri"/>
                <a:cs typeface="Calibri"/>
              </a:rPr>
              <a:t>nothing </a:t>
            </a:r>
            <a:r>
              <a:rPr sz="2400" spc="-15" dirty="0">
                <a:latin typeface="Calibri"/>
                <a:cs typeface="Calibri"/>
              </a:rPr>
              <a:t>to </a:t>
            </a:r>
            <a:r>
              <a:rPr sz="2400" spc="-5" dirty="0">
                <a:latin typeface="Calibri"/>
                <a:cs typeface="Calibri"/>
              </a:rPr>
              <a:t>do </a:t>
            </a:r>
            <a:r>
              <a:rPr sz="2400" dirty="0">
                <a:latin typeface="Calibri"/>
                <a:cs typeface="Calibri"/>
              </a:rPr>
              <a:t>with </a:t>
            </a:r>
            <a:r>
              <a:rPr sz="2400" spc="-10" dirty="0">
                <a:latin typeface="Calibri"/>
                <a:cs typeface="Calibri"/>
              </a:rPr>
              <a:t>unsigned numbers. </a:t>
            </a:r>
            <a:r>
              <a:rPr sz="2400" spc="-5" dirty="0">
                <a:latin typeface="Calibri"/>
                <a:cs typeface="Calibri"/>
              </a:rPr>
              <a:t>Only signed </a:t>
            </a:r>
            <a:r>
              <a:rPr sz="2400" spc="-10" dirty="0">
                <a:latin typeface="Calibri"/>
                <a:cs typeface="Calibri"/>
              </a:rPr>
              <a:t>numbers </a:t>
            </a:r>
            <a:r>
              <a:rPr sz="2400" spc="-5" dirty="0">
                <a:latin typeface="Calibri"/>
                <a:cs typeface="Calibri"/>
              </a:rPr>
              <a:t> </a:t>
            </a:r>
            <a:r>
              <a:rPr sz="2400" spc="-15" dirty="0">
                <a:latin typeface="Calibri"/>
                <a:cs typeface="Calibri"/>
              </a:rPr>
              <a:t>are</a:t>
            </a:r>
            <a:r>
              <a:rPr sz="2400" spc="-5" dirty="0">
                <a:latin typeface="Calibri"/>
                <a:cs typeface="Calibri"/>
              </a:rPr>
              <a:t> </a:t>
            </a:r>
            <a:r>
              <a:rPr sz="2400" spc="-10" dirty="0">
                <a:latin typeface="Calibri"/>
                <a:cs typeface="Calibri"/>
              </a:rPr>
              <a:t>considered</a:t>
            </a:r>
            <a:r>
              <a:rPr sz="2400" spc="-5" dirty="0">
                <a:latin typeface="Calibri"/>
                <a:cs typeface="Calibri"/>
              </a:rPr>
              <a:t> </a:t>
            </a:r>
            <a:r>
              <a:rPr sz="2400" dirty="0">
                <a:latin typeface="Calibri"/>
                <a:cs typeface="Calibri"/>
              </a:rPr>
              <a:t>in</a:t>
            </a:r>
            <a:r>
              <a:rPr sz="2400" spc="-5" dirty="0">
                <a:latin typeface="Calibri"/>
                <a:cs typeface="Calibri"/>
              </a:rPr>
              <a:t> </a:t>
            </a:r>
            <a:r>
              <a:rPr sz="2400" dirty="0">
                <a:latin typeface="Calibri"/>
                <a:cs typeface="Calibri"/>
              </a:rPr>
              <a:t>the</a:t>
            </a:r>
            <a:r>
              <a:rPr sz="2400" spc="-5" dirty="0">
                <a:latin typeface="Calibri"/>
                <a:cs typeface="Calibri"/>
              </a:rPr>
              <a:t> </a:t>
            </a:r>
            <a:r>
              <a:rPr sz="2400" spc="-15" dirty="0" smtClean="0">
                <a:latin typeface="Calibri"/>
                <a:cs typeface="Calibri"/>
              </a:rPr>
              <a:t>OV </a:t>
            </a:r>
            <a:r>
              <a:rPr sz="2400" spc="-5" dirty="0">
                <a:latin typeface="Calibri"/>
                <a:cs typeface="Calibri"/>
              </a:rPr>
              <a:t>flag.</a:t>
            </a:r>
            <a:endParaRPr sz="2400" dirty="0">
              <a:latin typeface="Calibri"/>
              <a:cs typeface="Calibri"/>
            </a:endParaRPr>
          </a:p>
          <a:p>
            <a:pPr marL="12700">
              <a:lnSpc>
                <a:spcPct val="100000"/>
              </a:lnSpc>
            </a:pPr>
            <a:r>
              <a:rPr sz="2400" b="1" dirty="0">
                <a:latin typeface="Calibri"/>
                <a:cs typeface="Calibri"/>
              </a:rPr>
              <a:t>Signed:</a:t>
            </a:r>
            <a:endParaRPr sz="2400" dirty="0">
              <a:latin typeface="Calibri"/>
              <a:cs typeface="Calibri"/>
            </a:endParaRPr>
          </a:p>
          <a:p>
            <a:pPr marL="12700" marR="6350" algn="just">
              <a:lnSpc>
                <a:spcPct val="100000"/>
              </a:lnSpc>
              <a:spcBef>
                <a:spcPts val="5"/>
              </a:spcBef>
            </a:pPr>
            <a:r>
              <a:rPr sz="2400" spc="-5" dirty="0">
                <a:latin typeface="Calibri"/>
                <a:cs typeface="Calibri"/>
              </a:rPr>
              <a:t>This </a:t>
            </a:r>
            <a:r>
              <a:rPr sz="2400" dirty="0">
                <a:latin typeface="Calibri"/>
                <a:cs typeface="Calibri"/>
              </a:rPr>
              <a:t>is also a </a:t>
            </a:r>
            <a:r>
              <a:rPr sz="2400" spc="-5" dirty="0">
                <a:latin typeface="Calibri"/>
                <a:cs typeface="Calibri"/>
              </a:rPr>
              <a:t>8-bit number which </a:t>
            </a:r>
            <a:r>
              <a:rPr sz="2400" dirty="0">
                <a:latin typeface="Calibri"/>
                <a:cs typeface="Calibri"/>
              </a:rPr>
              <a:t>is equally </a:t>
            </a:r>
            <a:r>
              <a:rPr sz="2400" spc="-10" dirty="0">
                <a:latin typeface="Calibri"/>
                <a:cs typeface="Calibri"/>
              </a:rPr>
              <a:t>distributed </a:t>
            </a:r>
            <a:r>
              <a:rPr sz="2400" dirty="0">
                <a:latin typeface="Calibri"/>
                <a:cs typeface="Calibri"/>
              </a:rPr>
              <a:t>among </a:t>
            </a:r>
            <a:r>
              <a:rPr sz="2400" spc="-10" dirty="0">
                <a:latin typeface="Calibri"/>
                <a:cs typeface="Calibri"/>
              </a:rPr>
              <a:t>+ve </a:t>
            </a:r>
            <a:r>
              <a:rPr sz="2400" dirty="0">
                <a:latin typeface="Calibri"/>
                <a:cs typeface="Calibri"/>
              </a:rPr>
              <a:t>and </a:t>
            </a:r>
            <a:r>
              <a:rPr sz="2400" spc="-15" dirty="0">
                <a:latin typeface="Calibri"/>
                <a:cs typeface="Calibri"/>
              </a:rPr>
              <a:t>-ve</a:t>
            </a:r>
            <a:r>
              <a:rPr sz="2400" spc="-10" dirty="0">
                <a:latin typeface="Calibri"/>
                <a:cs typeface="Calibri"/>
              </a:rPr>
              <a:t> </a:t>
            </a:r>
            <a:r>
              <a:rPr sz="2400" spc="-5" dirty="0">
                <a:latin typeface="Calibri"/>
                <a:cs typeface="Calibri"/>
              </a:rPr>
              <a:t>numbers. </a:t>
            </a:r>
            <a:r>
              <a:rPr sz="2400" spc="-25" dirty="0">
                <a:latin typeface="Calibri"/>
                <a:cs typeface="Calibri"/>
              </a:rPr>
              <a:t>By </a:t>
            </a:r>
            <a:r>
              <a:rPr sz="2400" spc="-20" dirty="0">
                <a:latin typeface="Calibri"/>
                <a:cs typeface="Calibri"/>
              </a:rPr>
              <a:t> </a:t>
            </a:r>
            <a:r>
              <a:rPr sz="2400" spc="-5" dirty="0">
                <a:latin typeface="Calibri"/>
                <a:cs typeface="Calibri"/>
              </a:rPr>
              <a:t>considering </a:t>
            </a:r>
            <a:r>
              <a:rPr sz="2400" dirty="0">
                <a:latin typeface="Calibri"/>
                <a:cs typeface="Calibri"/>
              </a:rPr>
              <a:t>MSB , it is </a:t>
            </a:r>
            <a:r>
              <a:rPr sz="2400" spc="-5" dirty="0">
                <a:latin typeface="Calibri"/>
                <a:cs typeface="Calibri"/>
              </a:rPr>
              <a:t>decided whether </a:t>
            </a:r>
            <a:r>
              <a:rPr sz="2400" dirty="0">
                <a:latin typeface="Calibri"/>
                <a:cs typeface="Calibri"/>
              </a:rPr>
              <a:t>it is a </a:t>
            </a:r>
            <a:r>
              <a:rPr sz="2400" spc="-10" dirty="0">
                <a:latin typeface="Calibri"/>
                <a:cs typeface="Calibri"/>
              </a:rPr>
              <a:t>positive </a:t>
            </a:r>
            <a:r>
              <a:rPr sz="2400" spc="-5" dirty="0">
                <a:latin typeface="Calibri"/>
                <a:cs typeface="Calibri"/>
              </a:rPr>
              <a:t>or </a:t>
            </a:r>
            <a:r>
              <a:rPr sz="2400" spc="-15" dirty="0">
                <a:latin typeface="Calibri"/>
                <a:cs typeface="Calibri"/>
              </a:rPr>
              <a:t>negative </a:t>
            </a:r>
            <a:r>
              <a:rPr sz="2400" spc="-40" dirty="0">
                <a:latin typeface="Calibri"/>
                <a:cs typeface="Calibri"/>
              </a:rPr>
              <a:t>number. </a:t>
            </a:r>
            <a:r>
              <a:rPr sz="2400" spc="-5" dirty="0">
                <a:latin typeface="Calibri"/>
                <a:cs typeface="Calibri"/>
              </a:rPr>
              <a:t>If MSB=1 </a:t>
            </a:r>
            <a:r>
              <a:rPr sz="2400" dirty="0">
                <a:latin typeface="Calibri"/>
                <a:cs typeface="Calibri"/>
              </a:rPr>
              <a:t>, </a:t>
            </a:r>
            <a:r>
              <a:rPr sz="2400" spc="-10" dirty="0">
                <a:latin typeface="Calibri"/>
                <a:cs typeface="Calibri"/>
              </a:rPr>
              <a:t>it </a:t>
            </a:r>
            <a:r>
              <a:rPr sz="2400" dirty="0">
                <a:latin typeface="Calibri"/>
                <a:cs typeface="Calibri"/>
              </a:rPr>
              <a:t>is a </a:t>
            </a:r>
            <a:r>
              <a:rPr sz="2400" spc="5" dirty="0">
                <a:latin typeface="Calibri"/>
                <a:cs typeface="Calibri"/>
              </a:rPr>
              <a:t> </a:t>
            </a:r>
            <a:r>
              <a:rPr sz="2400" spc="-15" dirty="0">
                <a:latin typeface="Calibri"/>
                <a:cs typeface="Calibri"/>
              </a:rPr>
              <a:t>negative</a:t>
            </a:r>
            <a:r>
              <a:rPr sz="2400" dirty="0">
                <a:latin typeface="Calibri"/>
                <a:cs typeface="Calibri"/>
              </a:rPr>
              <a:t> </a:t>
            </a:r>
            <a:r>
              <a:rPr sz="2400" spc="-5" dirty="0">
                <a:latin typeface="Calibri"/>
                <a:cs typeface="Calibri"/>
              </a:rPr>
              <a:t>number</a:t>
            </a:r>
            <a:r>
              <a:rPr sz="2400" spc="5" dirty="0">
                <a:latin typeface="Calibri"/>
                <a:cs typeface="Calibri"/>
              </a:rPr>
              <a:t> </a:t>
            </a:r>
            <a:r>
              <a:rPr sz="2400" spc="-5" dirty="0">
                <a:latin typeface="Calibri"/>
                <a:cs typeface="Calibri"/>
              </a:rPr>
              <a:t>or</a:t>
            </a:r>
            <a:r>
              <a:rPr sz="2400" dirty="0">
                <a:latin typeface="Calibri"/>
                <a:cs typeface="Calibri"/>
              </a:rPr>
              <a:t> else</a:t>
            </a:r>
            <a:r>
              <a:rPr sz="2400" spc="-1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positive</a:t>
            </a:r>
            <a:r>
              <a:rPr sz="2400" dirty="0">
                <a:latin typeface="Calibri"/>
                <a:cs typeface="Calibri"/>
              </a:rPr>
              <a:t> </a:t>
            </a:r>
            <a:r>
              <a:rPr sz="2400" spc="-40" dirty="0">
                <a:latin typeface="Calibri"/>
                <a:cs typeface="Calibri"/>
              </a:rPr>
              <a:t>number.</a:t>
            </a:r>
            <a:endParaRPr sz="2400" dirty="0">
              <a:latin typeface="Calibri"/>
              <a:cs typeface="Calibri"/>
            </a:endParaRPr>
          </a:p>
          <a:p>
            <a:pPr marL="12700" algn="just">
              <a:lnSpc>
                <a:spcPct val="100000"/>
              </a:lnSpc>
            </a:pPr>
            <a:r>
              <a:rPr sz="2400" spc="-5" dirty="0">
                <a:latin typeface="Calibri"/>
                <a:cs typeface="Calibri"/>
              </a:rPr>
              <a:t>Eg:</a:t>
            </a:r>
            <a:r>
              <a:rPr sz="2400" spc="-25" dirty="0">
                <a:latin typeface="Calibri"/>
                <a:cs typeface="Calibri"/>
              </a:rPr>
              <a:t> </a:t>
            </a:r>
            <a:r>
              <a:rPr sz="2400" spc="-5" dirty="0">
                <a:latin typeface="Calibri"/>
                <a:cs typeface="Calibri"/>
              </a:rPr>
              <a:t>1011</a:t>
            </a:r>
            <a:r>
              <a:rPr sz="2400" spc="-25" dirty="0">
                <a:latin typeface="Calibri"/>
                <a:cs typeface="Calibri"/>
              </a:rPr>
              <a:t> </a:t>
            </a:r>
            <a:r>
              <a:rPr sz="2400" spc="-5" dirty="0">
                <a:latin typeface="Calibri"/>
                <a:cs typeface="Calibri"/>
              </a:rPr>
              <a:t>0011</a:t>
            </a:r>
            <a:r>
              <a:rPr sz="2400" spc="-20" dirty="0">
                <a:latin typeface="Calibri"/>
                <a:cs typeface="Calibri"/>
              </a:rPr>
              <a:t> </a:t>
            </a:r>
            <a:r>
              <a:rPr sz="2400" dirty="0">
                <a:latin typeface="Calibri"/>
                <a:cs typeface="Calibri"/>
              </a:rPr>
              <a:t>is</a:t>
            </a:r>
            <a:r>
              <a:rPr sz="2400" spc="-40" dirty="0">
                <a:latin typeface="Calibri"/>
                <a:cs typeface="Calibri"/>
              </a:rPr>
              <a:t> </a:t>
            </a:r>
            <a:r>
              <a:rPr sz="2400" spc="-25" dirty="0">
                <a:latin typeface="Calibri"/>
                <a:cs typeface="Calibri"/>
              </a:rPr>
              <a:t>-ve</a:t>
            </a:r>
            <a:endParaRPr sz="2400" dirty="0">
              <a:latin typeface="Calibri"/>
              <a:cs typeface="Calibri"/>
            </a:endParaRPr>
          </a:p>
          <a:p>
            <a:pPr marL="422275" algn="just">
              <a:lnSpc>
                <a:spcPct val="100000"/>
              </a:lnSpc>
            </a:pPr>
            <a:r>
              <a:rPr sz="2400" spc="-5" dirty="0">
                <a:latin typeface="Calibri"/>
                <a:cs typeface="Calibri"/>
              </a:rPr>
              <a:t>0111</a:t>
            </a:r>
            <a:r>
              <a:rPr sz="2400" spc="-30" dirty="0">
                <a:latin typeface="Calibri"/>
                <a:cs typeface="Calibri"/>
              </a:rPr>
              <a:t> </a:t>
            </a:r>
            <a:r>
              <a:rPr sz="2400" spc="-5" dirty="0">
                <a:latin typeface="Calibri"/>
                <a:cs typeface="Calibri"/>
              </a:rPr>
              <a:t>1001</a:t>
            </a:r>
            <a:r>
              <a:rPr sz="2400" spc="-35" dirty="0">
                <a:latin typeface="Calibri"/>
                <a:cs typeface="Calibri"/>
              </a:rPr>
              <a:t> </a:t>
            </a:r>
            <a:r>
              <a:rPr sz="2400" dirty="0">
                <a:latin typeface="Calibri"/>
                <a:cs typeface="Calibri"/>
              </a:rPr>
              <a:t>is</a:t>
            </a:r>
            <a:r>
              <a:rPr sz="2400" spc="-30" dirty="0">
                <a:latin typeface="Calibri"/>
                <a:cs typeface="Calibri"/>
              </a:rPr>
              <a:t> </a:t>
            </a:r>
            <a:r>
              <a:rPr sz="2400" spc="-20" dirty="0">
                <a:latin typeface="Calibri"/>
                <a:cs typeface="Calibri"/>
              </a:rPr>
              <a:t>+ve</a:t>
            </a:r>
            <a:endParaRPr sz="2400" dirty="0">
              <a:latin typeface="Calibri"/>
              <a:cs typeface="Calibri"/>
            </a:endParaRPr>
          </a:p>
          <a:p>
            <a:pPr marL="12700" marR="8890" algn="just">
              <a:lnSpc>
                <a:spcPct val="100000"/>
              </a:lnSpc>
            </a:pPr>
            <a:r>
              <a:rPr sz="2400" dirty="0">
                <a:latin typeface="Calibri"/>
                <a:cs typeface="Calibri"/>
              </a:rPr>
              <a:t>So </a:t>
            </a:r>
            <a:r>
              <a:rPr sz="2400" spc="-20" dirty="0">
                <a:latin typeface="Calibri"/>
                <a:cs typeface="Calibri"/>
              </a:rPr>
              <a:t>it’s </a:t>
            </a:r>
            <a:r>
              <a:rPr sz="2400" spc="-10" dirty="0">
                <a:latin typeface="Calibri"/>
                <a:cs typeface="Calibri"/>
              </a:rPr>
              <a:t>positive </a:t>
            </a:r>
            <a:r>
              <a:rPr sz="2400" spc="-15" dirty="0">
                <a:latin typeface="Calibri"/>
                <a:cs typeface="Calibri"/>
              </a:rPr>
              <a:t>range </a:t>
            </a:r>
            <a:r>
              <a:rPr sz="2400" dirty="0">
                <a:latin typeface="Calibri"/>
                <a:cs typeface="Calibri"/>
              </a:rPr>
              <a:t>is </a:t>
            </a:r>
            <a:r>
              <a:rPr sz="2400" spc="-15" dirty="0">
                <a:latin typeface="Calibri"/>
                <a:cs typeface="Calibri"/>
              </a:rPr>
              <a:t>from </a:t>
            </a:r>
            <a:r>
              <a:rPr sz="2400" dirty="0">
                <a:latin typeface="Calibri"/>
                <a:cs typeface="Calibri"/>
              </a:rPr>
              <a:t>0 </a:t>
            </a:r>
            <a:r>
              <a:rPr sz="2400" spc="-15" dirty="0">
                <a:latin typeface="Calibri"/>
                <a:cs typeface="Calibri"/>
              </a:rPr>
              <a:t>to </a:t>
            </a:r>
            <a:r>
              <a:rPr sz="2400" spc="-10" dirty="0">
                <a:latin typeface="Calibri"/>
                <a:cs typeface="Calibri"/>
              </a:rPr>
              <a:t>127 </a:t>
            </a:r>
            <a:r>
              <a:rPr sz="2400" dirty="0">
                <a:latin typeface="Calibri"/>
                <a:cs typeface="Calibri"/>
              </a:rPr>
              <a:t>[ </a:t>
            </a:r>
            <a:r>
              <a:rPr sz="2400" spc="-5" dirty="0">
                <a:latin typeface="Calibri"/>
                <a:cs typeface="Calibri"/>
              </a:rPr>
              <a:t>00 </a:t>
            </a:r>
            <a:r>
              <a:rPr sz="2400" spc="-15" dirty="0">
                <a:latin typeface="Calibri"/>
                <a:cs typeface="Calibri"/>
              </a:rPr>
              <a:t>to </a:t>
            </a:r>
            <a:r>
              <a:rPr sz="2400" spc="-10" dirty="0">
                <a:latin typeface="Calibri"/>
                <a:cs typeface="Calibri"/>
              </a:rPr>
              <a:t>7F </a:t>
            </a:r>
            <a:r>
              <a:rPr sz="2400" spc="-5" dirty="0">
                <a:latin typeface="Calibri"/>
                <a:cs typeface="Calibri"/>
              </a:rPr>
              <a:t>(in </a:t>
            </a:r>
            <a:r>
              <a:rPr sz="2400" spc="-10" dirty="0">
                <a:latin typeface="Calibri"/>
                <a:cs typeface="Calibri"/>
              </a:rPr>
              <a:t>hexadecimal </a:t>
            </a:r>
            <a:r>
              <a:rPr sz="2400" dirty="0">
                <a:latin typeface="Calibri"/>
                <a:cs typeface="Calibri"/>
              </a:rPr>
              <a:t>) </a:t>
            </a:r>
            <a:r>
              <a:rPr sz="2400" spc="-5" dirty="0">
                <a:latin typeface="Calibri"/>
                <a:cs typeface="Calibri"/>
              </a:rPr>
              <a:t>], </a:t>
            </a:r>
            <a:r>
              <a:rPr sz="2400" spc="-10" dirty="0">
                <a:latin typeface="Calibri"/>
                <a:cs typeface="Calibri"/>
              </a:rPr>
              <a:t>it consists </a:t>
            </a:r>
            <a:r>
              <a:rPr sz="2400" spc="-5" dirty="0">
                <a:latin typeface="Calibri"/>
                <a:cs typeface="Calibri"/>
              </a:rPr>
              <a:t>of 128 </a:t>
            </a:r>
            <a:r>
              <a:rPr sz="2400" spc="-20" dirty="0">
                <a:latin typeface="Calibri"/>
                <a:cs typeface="Calibri"/>
              </a:rPr>
              <a:t>+</a:t>
            </a:r>
            <a:r>
              <a:rPr sz="2400" spc="-20" dirty="0" err="1">
                <a:latin typeface="Calibri"/>
                <a:cs typeface="Calibri"/>
              </a:rPr>
              <a:t>ve</a:t>
            </a:r>
            <a:r>
              <a:rPr sz="2400" spc="-20" dirty="0">
                <a:latin typeface="Calibri"/>
                <a:cs typeface="Calibri"/>
              </a:rPr>
              <a:t> </a:t>
            </a:r>
            <a:r>
              <a:rPr sz="2400" spc="-15" dirty="0">
                <a:latin typeface="Calibri"/>
                <a:cs typeface="Calibri"/>
              </a:rPr>
              <a:t> </a:t>
            </a:r>
            <a:r>
              <a:rPr sz="2400" spc="-5" dirty="0" smtClean="0">
                <a:latin typeface="Calibri"/>
                <a:cs typeface="Calibri"/>
              </a:rPr>
              <a:t>values.</a:t>
            </a:r>
            <a:r>
              <a:rPr lang="en-IN" sz="2400" spc="-5" dirty="0" smtClean="0">
                <a:latin typeface="Calibri"/>
                <a:cs typeface="Calibri"/>
              </a:rPr>
              <a:t> </a:t>
            </a:r>
            <a:r>
              <a:rPr sz="2400" dirty="0" smtClean="0">
                <a:latin typeface="Calibri"/>
                <a:cs typeface="Calibri"/>
              </a:rPr>
              <a:t>It</a:t>
            </a:r>
            <a:r>
              <a:rPr sz="2400" spc="-20" dirty="0" smtClean="0">
                <a:latin typeface="Calibri"/>
                <a:cs typeface="Calibri"/>
              </a:rPr>
              <a:t> </a:t>
            </a:r>
            <a:r>
              <a:rPr sz="2400" dirty="0">
                <a:latin typeface="Calibri"/>
                <a:cs typeface="Calibri"/>
              </a:rPr>
              <a:t>also</a:t>
            </a:r>
            <a:r>
              <a:rPr sz="2400" spc="-10" dirty="0">
                <a:latin typeface="Calibri"/>
                <a:cs typeface="Calibri"/>
              </a:rPr>
              <a:t> </a:t>
            </a:r>
            <a:r>
              <a:rPr sz="2400" spc="-5" dirty="0">
                <a:latin typeface="Calibri"/>
                <a:cs typeface="Calibri"/>
              </a:rPr>
              <a:t>has</a:t>
            </a:r>
            <a:r>
              <a:rPr sz="2400" dirty="0">
                <a:latin typeface="Calibri"/>
                <a:cs typeface="Calibri"/>
              </a:rPr>
              <a:t> </a:t>
            </a:r>
            <a:r>
              <a:rPr sz="2400" spc="-5" dirty="0">
                <a:latin typeface="Calibri"/>
                <a:cs typeface="Calibri"/>
              </a:rPr>
              <a:t>128</a:t>
            </a:r>
            <a:r>
              <a:rPr sz="2400" spc="-10" dirty="0">
                <a:latin typeface="Calibri"/>
                <a:cs typeface="Calibri"/>
              </a:rPr>
              <a:t> </a:t>
            </a:r>
            <a:r>
              <a:rPr sz="2400" spc="-15" dirty="0">
                <a:latin typeface="Calibri"/>
                <a:cs typeface="Calibri"/>
              </a:rPr>
              <a:t>negative</a:t>
            </a:r>
            <a:r>
              <a:rPr sz="2400" dirty="0">
                <a:latin typeface="Calibri"/>
                <a:cs typeface="Calibri"/>
              </a:rPr>
              <a:t> </a:t>
            </a:r>
            <a:r>
              <a:rPr sz="2400" spc="-10" dirty="0">
                <a:latin typeface="Calibri"/>
                <a:cs typeface="Calibri"/>
              </a:rPr>
              <a:t>numbers</a:t>
            </a:r>
            <a:r>
              <a:rPr sz="2400" dirty="0">
                <a:latin typeface="Calibri"/>
                <a:cs typeface="Calibri"/>
              </a:rPr>
              <a:t> </a:t>
            </a:r>
            <a:r>
              <a:rPr sz="2400" spc="-10" dirty="0">
                <a:latin typeface="Calibri"/>
                <a:cs typeface="Calibri"/>
              </a:rPr>
              <a:t>ranging</a:t>
            </a:r>
            <a:r>
              <a:rPr sz="2400" spc="-20" dirty="0">
                <a:latin typeface="Calibri"/>
                <a:cs typeface="Calibri"/>
              </a:rPr>
              <a:t> </a:t>
            </a:r>
            <a:r>
              <a:rPr sz="2400" spc="-15" dirty="0">
                <a:latin typeface="Calibri"/>
                <a:cs typeface="Calibri"/>
              </a:rPr>
              <a:t>from</a:t>
            </a:r>
            <a:r>
              <a:rPr sz="2400" spc="10" dirty="0">
                <a:latin typeface="Calibri"/>
                <a:cs typeface="Calibri"/>
              </a:rPr>
              <a:t> </a:t>
            </a:r>
            <a:r>
              <a:rPr sz="2400" spc="-5" dirty="0">
                <a:latin typeface="Calibri"/>
                <a:cs typeface="Calibri"/>
              </a:rPr>
              <a:t>-1</a:t>
            </a:r>
            <a:r>
              <a:rPr sz="2400" spc="-10" dirty="0">
                <a:latin typeface="Calibri"/>
                <a:cs typeface="Calibri"/>
              </a:rPr>
              <a:t> </a:t>
            </a:r>
            <a:r>
              <a:rPr sz="2400" spc="-15" dirty="0">
                <a:latin typeface="Calibri"/>
                <a:cs typeface="Calibri"/>
              </a:rPr>
              <a:t>to</a:t>
            </a:r>
            <a:r>
              <a:rPr sz="2400" spc="-10" dirty="0">
                <a:latin typeface="Calibri"/>
                <a:cs typeface="Calibri"/>
              </a:rPr>
              <a:t> </a:t>
            </a:r>
            <a:r>
              <a:rPr sz="2400" spc="-5" dirty="0">
                <a:latin typeface="Calibri"/>
                <a:cs typeface="Calibri"/>
              </a:rPr>
              <a:t>-128 </a:t>
            </a:r>
            <a:r>
              <a:rPr sz="2400" dirty="0">
                <a:latin typeface="Calibri"/>
                <a:cs typeface="Calibri"/>
              </a:rPr>
              <a:t>[</a:t>
            </a:r>
            <a:r>
              <a:rPr sz="2400" spc="5" dirty="0">
                <a:latin typeface="Calibri"/>
                <a:cs typeface="Calibri"/>
              </a:rPr>
              <a:t> </a:t>
            </a:r>
            <a:r>
              <a:rPr sz="2400" spc="-5" dirty="0">
                <a:latin typeface="Calibri"/>
                <a:cs typeface="Calibri"/>
              </a:rPr>
              <a:t>-01 </a:t>
            </a:r>
            <a:r>
              <a:rPr sz="2400" spc="-15" dirty="0">
                <a:latin typeface="Calibri"/>
                <a:cs typeface="Calibri"/>
              </a:rPr>
              <a:t>to </a:t>
            </a:r>
            <a:r>
              <a:rPr sz="2400" spc="-5" dirty="0">
                <a:latin typeface="Calibri"/>
                <a:cs typeface="Calibri"/>
              </a:rPr>
              <a:t>-80</a:t>
            </a:r>
            <a:r>
              <a:rPr sz="2400" spc="-10" dirty="0">
                <a:latin typeface="Calibri"/>
                <a:cs typeface="Calibri"/>
              </a:rPr>
              <a:t> </a:t>
            </a:r>
            <a:r>
              <a:rPr sz="2400" dirty="0">
                <a:latin typeface="Calibri"/>
                <a:cs typeface="Calibri"/>
              </a:rPr>
              <a:t>(</a:t>
            </a:r>
            <a:r>
              <a:rPr sz="2400" spc="-10" dirty="0">
                <a:latin typeface="Calibri"/>
                <a:cs typeface="Calibri"/>
              </a:rPr>
              <a:t> </a:t>
            </a:r>
            <a:r>
              <a:rPr sz="2400" dirty="0">
                <a:latin typeface="Calibri"/>
                <a:cs typeface="Calibri"/>
              </a:rPr>
              <a:t>in </a:t>
            </a:r>
            <a:r>
              <a:rPr sz="2400" spc="-10" dirty="0">
                <a:latin typeface="Calibri"/>
                <a:cs typeface="Calibri"/>
              </a:rPr>
              <a:t>hexadecimal</a:t>
            </a:r>
            <a:r>
              <a:rPr sz="2400" spc="-20"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a:t>
            </a:r>
          </a:p>
          <a:p>
            <a:pPr marR="106680" algn="r">
              <a:lnSpc>
                <a:spcPts val="1285"/>
              </a:lnSpc>
            </a:pPr>
            <a:r>
              <a:rPr sz="1200" dirty="0">
                <a:solidFill>
                  <a:srgbClr val="888888"/>
                </a:solidFill>
                <a:latin typeface="Calibri"/>
                <a:cs typeface="Calibri"/>
              </a:rPr>
              <a:t>55</a:t>
            </a:r>
            <a:endParaRPr sz="1200" dirty="0">
              <a:latin typeface="Calibri"/>
              <a:cs typeface="Calibri"/>
            </a:endParaRPr>
          </a:p>
        </p:txBody>
      </p:sp>
      <p:sp>
        <p:nvSpPr>
          <p:cNvPr id="4" name="Rectangle 1"/>
          <p:cNvSpPr>
            <a:spLocks noChangeArrowheads="1"/>
          </p:cNvSpPr>
          <p:nvPr/>
        </p:nvSpPr>
        <p:spPr bwMode="auto">
          <a:xfrm>
            <a:off x="4267200" y="68520"/>
            <a:ext cx="7620000" cy="2369880"/>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rgbClr val="0C0D0E"/>
                </a:solidFill>
                <a:effectLst/>
                <a:latin typeface="Times New Roman" panose="02020603050405020304" pitchFamily="18" charset="0"/>
                <a:cs typeface="Times New Roman" panose="02020603050405020304" pitchFamily="18" charset="0"/>
              </a:rPr>
              <a:t>The operations for signed and unsigned numbers are the same, but signed numbers overflow between bit 6 and 7, while unsigned numbers overflow between bit 7 and 8.</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rgbClr val="0C0D0E"/>
                </a:solidFill>
                <a:effectLst/>
                <a:latin typeface="Times New Roman" panose="02020603050405020304" pitchFamily="18" charset="0"/>
                <a:cs typeface="Times New Roman" panose="02020603050405020304" pitchFamily="18" charset="0"/>
              </a:rPr>
              <a:t>The OV flag represents the overflow into bit 7, while the CY flag represents the overflow into bit 8. So, for a signed operation, you'd check the OV flag, while for an unsigned operation you'd check the CY flag after the operation.</a:t>
            </a:r>
          </a:p>
          <a:p>
            <a:pPr marR="0" lvl="0" algn="just" defTabSz="914400" rtl="0" eaLnBrk="0" fontAlgn="base" latinLnBrk="0" hangingPunct="0">
              <a:lnSpc>
                <a:spcPct val="100000"/>
              </a:lnSpc>
              <a:spcBef>
                <a:spcPct val="0"/>
              </a:spcBef>
              <a:spcAft>
                <a:spcPct val="0"/>
              </a:spcAft>
              <a:buClrTx/>
              <a:buSzTx/>
              <a:tabLst/>
            </a:pPr>
            <a:endParaRPr kumimoji="0" lang="en-US" altLang="en-US" sz="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4"/>
          <p:cNvSpPr/>
          <p:nvPr/>
        </p:nvSpPr>
        <p:spPr>
          <a:xfrm>
            <a:off x="8686800" y="2054423"/>
            <a:ext cx="3124200" cy="307777"/>
          </a:xfrm>
          <a:prstGeom prst="rect">
            <a:avLst/>
          </a:prstGeom>
          <a:noFill/>
        </p:spPr>
        <p:txBody>
          <a:bodyPr wrap="square">
            <a:spAutoFit/>
          </a:bodyPr>
          <a:lstStyle/>
          <a:p>
            <a:r>
              <a:rPr lang="en-IN" sz="1400" dirty="0"/>
              <a:t>https://electronics.stackexchange.com</a:t>
            </a:r>
            <a:r>
              <a:rPr lang="en-IN" sz="1400" dirty="0" smtClean="0"/>
              <a:t>/</a:t>
            </a:r>
            <a:endParaRPr lang="en-IN" sz="1400" dirty="0"/>
          </a:p>
        </p:txBody>
      </p:sp>
    </p:spTree>
    <p:extLst>
      <p:ext uri="{BB962C8B-B14F-4D97-AF65-F5344CB8AC3E}">
        <p14:creationId xmlns:p14="http://schemas.microsoft.com/office/powerpoint/2010/main" val="8202155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59</a:t>
            </a:fld>
            <a:endParaRPr dirty="0"/>
          </a:p>
        </p:txBody>
      </p:sp>
      <p:sp>
        <p:nvSpPr>
          <p:cNvPr id="2" name="object 2"/>
          <p:cNvSpPr txBox="1"/>
          <p:nvPr/>
        </p:nvSpPr>
        <p:spPr>
          <a:xfrm>
            <a:off x="47345" y="292734"/>
            <a:ext cx="11792585" cy="4075475"/>
          </a:xfrm>
          <a:prstGeom prst="rect">
            <a:avLst/>
          </a:prstGeom>
        </p:spPr>
        <p:txBody>
          <a:bodyPr vert="horz" wrap="square" lIns="0" tIns="12700" rIns="0" bIns="0" rtlCol="0">
            <a:spAutoFit/>
          </a:bodyPr>
          <a:lstStyle/>
          <a:p>
            <a:pPr marL="88900">
              <a:lnSpc>
                <a:spcPct val="100000"/>
              </a:lnSpc>
              <a:spcBef>
                <a:spcPts val="100"/>
              </a:spcBef>
            </a:pPr>
            <a:r>
              <a:rPr sz="2400" b="1" dirty="0">
                <a:solidFill>
                  <a:srgbClr val="4E1F9F"/>
                </a:solidFill>
                <a:latin typeface="Calibri"/>
                <a:cs typeface="Calibri"/>
              </a:rPr>
              <a:t>F0</a:t>
            </a:r>
            <a:r>
              <a:rPr sz="2400" b="1" spc="-60" dirty="0">
                <a:solidFill>
                  <a:srgbClr val="4E1F9F"/>
                </a:solidFill>
                <a:latin typeface="Calibri"/>
                <a:cs typeface="Calibri"/>
              </a:rPr>
              <a:t> </a:t>
            </a:r>
            <a:r>
              <a:rPr sz="2400" b="1" dirty="0">
                <a:solidFill>
                  <a:srgbClr val="4E1F9F"/>
                </a:solidFill>
                <a:latin typeface="Calibri"/>
                <a:cs typeface="Calibri"/>
              </a:rPr>
              <a:t>:</a:t>
            </a:r>
            <a:endParaRPr sz="2400" dirty="0">
              <a:latin typeface="Calibri"/>
              <a:cs typeface="Calibri"/>
            </a:endParaRPr>
          </a:p>
          <a:p>
            <a:pPr marL="431800" indent="-343535" algn="just">
              <a:lnSpc>
                <a:spcPct val="100000"/>
              </a:lnSpc>
              <a:buFont typeface="Arial MT"/>
              <a:buChar char="•"/>
              <a:tabLst>
                <a:tab pos="432434" algn="l"/>
              </a:tabLst>
            </a:pPr>
            <a:r>
              <a:rPr sz="2400" spc="-5" dirty="0">
                <a:latin typeface="Calibri"/>
                <a:cs typeface="Calibri"/>
              </a:rPr>
              <a:t>This</a:t>
            </a:r>
            <a:r>
              <a:rPr sz="2400" spc="5" dirty="0">
                <a:latin typeface="Calibri"/>
                <a:cs typeface="Calibri"/>
              </a:rPr>
              <a:t> </a:t>
            </a:r>
            <a:r>
              <a:rPr sz="2400" dirty="0">
                <a:latin typeface="Calibri"/>
                <a:cs typeface="Calibri"/>
              </a:rPr>
              <a:t>is</a:t>
            </a:r>
            <a:r>
              <a:rPr sz="2400" spc="-10" dirty="0">
                <a:latin typeface="Calibri"/>
                <a:cs typeface="Calibri"/>
              </a:rPr>
              <a:t> </a:t>
            </a:r>
            <a:r>
              <a:rPr sz="2400" dirty="0">
                <a:latin typeface="Calibri"/>
                <a:cs typeface="Calibri"/>
              </a:rPr>
              <a:t>a</a:t>
            </a:r>
            <a:r>
              <a:rPr sz="2400" spc="-15" dirty="0">
                <a:latin typeface="Calibri"/>
                <a:cs typeface="Calibri"/>
              </a:rPr>
              <a:t> </a:t>
            </a:r>
            <a:r>
              <a:rPr sz="2400" spc="-5" dirty="0">
                <a:latin typeface="Calibri"/>
                <a:cs typeface="Calibri"/>
              </a:rPr>
              <a:t>user</a:t>
            </a:r>
            <a:r>
              <a:rPr sz="2400" dirty="0">
                <a:latin typeface="Calibri"/>
                <a:cs typeface="Calibri"/>
              </a:rPr>
              <a:t> </a:t>
            </a:r>
            <a:r>
              <a:rPr sz="2400" spc="-10" dirty="0">
                <a:latin typeface="Calibri"/>
                <a:cs typeface="Calibri"/>
              </a:rPr>
              <a:t>defined</a:t>
            </a:r>
            <a:r>
              <a:rPr sz="2400" spc="15" dirty="0">
                <a:latin typeface="Calibri"/>
                <a:cs typeface="Calibri"/>
              </a:rPr>
              <a:t> </a:t>
            </a:r>
            <a:r>
              <a:rPr sz="2400" spc="-5" dirty="0">
                <a:latin typeface="Calibri"/>
                <a:cs typeface="Calibri"/>
              </a:rPr>
              <a:t>bit </a:t>
            </a:r>
            <a:r>
              <a:rPr sz="2400" dirty="0">
                <a:latin typeface="Calibri"/>
                <a:cs typeface="Calibri"/>
              </a:rPr>
              <a:t>flag, </a:t>
            </a:r>
            <a:r>
              <a:rPr sz="2400" spc="-10" dirty="0">
                <a:latin typeface="Calibri"/>
                <a:cs typeface="Calibri"/>
              </a:rPr>
              <a:t>where</a:t>
            </a:r>
            <a:r>
              <a:rPr sz="2400" spc="-15" dirty="0">
                <a:latin typeface="Calibri"/>
                <a:cs typeface="Calibri"/>
              </a:rPr>
              <a:t> </a:t>
            </a:r>
            <a:r>
              <a:rPr sz="2400" spc="-10" dirty="0">
                <a:latin typeface="Calibri"/>
                <a:cs typeface="Calibri"/>
              </a:rPr>
              <a:t>users</a:t>
            </a:r>
            <a:r>
              <a:rPr sz="2400" spc="5" dirty="0">
                <a:latin typeface="Calibri"/>
                <a:cs typeface="Calibri"/>
              </a:rPr>
              <a:t> </a:t>
            </a:r>
            <a:r>
              <a:rPr sz="2400" spc="-10" dirty="0">
                <a:latin typeface="Calibri"/>
                <a:cs typeface="Calibri"/>
              </a:rPr>
              <a:t>can</a:t>
            </a:r>
            <a:r>
              <a:rPr sz="2400" spc="-5" dirty="0">
                <a:latin typeface="Calibri"/>
                <a:cs typeface="Calibri"/>
              </a:rPr>
              <a:t> </a:t>
            </a:r>
            <a:r>
              <a:rPr sz="2400" spc="-20" dirty="0">
                <a:latin typeface="Calibri"/>
                <a:cs typeface="Calibri"/>
              </a:rPr>
              <a:t>store</a:t>
            </a:r>
            <a:r>
              <a:rPr sz="2400" spc="-10" dirty="0">
                <a:latin typeface="Calibri"/>
                <a:cs typeface="Calibri"/>
              </a:rPr>
              <a:t> </a:t>
            </a:r>
            <a:r>
              <a:rPr sz="2400" spc="-20" dirty="0">
                <a:latin typeface="Calibri"/>
                <a:cs typeface="Calibri"/>
              </a:rPr>
              <a:t>any</a:t>
            </a:r>
            <a:r>
              <a:rPr sz="2400" dirty="0">
                <a:latin typeface="Calibri"/>
                <a:cs typeface="Calibri"/>
              </a:rPr>
              <a:t> </a:t>
            </a:r>
            <a:r>
              <a:rPr sz="2400" spc="-10" dirty="0">
                <a:latin typeface="Calibri"/>
                <a:cs typeface="Calibri"/>
              </a:rPr>
              <a:t>data.</a:t>
            </a:r>
            <a:endParaRPr sz="2400" dirty="0">
              <a:latin typeface="Calibri"/>
              <a:cs typeface="Calibri"/>
            </a:endParaRPr>
          </a:p>
          <a:p>
            <a:pPr marL="88900">
              <a:lnSpc>
                <a:spcPct val="100000"/>
              </a:lnSpc>
            </a:pPr>
            <a:r>
              <a:rPr sz="2400" b="1" spc="-10" dirty="0">
                <a:solidFill>
                  <a:srgbClr val="4E1F9F"/>
                </a:solidFill>
                <a:latin typeface="Calibri"/>
                <a:cs typeface="Calibri"/>
              </a:rPr>
              <a:t>RS</a:t>
            </a:r>
            <a:r>
              <a:rPr sz="2400" b="1" spc="-15" baseline="-20833" dirty="0">
                <a:solidFill>
                  <a:srgbClr val="4E1F9F"/>
                </a:solidFill>
                <a:latin typeface="Calibri"/>
                <a:cs typeface="Calibri"/>
              </a:rPr>
              <a:t>1</a:t>
            </a:r>
            <a:r>
              <a:rPr sz="2400" b="1" spc="232" baseline="-20833" dirty="0">
                <a:solidFill>
                  <a:srgbClr val="4E1F9F"/>
                </a:solidFill>
                <a:latin typeface="Calibri"/>
                <a:cs typeface="Calibri"/>
              </a:rPr>
              <a:t> </a:t>
            </a:r>
            <a:r>
              <a:rPr sz="2400" b="1" dirty="0">
                <a:solidFill>
                  <a:srgbClr val="4E1F9F"/>
                </a:solidFill>
                <a:latin typeface="Calibri"/>
                <a:cs typeface="Calibri"/>
              </a:rPr>
              <a:t>and</a:t>
            </a:r>
            <a:r>
              <a:rPr sz="2400" b="1" spc="-25" dirty="0">
                <a:solidFill>
                  <a:srgbClr val="4E1F9F"/>
                </a:solidFill>
                <a:latin typeface="Calibri"/>
                <a:cs typeface="Calibri"/>
              </a:rPr>
              <a:t> </a:t>
            </a:r>
            <a:r>
              <a:rPr sz="2400" b="1" spc="-10" dirty="0">
                <a:solidFill>
                  <a:srgbClr val="4E1F9F"/>
                </a:solidFill>
                <a:latin typeface="Calibri"/>
                <a:cs typeface="Calibri"/>
              </a:rPr>
              <a:t>RS</a:t>
            </a:r>
            <a:r>
              <a:rPr sz="2400" b="1" spc="-15" baseline="-20833" dirty="0">
                <a:solidFill>
                  <a:srgbClr val="4E1F9F"/>
                </a:solidFill>
                <a:latin typeface="Calibri"/>
                <a:cs typeface="Calibri"/>
              </a:rPr>
              <a:t>0</a:t>
            </a:r>
            <a:r>
              <a:rPr sz="2400" b="1" spc="232" baseline="-20833" dirty="0">
                <a:solidFill>
                  <a:srgbClr val="4E1F9F"/>
                </a:solidFill>
                <a:latin typeface="Calibri"/>
                <a:cs typeface="Calibri"/>
              </a:rPr>
              <a:t> </a:t>
            </a:r>
            <a:r>
              <a:rPr sz="2400" b="1" dirty="0">
                <a:solidFill>
                  <a:srgbClr val="4E1F9F"/>
                </a:solidFill>
                <a:latin typeface="Calibri"/>
                <a:cs typeface="Calibri"/>
              </a:rPr>
              <a:t>:</a:t>
            </a:r>
            <a:endParaRPr sz="2400" dirty="0">
              <a:latin typeface="Calibri"/>
              <a:cs typeface="Calibri"/>
            </a:endParaRPr>
          </a:p>
          <a:p>
            <a:pPr marL="431800" marR="90805" indent="-343535" algn="just">
              <a:lnSpc>
                <a:spcPct val="100000"/>
              </a:lnSpc>
              <a:buFont typeface="Arial MT"/>
              <a:buChar char="•"/>
              <a:tabLst>
                <a:tab pos="432434" algn="l"/>
              </a:tabLst>
            </a:pPr>
            <a:r>
              <a:rPr sz="2400" spc="-10" dirty="0">
                <a:latin typeface="Calibri"/>
                <a:cs typeface="Calibri"/>
              </a:rPr>
              <a:t>Internal </a:t>
            </a:r>
            <a:r>
              <a:rPr sz="2400" dirty="0">
                <a:latin typeface="Calibri"/>
                <a:cs typeface="Calibri"/>
              </a:rPr>
              <a:t>RAM </a:t>
            </a:r>
            <a:r>
              <a:rPr sz="2400" spc="-5" dirty="0">
                <a:latin typeface="Calibri"/>
                <a:cs typeface="Calibri"/>
              </a:rPr>
              <a:t>of 8051 </a:t>
            </a:r>
            <a:r>
              <a:rPr sz="2400" dirty="0">
                <a:latin typeface="Calibri"/>
                <a:cs typeface="Calibri"/>
              </a:rPr>
              <a:t>is </a:t>
            </a:r>
            <a:r>
              <a:rPr sz="2400" spc="-5" dirty="0">
                <a:latin typeface="Calibri"/>
                <a:cs typeface="Calibri"/>
              </a:rPr>
              <a:t>128 bytes out of </a:t>
            </a:r>
            <a:r>
              <a:rPr sz="2400" dirty="0">
                <a:latin typeface="Calibri"/>
                <a:cs typeface="Calibri"/>
              </a:rPr>
              <a:t>which </a:t>
            </a:r>
            <a:r>
              <a:rPr sz="2400" spc="-5" dirty="0">
                <a:latin typeface="Calibri"/>
                <a:cs typeface="Calibri"/>
              </a:rPr>
              <a:t>32 bytes </a:t>
            </a:r>
            <a:r>
              <a:rPr sz="2400" spc="-15" dirty="0">
                <a:latin typeface="Calibri"/>
                <a:cs typeface="Calibri"/>
              </a:rPr>
              <a:t>are stored </a:t>
            </a:r>
            <a:r>
              <a:rPr sz="2400" dirty="0">
                <a:latin typeface="Calibri"/>
                <a:cs typeface="Calibri"/>
              </a:rPr>
              <a:t>in </a:t>
            </a:r>
            <a:r>
              <a:rPr sz="2400" spc="-15" dirty="0">
                <a:latin typeface="Calibri"/>
                <a:cs typeface="Calibri"/>
              </a:rPr>
              <a:t>registers </a:t>
            </a:r>
            <a:r>
              <a:rPr sz="2400" dirty="0">
                <a:latin typeface="Calibri"/>
                <a:cs typeface="Calibri"/>
              </a:rPr>
              <a:t>( </a:t>
            </a:r>
            <a:r>
              <a:rPr sz="2400" spc="-10" dirty="0">
                <a:latin typeface="Calibri"/>
                <a:cs typeface="Calibri"/>
              </a:rPr>
              <a:t>8085, </a:t>
            </a:r>
            <a:r>
              <a:rPr sz="2400" spc="-5" dirty="0">
                <a:latin typeface="Calibri"/>
                <a:cs typeface="Calibri"/>
              </a:rPr>
              <a:t>8086 </a:t>
            </a:r>
            <a:r>
              <a:rPr sz="2400" spc="-530" dirty="0">
                <a:latin typeface="Calibri"/>
                <a:cs typeface="Calibri"/>
              </a:rPr>
              <a:t> </a:t>
            </a:r>
            <a:r>
              <a:rPr sz="2400" spc="-5" dirty="0">
                <a:latin typeface="Calibri"/>
                <a:cs typeface="Calibri"/>
              </a:rPr>
              <a:t>has 7,8 </a:t>
            </a:r>
            <a:r>
              <a:rPr sz="2400" spc="-15" dirty="0">
                <a:latin typeface="Calibri"/>
                <a:cs typeface="Calibri"/>
              </a:rPr>
              <a:t>registers </a:t>
            </a:r>
            <a:r>
              <a:rPr sz="2400" spc="-5" dirty="0">
                <a:latin typeface="Calibri"/>
                <a:cs typeface="Calibri"/>
              </a:rPr>
              <a:t>only </a:t>
            </a:r>
            <a:r>
              <a:rPr sz="2400" dirty="0">
                <a:latin typeface="Calibri"/>
                <a:cs typeface="Calibri"/>
              </a:rPr>
              <a:t>). </a:t>
            </a:r>
            <a:r>
              <a:rPr sz="2400" spc="-5" dirty="0">
                <a:latin typeface="Calibri"/>
                <a:cs typeface="Calibri"/>
              </a:rPr>
              <a:t>These </a:t>
            </a:r>
            <a:r>
              <a:rPr sz="2400" dirty="0">
                <a:latin typeface="Calibri"/>
                <a:cs typeface="Calibri"/>
              </a:rPr>
              <a:t>all 32 </a:t>
            </a:r>
            <a:r>
              <a:rPr sz="2400" spc="-15" dirty="0">
                <a:latin typeface="Calibri"/>
                <a:cs typeface="Calibri"/>
              </a:rPr>
              <a:t>registers are </a:t>
            </a:r>
            <a:r>
              <a:rPr sz="2400" spc="-5" dirty="0">
                <a:latin typeface="Calibri"/>
                <a:cs typeface="Calibri"/>
              </a:rPr>
              <a:t>divided </a:t>
            </a:r>
            <a:r>
              <a:rPr sz="2400" spc="-15" dirty="0">
                <a:latin typeface="Calibri"/>
                <a:cs typeface="Calibri"/>
              </a:rPr>
              <a:t>into </a:t>
            </a:r>
            <a:r>
              <a:rPr sz="2400" dirty="0">
                <a:latin typeface="Calibri"/>
                <a:cs typeface="Calibri"/>
              </a:rPr>
              <a:t>4 </a:t>
            </a:r>
            <a:r>
              <a:rPr sz="2400" spc="-10" dirty="0">
                <a:latin typeface="Calibri"/>
                <a:cs typeface="Calibri"/>
              </a:rPr>
              <a:t>banks, </a:t>
            </a:r>
            <a:r>
              <a:rPr sz="2400" dirty="0">
                <a:latin typeface="Calibri"/>
                <a:cs typeface="Calibri"/>
              </a:rPr>
              <a:t>each </a:t>
            </a:r>
            <a:r>
              <a:rPr sz="2400" spc="-5" dirty="0">
                <a:latin typeface="Calibri"/>
                <a:cs typeface="Calibri"/>
              </a:rPr>
              <a:t>bank has </a:t>
            </a:r>
            <a:r>
              <a:rPr sz="2400" dirty="0">
                <a:latin typeface="Calibri"/>
                <a:cs typeface="Calibri"/>
              </a:rPr>
              <a:t>8 </a:t>
            </a:r>
            <a:r>
              <a:rPr sz="2400" spc="5" dirty="0">
                <a:latin typeface="Calibri"/>
                <a:cs typeface="Calibri"/>
              </a:rPr>
              <a:t> </a:t>
            </a:r>
            <a:r>
              <a:rPr sz="2400" spc="-15" dirty="0">
                <a:latin typeface="Calibri"/>
                <a:cs typeface="Calibri"/>
              </a:rPr>
              <a:t>registers</a:t>
            </a:r>
            <a:r>
              <a:rPr sz="2400" spc="-40" dirty="0">
                <a:latin typeface="Calibri"/>
                <a:cs typeface="Calibri"/>
              </a:rPr>
              <a:t> </a:t>
            </a:r>
            <a:r>
              <a:rPr sz="2400" spc="-10" dirty="0">
                <a:latin typeface="Calibri"/>
                <a:cs typeface="Calibri"/>
              </a:rPr>
              <a:t>starting</a:t>
            </a:r>
            <a:r>
              <a:rPr sz="2400" spc="-25" dirty="0">
                <a:latin typeface="Calibri"/>
                <a:cs typeface="Calibri"/>
              </a:rPr>
              <a:t> </a:t>
            </a:r>
            <a:r>
              <a:rPr sz="2400" spc="-15" dirty="0">
                <a:latin typeface="Calibri"/>
                <a:cs typeface="Calibri"/>
              </a:rPr>
              <a:t>from</a:t>
            </a:r>
            <a:r>
              <a:rPr sz="2400" spc="-5" dirty="0">
                <a:latin typeface="Calibri"/>
                <a:cs typeface="Calibri"/>
              </a:rPr>
              <a:t> R</a:t>
            </a:r>
            <a:r>
              <a:rPr sz="2400" spc="-7" baseline="-20833" dirty="0">
                <a:latin typeface="Calibri"/>
                <a:cs typeface="Calibri"/>
              </a:rPr>
              <a:t>0</a:t>
            </a:r>
            <a:r>
              <a:rPr sz="2400" spc="254" baseline="-20833" dirty="0">
                <a:latin typeface="Calibri"/>
                <a:cs typeface="Calibri"/>
              </a:rPr>
              <a:t> </a:t>
            </a:r>
            <a:r>
              <a:rPr sz="2400" spc="-15" dirty="0">
                <a:latin typeface="Calibri"/>
                <a:cs typeface="Calibri"/>
              </a:rPr>
              <a:t>to</a:t>
            </a:r>
            <a:r>
              <a:rPr sz="2400" spc="-25" dirty="0">
                <a:latin typeface="Calibri"/>
                <a:cs typeface="Calibri"/>
              </a:rPr>
              <a:t> </a:t>
            </a:r>
            <a:r>
              <a:rPr sz="2400" spc="-5" dirty="0">
                <a:latin typeface="Calibri"/>
                <a:cs typeface="Calibri"/>
              </a:rPr>
              <a:t>R</a:t>
            </a:r>
            <a:r>
              <a:rPr sz="2400" spc="-7" baseline="-20833" dirty="0">
                <a:latin typeface="Calibri"/>
                <a:cs typeface="Calibri"/>
              </a:rPr>
              <a:t>7</a:t>
            </a:r>
            <a:r>
              <a:rPr sz="2400" spc="-5" dirty="0">
                <a:latin typeface="Calibri"/>
                <a:cs typeface="Calibri"/>
              </a:rPr>
              <a:t>.</a:t>
            </a:r>
            <a:endParaRPr sz="2400" dirty="0">
              <a:latin typeface="Calibri"/>
              <a:cs typeface="Calibri"/>
            </a:endParaRPr>
          </a:p>
          <a:p>
            <a:pPr marL="431800" marR="93980" indent="-343535" algn="just">
              <a:lnSpc>
                <a:spcPct val="100000"/>
              </a:lnSpc>
              <a:spcBef>
                <a:spcPts val="5"/>
              </a:spcBef>
              <a:buFont typeface="Arial MT"/>
              <a:buChar char="•"/>
              <a:tabLst>
                <a:tab pos="432434" algn="l"/>
              </a:tabLst>
            </a:pPr>
            <a:r>
              <a:rPr sz="2400" spc="-20" dirty="0">
                <a:latin typeface="Calibri"/>
                <a:cs typeface="Calibri"/>
              </a:rPr>
              <a:t>Let’s </a:t>
            </a:r>
            <a:r>
              <a:rPr sz="2400" spc="-5" dirty="0">
                <a:latin typeface="Calibri"/>
                <a:cs typeface="Calibri"/>
              </a:rPr>
              <a:t>assume </a:t>
            </a:r>
            <a:r>
              <a:rPr sz="2400" spc="-10" dirty="0">
                <a:latin typeface="Calibri"/>
                <a:cs typeface="Calibri"/>
              </a:rPr>
              <a:t>there </a:t>
            </a:r>
            <a:r>
              <a:rPr sz="2400" dirty="0">
                <a:latin typeface="Calibri"/>
                <a:cs typeface="Calibri"/>
              </a:rPr>
              <a:t>is an </a:t>
            </a:r>
            <a:r>
              <a:rPr sz="2400" spc="-10" dirty="0">
                <a:latin typeface="Calibri"/>
                <a:cs typeface="Calibri"/>
              </a:rPr>
              <a:t>operation that </a:t>
            </a:r>
            <a:r>
              <a:rPr sz="2400" spc="-5" dirty="0">
                <a:latin typeface="Calibri"/>
                <a:cs typeface="Calibri"/>
              </a:rPr>
              <a:t>should be </a:t>
            </a:r>
            <a:r>
              <a:rPr sz="2400" spc="-10" dirty="0">
                <a:latin typeface="Calibri"/>
                <a:cs typeface="Calibri"/>
              </a:rPr>
              <a:t>performed </a:t>
            </a:r>
            <a:r>
              <a:rPr sz="2400" spc="-5" dirty="0">
                <a:latin typeface="Calibri"/>
                <a:cs typeface="Calibri"/>
              </a:rPr>
              <a:t>on R</a:t>
            </a:r>
            <a:r>
              <a:rPr sz="2400" spc="-7" baseline="-20833" dirty="0">
                <a:latin typeface="Calibri"/>
                <a:cs typeface="Calibri"/>
              </a:rPr>
              <a:t>1</a:t>
            </a:r>
            <a:r>
              <a:rPr sz="2400" spc="-5" dirty="0">
                <a:latin typeface="Calibri"/>
                <a:cs typeface="Calibri"/>
              </a:rPr>
              <a:t>, </a:t>
            </a:r>
            <a:r>
              <a:rPr sz="2400" dirty="0">
                <a:latin typeface="Calibri"/>
                <a:cs typeface="Calibri"/>
              </a:rPr>
              <a:t>then </a:t>
            </a:r>
            <a:r>
              <a:rPr sz="2400" spc="-10" dirty="0">
                <a:latin typeface="Calibri"/>
                <a:cs typeface="Calibri"/>
              </a:rPr>
              <a:t>how </a:t>
            </a:r>
            <a:r>
              <a:rPr sz="2400" dirty="0">
                <a:latin typeface="Calibri"/>
                <a:cs typeface="Calibri"/>
              </a:rPr>
              <a:t>it </a:t>
            </a:r>
            <a:r>
              <a:rPr sz="2400" spc="-5" dirty="0">
                <a:latin typeface="Calibri"/>
                <a:cs typeface="Calibri"/>
              </a:rPr>
              <a:t>decides </a:t>
            </a:r>
            <a:r>
              <a:rPr sz="2400" dirty="0">
                <a:latin typeface="Calibri"/>
                <a:cs typeface="Calibri"/>
              </a:rPr>
              <a:t> </a:t>
            </a:r>
            <a:r>
              <a:rPr sz="2400" spc="-15" dirty="0">
                <a:latin typeface="Calibri"/>
                <a:cs typeface="Calibri"/>
              </a:rPr>
              <a:t>from</a:t>
            </a:r>
            <a:r>
              <a:rPr sz="2400" spc="-25" dirty="0">
                <a:latin typeface="Calibri"/>
                <a:cs typeface="Calibri"/>
              </a:rPr>
              <a:t> </a:t>
            </a:r>
            <a:r>
              <a:rPr sz="2400" dirty="0">
                <a:latin typeface="Calibri"/>
                <a:cs typeface="Calibri"/>
              </a:rPr>
              <a:t>which </a:t>
            </a:r>
            <a:r>
              <a:rPr sz="2400" spc="-5" dirty="0">
                <a:latin typeface="Calibri"/>
                <a:cs typeface="Calibri"/>
              </a:rPr>
              <a:t>bank</a:t>
            </a:r>
            <a:r>
              <a:rPr sz="2400" spc="-15" dirty="0">
                <a:latin typeface="Calibri"/>
                <a:cs typeface="Calibri"/>
              </a:rPr>
              <a:t> </a:t>
            </a:r>
            <a:r>
              <a:rPr sz="2400" dirty="0">
                <a:latin typeface="Calibri"/>
                <a:cs typeface="Calibri"/>
              </a:rPr>
              <a:t>the</a:t>
            </a:r>
            <a:r>
              <a:rPr sz="2400" spc="5" dirty="0">
                <a:latin typeface="Calibri"/>
                <a:cs typeface="Calibri"/>
              </a:rPr>
              <a:t> </a:t>
            </a:r>
            <a:r>
              <a:rPr sz="2400" spc="-15" dirty="0">
                <a:latin typeface="Calibri"/>
                <a:cs typeface="Calibri"/>
              </a:rPr>
              <a:t>register</a:t>
            </a:r>
            <a:r>
              <a:rPr sz="2400" spc="-10" dirty="0">
                <a:latin typeface="Calibri"/>
                <a:cs typeface="Calibri"/>
              </a:rPr>
              <a:t> </a:t>
            </a:r>
            <a:r>
              <a:rPr sz="2400" dirty="0">
                <a:latin typeface="Calibri"/>
                <a:cs typeface="Calibri"/>
              </a:rPr>
              <a:t>is</a:t>
            </a:r>
            <a:r>
              <a:rPr sz="2400" spc="-20" dirty="0">
                <a:latin typeface="Calibri"/>
                <a:cs typeface="Calibri"/>
              </a:rPr>
              <a:t> </a:t>
            </a:r>
            <a:r>
              <a:rPr sz="2400" spc="-5" dirty="0">
                <a:latin typeface="Calibri"/>
                <a:cs typeface="Calibri"/>
              </a:rPr>
              <a:t>selected?</a:t>
            </a:r>
            <a:endParaRPr sz="2400" dirty="0">
              <a:latin typeface="Calibri"/>
              <a:cs typeface="Calibri"/>
            </a:endParaRPr>
          </a:p>
          <a:p>
            <a:pPr marL="431800" indent="-343535" algn="just">
              <a:lnSpc>
                <a:spcPct val="100000"/>
              </a:lnSpc>
              <a:buFont typeface="Arial MT"/>
              <a:buChar char="•"/>
              <a:tabLst>
                <a:tab pos="432434" algn="l"/>
              </a:tabLst>
            </a:pPr>
            <a:r>
              <a:rPr sz="2400" spc="-5" dirty="0">
                <a:latin typeface="Calibri"/>
                <a:cs typeface="Calibri"/>
              </a:rPr>
              <a:t>This </a:t>
            </a:r>
            <a:r>
              <a:rPr sz="2400" dirty="0">
                <a:latin typeface="Calibri"/>
                <a:cs typeface="Calibri"/>
              </a:rPr>
              <a:t>is</a:t>
            </a:r>
            <a:r>
              <a:rPr sz="2400" spc="-20" dirty="0">
                <a:latin typeface="Calibri"/>
                <a:cs typeface="Calibri"/>
              </a:rPr>
              <a:t> </a:t>
            </a:r>
            <a:r>
              <a:rPr sz="2400" spc="-10" dirty="0">
                <a:latin typeface="Calibri"/>
                <a:cs typeface="Calibri"/>
              </a:rPr>
              <a:t>performed</a:t>
            </a:r>
            <a:r>
              <a:rPr sz="2400" spc="-15" dirty="0">
                <a:latin typeface="Calibri"/>
                <a:cs typeface="Calibri"/>
              </a:rPr>
              <a:t> </a:t>
            </a:r>
            <a:r>
              <a:rPr sz="2400" spc="-5" dirty="0">
                <a:latin typeface="Calibri"/>
                <a:cs typeface="Calibri"/>
              </a:rPr>
              <a:t>based</a:t>
            </a:r>
            <a:r>
              <a:rPr sz="2400" spc="-10" dirty="0">
                <a:latin typeface="Calibri"/>
                <a:cs typeface="Calibri"/>
              </a:rPr>
              <a:t> </a:t>
            </a:r>
            <a:r>
              <a:rPr sz="2400" spc="-5" dirty="0">
                <a:latin typeface="Calibri"/>
                <a:cs typeface="Calibri"/>
              </a:rPr>
              <a:t>on</a:t>
            </a:r>
            <a:r>
              <a:rPr sz="2400" dirty="0">
                <a:latin typeface="Calibri"/>
                <a:cs typeface="Calibri"/>
              </a:rPr>
              <a:t> </a:t>
            </a:r>
            <a:r>
              <a:rPr sz="2400" spc="-10" dirty="0">
                <a:latin typeface="Calibri"/>
                <a:cs typeface="Calibri"/>
              </a:rPr>
              <a:t>banks</a:t>
            </a:r>
            <a:endParaRPr sz="2400" dirty="0">
              <a:latin typeface="Calibri"/>
              <a:cs typeface="Calibri"/>
            </a:endParaRPr>
          </a:p>
          <a:p>
            <a:pPr marL="431800" indent="-343535" algn="just">
              <a:lnSpc>
                <a:spcPct val="100000"/>
              </a:lnSpc>
              <a:buFont typeface="Arial MT"/>
              <a:buChar char="•"/>
              <a:tabLst>
                <a:tab pos="432434" algn="l"/>
              </a:tabLst>
            </a:pPr>
            <a:r>
              <a:rPr sz="2400" spc="-15" dirty="0">
                <a:latin typeface="Calibri"/>
                <a:cs typeface="Calibri"/>
              </a:rPr>
              <a:t>By</a:t>
            </a:r>
            <a:r>
              <a:rPr sz="2400" spc="-10" dirty="0">
                <a:latin typeface="Calibri"/>
                <a:cs typeface="Calibri"/>
              </a:rPr>
              <a:t> setting</a:t>
            </a:r>
            <a:r>
              <a:rPr sz="2400" spc="-15" dirty="0">
                <a:latin typeface="Calibri"/>
                <a:cs typeface="Calibri"/>
              </a:rPr>
              <a:t> </a:t>
            </a:r>
            <a:r>
              <a:rPr sz="2400" dirty="0">
                <a:latin typeface="Calibri"/>
                <a:cs typeface="Calibri"/>
              </a:rPr>
              <a:t>the</a:t>
            </a:r>
            <a:r>
              <a:rPr sz="2400" spc="5" dirty="0">
                <a:latin typeface="Calibri"/>
                <a:cs typeface="Calibri"/>
              </a:rPr>
              <a:t> </a:t>
            </a:r>
            <a:r>
              <a:rPr sz="2400" spc="-10" dirty="0">
                <a:latin typeface="Calibri"/>
                <a:cs typeface="Calibri"/>
              </a:rPr>
              <a:t>values</a:t>
            </a:r>
            <a:r>
              <a:rPr sz="2400" spc="5" dirty="0">
                <a:latin typeface="Calibri"/>
                <a:cs typeface="Calibri"/>
              </a:rPr>
              <a:t> </a:t>
            </a:r>
            <a:r>
              <a:rPr sz="2400" spc="-5" dirty="0">
                <a:latin typeface="Calibri"/>
                <a:cs typeface="Calibri"/>
              </a:rPr>
              <a:t>of</a:t>
            </a:r>
            <a:r>
              <a:rPr sz="2400" spc="5" dirty="0">
                <a:latin typeface="Calibri"/>
                <a:cs typeface="Calibri"/>
              </a:rPr>
              <a:t> </a:t>
            </a:r>
            <a:r>
              <a:rPr sz="2400" spc="-15" dirty="0">
                <a:latin typeface="Calibri"/>
                <a:cs typeface="Calibri"/>
              </a:rPr>
              <a:t>RS</a:t>
            </a:r>
            <a:r>
              <a:rPr sz="2400" spc="-22" baseline="-20833" dirty="0">
                <a:latin typeface="Calibri"/>
                <a:cs typeface="Calibri"/>
              </a:rPr>
              <a:t>1</a:t>
            </a:r>
            <a:r>
              <a:rPr sz="2400" spc="247" baseline="-20833" dirty="0">
                <a:latin typeface="Calibri"/>
                <a:cs typeface="Calibri"/>
              </a:rPr>
              <a:t> </a:t>
            </a:r>
            <a:r>
              <a:rPr sz="2400" dirty="0">
                <a:latin typeface="Calibri"/>
                <a:cs typeface="Calibri"/>
              </a:rPr>
              <a:t>and</a:t>
            </a:r>
            <a:r>
              <a:rPr sz="2400" spc="-5" dirty="0">
                <a:latin typeface="Calibri"/>
                <a:cs typeface="Calibri"/>
              </a:rPr>
              <a:t> </a:t>
            </a:r>
            <a:r>
              <a:rPr sz="2400" spc="-15" dirty="0">
                <a:latin typeface="Calibri"/>
                <a:cs typeface="Calibri"/>
              </a:rPr>
              <a:t>RS</a:t>
            </a:r>
            <a:r>
              <a:rPr sz="2400" spc="-22" baseline="-20833" dirty="0">
                <a:latin typeface="Calibri"/>
                <a:cs typeface="Calibri"/>
              </a:rPr>
              <a:t>0</a:t>
            </a:r>
            <a:r>
              <a:rPr sz="2400" spc="254" baseline="-20833" dirty="0">
                <a:latin typeface="Calibri"/>
                <a:cs typeface="Calibri"/>
              </a:rPr>
              <a:t> </a:t>
            </a:r>
            <a:r>
              <a:rPr sz="2400" dirty="0">
                <a:latin typeface="Calibri"/>
                <a:cs typeface="Calibri"/>
              </a:rPr>
              <a:t>, </a:t>
            </a:r>
            <a:r>
              <a:rPr sz="2400" spc="-15" dirty="0">
                <a:latin typeface="Calibri"/>
                <a:cs typeface="Calibri"/>
              </a:rPr>
              <a:t>we</a:t>
            </a:r>
            <a:r>
              <a:rPr sz="2400" spc="5" dirty="0">
                <a:latin typeface="Calibri"/>
                <a:cs typeface="Calibri"/>
              </a:rPr>
              <a:t> </a:t>
            </a:r>
            <a:r>
              <a:rPr sz="2400" spc="-10" dirty="0">
                <a:latin typeface="Calibri"/>
                <a:cs typeface="Calibri"/>
              </a:rPr>
              <a:t>can</a:t>
            </a:r>
            <a:r>
              <a:rPr sz="2400" spc="-15" dirty="0">
                <a:latin typeface="Calibri"/>
                <a:cs typeface="Calibri"/>
              </a:rPr>
              <a:t> </a:t>
            </a:r>
            <a:r>
              <a:rPr sz="2400" spc="-5" dirty="0">
                <a:latin typeface="Calibri"/>
                <a:cs typeface="Calibri"/>
              </a:rPr>
              <a:t>select</a:t>
            </a:r>
            <a:r>
              <a:rPr sz="2400" dirty="0">
                <a:latin typeface="Calibri"/>
                <a:cs typeface="Calibri"/>
              </a:rPr>
              <a:t> the </a:t>
            </a:r>
            <a:r>
              <a:rPr sz="2400" spc="-40" dirty="0">
                <a:latin typeface="Calibri"/>
                <a:cs typeface="Calibri"/>
              </a:rPr>
              <a:t>register.</a:t>
            </a:r>
            <a:endParaRPr sz="2400" dirty="0">
              <a:latin typeface="Calibri"/>
              <a:cs typeface="Calibri"/>
            </a:endParaRPr>
          </a:p>
          <a:p>
            <a:pPr marL="88900" marR="2642870" algn="just">
              <a:lnSpc>
                <a:spcPct val="100000"/>
              </a:lnSpc>
              <a:buFont typeface="Arial MT"/>
              <a:buChar char="•"/>
              <a:tabLst>
                <a:tab pos="432434" algn="l"/>
              </a:tabLst>
            </a:pPr>
            <a:r>
              <a:rPr sz="2400" spc="-5" dirty="0">
                <a:latin typeface="Calibri"/>
                <a:cs typeface="Calibri"/>
              </a:rPr>
              <a:t>This instruction </a:t>
            </a:r>
            <a:r>
              <a:rPr sz="2400" spc="-10" dirty="0">
                <a:latin typeface="Calibri"/>
                <a:cs typeface="Calibri"/>
              </a:rPr>
              <a:t>stands </a:t>
            </a:r>
            <a:r>
              <a:rPr sz="2400" spc="-20" dirty="0">
                <a:latin typeface="Calibri"/>
                <a:cs typeface="Calibri"/>
              </a:rPr>
              <a:t>for </a:t>
            </a:r>
            <a:r>
              <a:rPr sz="2400" spc="-15" dirty="0">
                <a:latin typeface="Calibri"/>
                <a:cs typeface="Calibri"/>
              </a:rPr>
              <a:t>RS</a:t>
            </a:r>
            <a:r>
              <a:rPr sz="2400" spc="-22" baseline="-20833" dirty="0">
                <a:latin typeface="Calibri"/>
                <a:cs typeface="Calibri"/>
              </a:rPr>
              <a:t>1 </a:t>
            </a:r>
            <a:r>
              <a:rPr sz="2400" dirty="0">
                <a:latin typeface="Calibri"/>
                <a:cs typeface="Calibri"/>
              </a:rPr>
              <a:t>= 1 , and </a:t>
            </a:r>
            <a:r>
              <a:rPr sz="2400" spc="-15" dirty="0">
                <a:latin typeface="Calibri"/>
                <a:cs typeface="Calibri"/>
              </a:rPr>
              <a:t>RS</a:t>
            </a:r>
            <a:r>
              <a:rPr sz="2400" spc="-22" baseline="-20833" dirty="0">
                <a:latin typeface="Calibri"/>
                <a:cs typeface="Calibri"/>
              </a:rPr>
              <a:t>0 </a:t>
            </a:r>
            <a:r>
              <a:rPr sz="2400" dirty="0">
                <a:latin typeface="Calibri"/>
                <a:cs typeface="Calibri"/>
              </a:rPr>
              <a:t>= </a:t>
            </a:r>
            <a:r>
              <a:rPr sz="2400" spc="-5" dirty="0">
                <a:latin typeface="Calibri"/>
                <a:cs typeface="Calibri"/>
              </a:rPr>
              <a:t>0, </a:t>
            </a:r>
            <a:r>
              <a:rPr sz="2400" dirty="0">
                <a:latin typeface="Calibri"/>
                <a:cs typeface="Calibri"/>
              </a:rPr>
              <a:t>which means </a:t>
            </a:r>
            <a:r>
              <a:rPr sz="2400" spc="-5" dirty="0">
                <a:latin typeface="Calibri"/>
                <a:cs typeface="Calibri"/>
              </a:rPr>
              <a:t>bank 2. </a:t>
            </a:r>
            <a:r>
              <a:rPr sz="2400" dirty="0">
                <a:latin typeface="Calibri"/>
                <a:cs typeface="Calibri"/>
              </a:rPr>
              <a:t> </a:t>
            </a:r>
          </a:p>
        </p:txBody>
      </p:sp>
    </p:spTree>
    <p:extLst>
      <p:ext uri="{BB962C8B-B14F-4D97-AF65-F5344CB8AC3E}">
        <p14:creationId xmlns:p14="http://schemas.microsoft.com/office/powerpoint/2010/main" val="31880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741" y="127838"/>
            <a:ext cx="11679555" cy="697230"/>
          </a:xfrm>
          <a:prstGeom prst="rect">
            <a:avLst/>
          </a:prstGeom>
        </p:spPr>
        <p:txBody>
          <a:bodyPr vert="horz" wrap="square" lIns="0" tIns="13335" rIns="0" bIns="0" rtlCol="0">
            <a:spAutoFit/>
          </a:bodyPr>
          <a:lstStyle/>
          <a:p>
            <a:pPr marL="12700">
              <a:lnSpc>
                <a:spcPct val="100000"/>
              </a:lnSpc>
              <a:spcBef>
                <a:spcPts val="105"/>
              </a:spcBef>
            </a:pPr>
            <a:r>
              <a:rPr spc="-215" dirty="0"/>
              <a:t>D</a:t>
            </a:r>
            <a:r>
              <a:rPr spc="-220" dirty="0"/>
              <a:t>i</a:t>
            </a:r>
            <a:r>
              <a:rPr spc="-265" dirty="0"/>
              <a:t>f</a:t>
            </a:r>
            <a:r>
              <a:rPr spc="-325" dirty="0"/>
              <a:t>f</a:t>
            </a:r>
            <a:r>
              <a:rPr spc="-210" dirty="0"/>
              <a:t>e</a:t>
            </a:r>
            <a:r>
              <a:rPr spc="-280" dirty="0"/>
              <a:t>r</a:t>
            </a:r>
            <a:r>
              <a:rPr spc="-210" dirty="0"/>
              <a:t>e</a:t>
            </a:r>
            <a:r>
              <a:rPr spc="-215" dirty="0"/>
              <a:t>n</a:t>
            </a:r>
            <a:r>
              <a:rPr spc="-220" dirty="0"/>
              <a:t>c</a:t>
            </a:r>
            <a:r>
              <a:rPr spc="-210" dirty="0"/>
              <a:t>e</a:t>
            </a:r>
            <a:r>
              <a:rPr dirty="0"/>
              <a:t>s</a:t>
            </a:r>
            <a:r>
              <a:rPr spc="-375" dirty="0"/>
              <a:t> </a:t>
            </a:r>
            <a:r>
              <a:rPr spc="-215" dirty="0"/>
              <a:t>B</a:t>
            </a:r>
            <a:r>
              <a:rPr spc="-240" dirty="0"/>
              <a:t>e</a:t>
            </a:r>
            <a:r>
              <a:rPr spc="-220" dirty="0"/>
              <a:t>t</a:t>
            </a:r>
            <a:r>
              <a:rPr spc="-254" dirty="0"/>
              <a:t>w</a:t>
            </a:r>
            <a:r>
              <a:rPr spc="-210" dirty="0"/>
              <a:t>ee</a:t>
            </a:r>
            <a:r>
              <a:rPr dirty="0"/>
              <a:t>n</a:t>
            </a:r>
            <a:r>
              <a:rPr spc="-415" dirty="0"/>
              <a:t> </a:t>
            </a:r>
            <a:r>
              <a:rPr spc="-210" dirty="0"/>
              <a:t>M</a:t>
            </a:r>
            <a:r>
              <a:rPr spc="-220" dirty="0"/>
              <a:t>ic</a:t>
            </a:r>
            <a:r>
              <a:rPr spc="-285" dirty="0"/>
              <a:t>r</a:t>
            </a:r>
            <a:r>
              <a:rPr spc="-210" dirty="0"/>
              <a:t>o</a:t>
            </a:r>
            <a:r>
              <a:rPr spc="-215" dirty="0"/>
              <a:t>p</a:t>
            </a:r>
            <a:r>
              <a:rPr spc="-285" dirty="0"/>
              <a:t>r</a:t>
            </a:r>
            <a:r>
              <a:rPr spc="-210" dirty="0"/>
              <a:t>o</a:t>
            </a:r>
            <a:r>
              <a:rPr spc="-220" dirty="0"/>
              <a:t>c</a:t>
            </a:r>
            <a:r>
              <a:rPr spc="-210" dirty="0"/>
              <a:t>ess</a:t>
            </a:r>
            <a:r>
              <a:rPr spc="-200" dirty="0"/>
              <a:t>o</a:t>
            </a:r>
            <a:r>
              <a:rPr dirty="0"/>
              <a:t>r</a:t>
            </a:r>
            <a:r>
              <a:rPr spc="-370" dirty="0"/>
              <a:t> </a:t>
            </a:r>
            <a:r>
              <a:rPr spc="-220" dirty="0"/>
              <a:t>A</a:t>
            </a:r>
            <a:r>
              <a:rPr spc="-215" dirty="0"/>
              <a:t>n</a:t>
            </a:r>
            <a:r>
              <a:rPr dirty="0"/>
              <a:t>d</a:t>
            </a:r>
            <a:r>
              <a:rPr spc="-480" dirty="0"/>
              <a:t> </a:t>
            </a:r>
            <a:r>
              <a:rPr spc="-220" dirty="0"/>
              <a:t>Mic</a:t>
            </a:r>
            <a:r>
              <a:rPr spc="-290" dirty="0"/>
              <a:t>r</a:t>
            </a:r>
            <a:r>
              <a:rPr spc="-215" dirty="0"/>
              <a:t>o</a:t>
            </a:r>
            <a:r>
              <a:rPr spc="-254" dirty="0"/>
              <a:t>c</a:t>
            </a:r>
            <a:r>
              <a:rPr spc="-215" dirty="0"/>
              <a:t>o</a:t>
            </a:r>
            <a:r>
              <a:rPr spc="-254" dirty="0"/>
              <a:t>n</a:t>
            </a:r>
            <a:r>
              <a:rPr spc="-220" dirty="0"/>
              <a:t>t</a:t>
            </a:r>
            <a:r>
              <a:rPr spc="-290" dirty="0"/>
              <a:t>r</a:t>
            </a:r>
            <a:r>
              <a:rPr spc="-215" dirty="0"/>
              <a:t>o</a:t>
            </a:r>
            <a:r>
              <a:rPr spc="-210" dirty="0"/>
              <a:t>l</a:t>
            </a:r>
            <a:r>
              <a:rPr spc="-220" dirty="0"/>
              <a:t>l</a:t>
            </a:r>
            <a:r>
              <a:rPr spc="-215" dirty="0"/>
              <a:t>e</a:t>
            </a:r>
            <a:r>
              <a:rPr dirty="0"/>
              <a:t>r</a:t>
            </a:r>
          </a:p>
        </p:txBody>
      </p:sp>
      <p:graphicFrame>
        <p:nvGraphicFramePr>
          <p:cNvPr id="3" name="object 3"/>
          <p:cNvGraphicFramePr>
            <a:graphicFrameLocks noGrp="1"/>
          </p:cNvGraphicFramePr>
          <p:nvPr/>
        </p:nvGraphicFramePr>
        <p:xfrm>
          <a:off x="196850" y="825880"/>
          <a:ext cx="11705590" cy="5921501"/>
        </p:xfrm>
        <a:graphic>
          <a:graphicData uri="http://schemas.openxmlformats.org/drawingml/2006/table">
            <a:tbl>
              <a:tblPr firstRow="1" bandRow="1">
                <a:tableStyleId>{2D5ABB26-0587-4C30-8999-92F81FD0307C}</a:tableStyleId>
              </a:tblPr>
              <a:tblGrid>
                <a:gridCol w="5951855"/>
                <a:gridCol w="5753735"/>
              </a:tblGrid>
              <a:tr h="628269">
                <a:tc>
                  <a:txBody>
                    <a:bodyPr/>
                    <a:lstStyle/>
                    <a:p>
                      <a:pPr algn="ctr">
                        <a:lnSpc>
                          <a:spcPct val="100000"/>
                        </a:lnSpc>
                        <a:spcBef>
                          <a:spcPts val="325"/>
                        </a:spcBef>
                      </a:pPr>
                      <a:r>
                        <a:rPr sz="2400" b="1" spc="-10" dirty="0">
                          <a:solidFill>
                            <a:srgbClr val="FFFFFF"/>
                          </a:solidFill>
                          <a:latin typeface="Calibri"/>
                          <a:cs typeface="Calibri"/>
                        </a:rPr>
                        <a:t>MICROPROCESSOR</a:t>
                      </a:r>
                      <a:endParaRPr sz="2400" dirty="0">
                        <a:latin typeface="Calibri"/>
                        <a:cs typeface="Calibr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325"/>
                        </a:spcBef>
                      </a:pPr>
                      <a:r>
                        <a:rPr sz="2400" b="1" spc="-10" dirty="0">
                          <a:solidFill>
                            <a:srgbClr val="FFFFFF"/>
                          </a:solidFill>
                          <a:latin typeface="Calibri"/>
                          <a:cs typeface="Calibri"/>
                        </a:rPr>
                        <a:t>MICROCONTROLLER</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2869311">
                <a:tc>
                  <a:txBody>
                    <a:bodyPr/>
                    <a:lstStyle/>
                    <a:p>
                      <a:pPr marL="121920">
                        <a:lnSpc>
                          <a:spcPct val="100000"/>
                        </a:lnSpc>
                        <a:spcBef>
                          <a:spcPts val="325"/>
                        </a:spcBef>
                      </a:pPr>
                      <a:r>
                        <a:rPr sz="2400" spc="-5" dirty="0">
                          <a:latin typeface="Calibri"/>
                          <a:cs typeface="Calibri"/>
                        </a:rPr>
                        <a:t>1.</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122555">
                        <a:lnSpc>
                          <a:spcPct val="100000"/>
                        </a:lnSpc>
                        <a:spcBef>
                          <a:spcPts val="325"/>
                        </a:spcBef>
                      </a:pPr>
                      <a:r>
                        <a:rPr sz="2400" spc="-5" dirty="0">
                          <a:latin typeface="Calibri"/>
                          <a:cs typeface="Calibri"/>
                        </a:rPr>
                        <a:t>1.</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r>
              <a:tr h="853313">
                <a:tc>
                  <a:txBody>
                    <a:bodyPr/>
                    <a:lstStyle/>
                    <a:p>
                      <a:pPr marL="121920" marR="113664">
                        <a:lnSpc>
                          <a:spcPct val="100000"/>
                        </a:lnSpc>
                        <a:spcBef>
                          <a:spcPts val="330"/>
                        </a:spcBef>
                        <a:tabLst>
                          <a:tab pos="2442845" algn="l"/>
                          <a:tab pos="2795270" algn="l"/>
                          <a:tab pos="3374390" algn="l"/>
                          <a:tab pos="4204970" algn="l"/>
                          <a:tab pos="4622800" algn="l"/>
                        </a:tabLst>
                      </a:pPr>
                      <a:r>
                        <a:rPr sz="2400" spc="-5" dirty="0">
                          <a:latin typeface="Calibri"/>
                          <a:cs typeface="Calibri"/>
                        </a:rPr>
                        <a:t>2</a:t>
                      </a:r>
                      <a:r>
                        <a:rPr sz="2400" spc="-10" dirty="0">
                          <a:latin typeface="Calibri"/>
                          <a:cs typeface="Calibri"/>
                        </a:rPr>
                        <a:t>.</a:t>
                      </a:r>
                      <a:r>
                        <a:rPr sz="2400" dirty="0">
                          <a:latin typeface="Calibri"/>
                          <a:cs typeface="Calibri"/>
                        </a:rPr>
                        <a:t>Mic</a:t>
                      </a:r>
                      <a:r>
                        <a:rPr sz="2400" spc="-30" dirty="0">
                          <a:latin typeface="Calibri"/>
                          <a:cs typeface="Calibri"/>
                        </a:rPr>
                        <a:t>r</a:t>
                      </a:r>
                      <a:r>
                        <a:rPr sz="2400" spc="-5" dirty="0">
                          <a:latin typeface="Calibri"/>
                          <a:cs typeface="Calibri"/>
                        </a:rPr>
                        <a:t>op</a:t>
                      </a:r>
                      <a:r>
                        <a:rPr sz="2400" spc="-40" dirty="0">
                          <a:latin typeface="Calibri"/>
                          <a:cs typeface="Calibri"/>
                        </a:rPr>
                        <a:t>r</a:t>
                      </a:r>
                      <a:r>
                        <a:rPr sz="2400" spc="-20" dirty="0">
                          <a:latin typeface="Calibri"/>
                          <a:cs typeface="Calibri"/>
                        </a:rPr>
                        <a:t>o</a:t>
                      </a:r>
                      <a:r>
                        <a:rPr sz="2400" spc="-10" dirty="0">
                          <a:latin typeface="Calibri"/>
                          <a:cs typeface="Calibri"/>
                        </a:rPr>
                        <a:t>c</a:t>
                      </a:r>
                      <a:r>
                        <a:rPr sz="2400" dirty="0">
                          <a:latin typeface="Calibri"/>
                          <a:cs typeface="Calibri"/>
                        </a:rPr>
                        <a:t>essor	is	t</a:t>
                      </a:r>
                      <a:r>
                        <a:rPr sz="2400" spc="5" dirty="0">
                          <a:latin typeface="Calibri"/>
                          <a:cs typeface="Calibri"/>
                        </a:rPr>
                        <a:t>h</a:t>
                      </a:r>
                      <a:r>
                        <a:rPr sz="2400" dirty="0">
                          <a:latin typeface="Calibri"/>
                          <a:cs typeface="Calibri"/>
                        </a:rPr>
                        <a:t>e	</a:t>
                      </a:r>
                      <a:r>
                        <a:rPr sz="2400" spc="-5" dirty="0">
                          <a:latin typeface="Calibri"/>
                          <a:cs typeface="Calibri"/>
                        </a:rPr>
                        <a:t>he</a:t>
                      </a:r>
                      <a:r>
                        <a:rPr sz="2400" dirty="0">
                          <a:latin typeface="Calibri"/>
                          <a:cs typeface="Calibri"/>
                        </a:rPr>
                        <a:t>art	</a:t>
                      </a:r>
                      <a:r>
                        <a:rPr sz="2400" spc="-5" dirty="0">
                          <a:latin typeface="Calibri"/>
                          <a:cs typeface="Calibri"/>
                        </a:rPr>
                        <a:t>o</a:t>
                      </a:r>
                      <a:r>
                        <a:rPr sz="2400" dirty="0">
                          <a:latin typeface="Calibri"/>
                          <a:cs typeface="Calibri"/>
                        </a:rPr>
                        <a:t>f	</a:t>
                      </a:r>
                      <a:r>
                        <a:rPr sz="2400" spc="-20" dirty="0">
                          <a:latin typeface="Calibri"/>
                          <a:cs typeface="Calibri"/>
                        </a:rPr>
                        <a:t>c</a:t>
                      </a:r>
                      <a:r>
                        <a:rPr sz="2400" spc="-5" dirty="0">
                          <a:latin typeface="Calibri"/>
                          <a:cs typeface="Calibri"/>
                        </a:rPr>
                        <a:t>ompu</a:t>
                      </a:r>
                      <a:r>
                        <a:rPr sz="2400" spc="-30" dirty="0">
                          <a:latin typeface="Calibri"/>
                          <a:cs typeface="Calibri"/>
                        </a:rPr>
                        <a:t>t</a:t>
                      </a:r>
                      <a:r>
                        <a:rPr sz="2400" dirty="0">
                          <a:latin typeface="Calibri"/>
                          <a:cs typeface="Calibri"/>
                        </a:rPr>
                        <a:t>er  </a:t>
                      </a:r>
                      <a:r>
                        <a:rPr sz="2400" spc="-25" dirty="0">
                          <a:latin typeface="Calibri"/>
                          <a:cs typeface="Calibri"/>
                        </a:rPr>
                        <a:t>system</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2555" marR="114300">
                        <a:lnSpc>
                          <a:spcPct val="100000"/>
                        </a:lnSpc>
                        <a:spcBef>
                          <a:spcPts val="330"/>
                        </a:spcBef>
                      </a:pPr>
                      <a:r>
                        <a:rPr sz="2400" spc="-15" dirty="0">
                          <a:latin typeface="Calibri"/>
                          <a:cs typeface="Calibri"/>
                        </a:rPr>
                        <a:t>2.Microcontroller</a:t>
                      </a:r>
                      <a:r>
                        <a:rPr sz="2400" spc="235" dirty="0">
                          <a:latin typeface="Calibri"/>
                          <a:cs typeface="Calibri"/>
                        </a:rPr>
                        <a:t> </a:t>
                      </a:r>
                      <a:r>
                        <a:rPr sz="2400" dirty="0">
                          <a:latin typeface="Calibri"/>
                          <a:cs typeface="Calibri"/>
                        </a:rPr>
                        <a:t>is</a:t>
                      </a:r>
                      <a:r>
                        <a:rPr sz="2400" spc="220" dirty="0">
                          <a:latin typeface="Calibri"/>
                          <a:cs typeface="Calibri"/>
                        </a:rPr>
                        <a:t> </a:t>
                      </a:r>
                      <a:r>
                        <a:rPr sz="2400" dirty="0">
                          <a:latin typeface="Calibri"/>
                          <a:cs typeface="Calibri"/>
                        </a:rPr>
                        <a:t>the</a:t>
                      </a:r>
                      <a:r>
                        <a:rPr sz="2400" spc="210" dirty="0">
                          <a:latin typeface="Calibri"/>
                          <a:cs typeface="Calibri"/>
                        </a:rPr>
                        <a:t> </a:t>
                      </a:r>
                      <a:r>
                        <a:rPr sz="2400" spc="-5" dirty="0">
                          <a:latin typeface="Calibri"/>
                          <a:cs typeface="Calibri"/>
                        </a:rPr>
                        <a:t>heart</a:t>
                      </a:r>
                      <a:r>
                        <a:rPr sz="2400" spc="235" dirty="0">
                          <a:latin typeface="Calibri"/>
                          <a:cs typeface="Calibri"/>
                        </a:rPr>
                        <a:t> </a:t>
                      </a:r>
                      <a:r>
                        <a:rPr sz="2400" spc="-5" dirty="0">
                          <a:latin typeface="Calibri"/>
                          <a:cs typeface="Calibri"/>
                        </a:rPr>
                        <a:t>of</a:t>
                      </a:r>
                      <a:r>
                        <a:rPr sz="2400" spc="225" dirty="0">
                          <a:latin typeface="Calibri"/>
                          <a:cs typeface="Calibri"/>
                        </a:rPr>
                        <a:t> </a:t>
                      </a:r>
                      <a:r>
                        <a:rPr sz="2400" dirty="0">
                          <a:latin typeface="Calibri"/>
                          <a:cs typeface="Calibri"/>
                        </a:rPr>
                        <a:t>embedded </a:t>
                      </a:r>
                      <a:r>
                        <a:rPr sz="2400" spc="-530" dirty="0">
                          <a:latin typeface="Calibri"/>
                          <a:cs typeface="Calibri"/>
                        </a:rPr>
                        <a:t> </a:t>
                      </a:r>
                      <a:r>
                        <a:rPr sz="2400" spc="-25" dirty="0">
                          <a:latin typeface="Calibri"/>
                          <a:cs typeface="Calibri"/>
                        </a:rPr>
                        <a:t>system</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1570608">
                <a:tc>
                  <a:txBody>
                    <a:bodyPr/>
                    <a:lstStyle/>
                    <a:p>
                      <a:pPr marL="121920">
                        <a:lnSpc>
                          <a:spcPct val="100000"/>
                        </a:lnSpc>
                        <a:spcBef>
                          <a:spcPts val="330"/>
                        </a:spcBef>
                        <a:tabLst>
                          <a:tab pos="720725" algn="l"/>
                          <a:tab pos="1099820" algn="l"/>
                          <a:tab pos="1741805" algn="l"/>
                          <a:tab pos="2078989" algn="l"/>
                          <a:tab pos="3523615" algn="l"/>
                          <a:tab pos="4776470" algn="l"/>
                          <a:tab pos="5433695" algn="l"/>
                        </a:tabLst>
                      </a:pPr>
                      <a:r>
                        <a:rPr sz="2400" spc="-10" dirty="0">
                          <a:latin typeface="Calibri"/>
                          <a:cs typeface="Calibri"/>
                        </a:rPr>
                        <a:t>3.It	</a:t>
                      </a:r>
                      <a:r>
                        <a:rPr sz="2400" dirty="0">
                          <a:latin typeface="Calibri"/>
                          <a:cs typeface="Calibri"/>
                        </a:rPr>
                        <a:t>is	</a:t>
                      </a:r>
                      <a:r>
                        <a:rPr sz="2400" spc="-10" dirty="0">
                          <a:latin typeface="Calibri"/>
                          <a:cs typeface="Calibri"/>
                        </a:rPr>
                        <a:t>just	</a:t>
                      </a:r>
                      <a:r>
                        <a:rPr sz="2400" dirty="0">
                          <a:latin typeface="Calibri"/>
                          <a:cs typeface="Calibri"/>
                        </a:rPr>
                        <a:t>a	</a:t>
                      </a:r>
                      <a:r>
                        <a:rPr sz="2400" spc="-35" dirty="0">
                          <a:latin typeface="Calibri"/>
                          <a:cs typeface="Calibri"/>
                        </a:rPr>
                        <a:t>processor.	</a:t>
                      </a:r>
                      <a:r>
                        <a:rPr sz="2400" dirty="0">
                          <a:latin typeface="Calibri"/>
                          <a:cs typeface="Calibri"/>
                        </a:rPr>
                        <a:t>Memory	and	</a:t>
                      </a:r>
                      <a:r>
                        <a:rPr sz="2400" spc="-5" dirty="0">
                          <a:latin typeface="Calibri"/>
                          <a:cs typeface="Calibri"/>
                        </a:rPr>
                        <a:t>I/O</a:t>
                      </a:r>
                      <a:endParaRPr sz="2400" dirty="0">
                        <a:latin typeface="Calibri"/>
                        <a:cs typeface="Calibri"/>
                      </a:endParaRPr>
                    </a:p>
                    <a:p>
                      <a:pPr marL="121920">
                        <a:lnSpc>
                          <a:spcPct val="100000"/>
                        </a:lnSpc>
                        <a:spcBef>
                          <a:spcPts val="5"/>
                        </a:spcBef>
                      </a:pPr>
                      <a:r>
                        <a:rPr sz="2400" spc="-10" dirty="0">
                          <a:latin typeface="Calibri"/>
                          <a:cs typeface="Calibri"/>
                        </a:rPr>
                        <a:t>components </a:t>
                      </a:r>
                      <a:r>
                        <a:rPr sz="2400" spc="-5" dirty="0">
                          <a:latin typeface="Calibri"/>
                          <a:cs typeface="Calibri"/>
                        </a:rPr>
                        <a:t>has </a:t>
                      </a:r>
                      <a:r>
                        <a:rPr sz="2400" spc="-15" dirty="0">
                          <a:latin typeface="Calibri"/>
                          <a:cs typeface="Calibri"/>
                        </a:rPr>
                        <a:t>to</a:t>
                      </a:r>
                      <a:r>
                        <a:rPr sz="2400" spc="-10" dirty="0">
                          <a:latin typeface="Calibri"/>
                          <a:cs typeface="Calibri"/>
                        </a:rPr>
                        <a:t> </a:t>
                      </a:r>
                      <a:r>
                        <a:rPr sz="2400" spc="-5" dirty="0">
                          <a:latin typeface="Calibri"/>
                          <a:cs typeface="Calibri"/>
                        </a:rPr>
                        <a:t>be</a:t>
                      </a:r>
                      <a:r>
                        <a:rPr sz="2400" dirty="0">
                          <a:latin typeface="Calibri"/>
                          <a:cs typeface="Calibri"/>
                        </a:rPr>
                        <a:t> </a:t>
                      </a:r>
                      <a:r>
                        <a:rPr sz="2400" spc="-10" dirty="0">
                          <a:latin typeface="Calibri"/>
                          <a:cs typeface="Calibri"/>
                        </a:rPr>
                        <a:t>connected</a:t>
                      </a:r>
                      <a:r>
                        <a:rPr sz="2400" spc="-5" dirty="0">
                          <a:latin typeface="Calibri"/>
                          <a:cs typeface="Calibri"/>
                        </a:rPr>
                        <a:t> </a:t>
                      </a:r>
                      <a:r>
                        <a:rPr sz="2400" spc="-10" dirty="0">
                          <a:latin typeface="Calibri"/>
                          <a:cs typeface="Calibri"/>
                        </a:rPr>
                        <a:t>externally</a:t>
                      </a:r>
                      <a:endParaRPr sz="2400" dirty="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2555" marR="112395" algn="just">
                        <a:lnSpc>
                          <a:spcPct val="100000"/>
                        </a:lnSpc>
                        <a:spcBef>
                          <a:spcPts val="330"/>
                        </a:spcBef>
                      </a:pPr>
                      <a:r>
                        <a:rPr sz="2400" spc="-15" dirty="0">
                          <a:latin typeface="Calibri"/>
                          <a:cs typeface="Calibri"/>
                        </a:rPr>
                        <a:t>3.Microcontroller</a:t>
                      </a:r>
                      <a:r>
                        <a:rPr sz="2400" spc="-10" dirty="0">
                          <a:latin typeface="Calibri"/>
                          <a:cs typeface="Calibri"/>
                        </a:rPr>
                        <a:t> </a:t>
                      </a:r>
                      <a:r>
                        <a:rPr sz="2400" spc="-5" dirty="0">
                          <a:latin typeface="Calibri"/>
                          <a:cs typeface="Calibri"/>
                        </a:rPr>
                        <a:t>has</a:t>
                      </a:r>
                      <a:r>
                        <a:rPr sz="2400" dirty="0">
                          <a:latin typeface="Calibri"/>
                          <a:cs typeface="Calibri"/>
                        </a:rPr>
                        <a:t> </a:t>
                      </a:r>
                      <a:r>
                        <a:rPr sz="2400" spc="-10" dirty="0">
                          <a:latin typeface="Calibri"/>
                          <a:cs typeface="Calibri"/>
                        </a:rPr>
                        <a:t>external</a:t>
                      </a:r>
                      <a:r>
                        <a:rPr sz="2400" spc="-5" dirty="0">
                          <a:latin typeface="Calibri"/>
                          <a:cs typeface="Calibri"/>
                        </a:rPr>
                        <a:t> </a:t>
                      </a:r>
                      <a:r>
                        <a:rPr sz="2400" spc="-10" dirty="0">
                          <a:latin typeface="Calibri"/>
                          <a:cs typeface="Calibri"/>
                        </a:rPr>
                        <a:t>processor </a:t>
                      </a:r>
                      <a:r>
                        <a:rPr sz="2400" spc="-5" dirty="0">
                          <a:latin typeface="Calibri"/>
                          <a:cs typeface="Calibri"/>
                        </a:rPr>
                        <a:t> </a:t>
                      </a:r>
                      <a:r>
                        <a:rPr sz="2400" dirty="0">
                          <a:latin typeface="Calibri"/>
                          <a:cs typeface="Calibri"/>
                        </a:rPr>
                        <a:t>along</a:t>
                      </a:r>
                      <a:r>
                        <a:rPr sz="2400" spc="5" dirty="0">
                          <a:latin typeface="Calibri"/>
                          <a:cs typeface="Calibri"/>
                        </a:rPr>
                        <a:t> </a:t>
                      </a:r>
                      <a:r>
                        <a:rPr sz="2400" spc="-5" dirty="0">
                          <a:latin typeface="Calibri"/>
                          <a:cs typeface="Calibri"/>
                        </a:rPr>
                        <a:t>with</a:t>
                      </a:r>
                      <a:r>
                        <a:rPr sz="2400" dirty="0">
                          <a:latin typeface="Calibri"/>
                          <a:cs typeface="Calibri"/>
                        </a:rPr>
                        <a:t> </a:t>
                      </a:r>
                      <a:r>
                        <a:rPr sz="2400" spc="-10" dirty="0">
                          <a:latin typeface="Calibri"/>
                          <a:cs typeface="Calibri"/>
                        </a:rPr>
                        <a:t>internal</a:t>
                      </a:r>
                      <a:r>
                        <a:rPr sz="2400" spc="-5" dirty="0">
                          <a:latin typeface="Calibri"/>
                          <a:cs typeface="Calibri"/>
                        </a:rPr>
                        <a:t> memory</a:t>
                      </a:r>
                      <a:r>
                        <a:rPr sz="2400" dirty="0">
                          <a:latin typeface="Calibri"/>
                          <a:cs typeface="Calibri"/>
                        </a:rPr>
                        <a:t> </a:t>
                      </a:r>
                      <a:r>
                        <a:rPr sz="2400" spc="-5" dirty="0">
                          <a:latin typeface="Calibri"/>
                          <a:cs typeface="Calibri"/>
                        </a:rPr>
                        <a:t>and</a:t>
                      </a:r>
                      <a:r>
                        <a:rPr sz="2400" dirty="0">
                          <a:latin typeface="Calibri"/>
                          <a:cs typeface="Calibri"/>
                        </a:rPr>
                        <a:t> </a:t>
                      </a:r>
                      <a:r>
                        <a:rPr sz="2400" spc="-15" dirty="0">
                          <a:latin typeface="Calibri"/>
                          <a:cs typeface="Calibri"/>
                        </a:rPr>
                        <a:t>i/o </a:t>
                      </a:r>
                      <a:r>
                        <a:rPr sz="2400" spc="-10" dirty="0">
                          <a:latin typeface="Calibri"/>
                          <a:cs typeface="Calibri"/>
                        </a:rPr>
                        <a:t> components.</a:t>
                      </a:r>
                      <a:endParaRPr sz="2400">
                        <a:latin typeface="Calibri"/>
                        <a:cs typeface="Calibri"/>
                      </a:endParaRPr>
                    </a:p>
                    <a:p>
                      <a:pPr marR="307975" algn="r">
                        <a:lnSpc>
                          <a:spcPct val="100000"/>
                        </a:lnSpc>
                        <a:spcBef>
                          <a:spcPts val="1760"/>
                        </a:spcBef>
                      </a:pPr>
                      <a:r>
                        <a:rPr sz="1200" dirty="0">
                          <a:solidFill>
                            <a:srgbClr val="888888"/>
                          </a:solidFill>
                          <a:latin typeface="Calibri"/>
                          <a:cs typeface="Calibri"/>
                        </a:rPr>
                        <a:t>30</a:t>
                      </a:r>
                      <a:endParaRPr sz="12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pic>
        <p:nvPicPr>
          <p:cNvPr id="4" name="object 4"/>
          <p:cNvPicPr/>
          <p:nvPr/>
        </p:nvPicPr>
        <p:blipFill>
          <a:blip r:embed="rId2" cstate="print"/>
          <a:stretch>
            <a:fillRect/>
          </a:stretch>
        </p:blipFill>
        <p:spPr>
          <a:xfrm>
            <a:off x="711708" y="1920239"/>
            <a:ext cx="5375148" cy="2462783"/>
          </a:xfrm>
          <a:prstGeom prst="rect">
            <a:avLst/>
          </a:prstGeom>
        </p:spPr>
      </p:pic>
      <p:pic>
        <p:nvPicPr>
          <p:cNvPr id="5" name="object 5"/>
          <p:cNvPicPr/>
          <p:nvPr/>
        </p:nvPicPr>
        <p:blipFill>
          <a:blip r:embed="rId3" cstate="print"/>
          <a:stretch>
            <a:fillRect/>
          </a:stretch>
        </p:blipFill>
        <p:spPr>
          <a:xfrm>
            <a:off x="6794546" y="1600200"/>
            <a:ext cx="4951476" cy="2628900"/>
          </a:xfrm>
          <a:prstGeom prst="rect">
            <a:avLst/>
          </a:prstGeom>
        </p:spPr>
      </p:pic>
    </p:spTree>
    <p:extLst>
      <p:ext uri="{BB962C8B-B14F-4D97-AF65-F5344CB8AC3E}">
        <p14:creationId xmlns:p14="http://schemas.microsoft.com/office/powerpoint/2010/main" val="24849316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60</a:t>
            </a:fld>
            <a:endParaRPr dirty="0"/>
          </a:p>
        </p:txBody>
      </p:sp>
      <p:sp>
        <p:nvSpPr>
          <p:cNvPr id="5" name="object 5"/>
          <p:cNvSpPr txBox="1">
            <a:spLocks noGrp="1"/>
          </p:cNvSpPr>
          <p:nvPr>
            <p:ph type="title"/>
          </p:nvPr>
        </p:nvSpPr>
        <p:spPr>
          <a:xfrm>
            <a:off x="9099" y="0"/>
            <a:ext cx="7953756" cy="2044791"/>
          </a:xfrm>
          <a:prstGeom prst="rect">
            <a:avLst/>
          </a:prstGeom>
        </p:spPr>
        <p:txBody>
          <a:bodyPr vert="horz" wrap="square" lIns="0" tIns="13335" rIns="0" bIns="0" rtlCol="0">
            <a:spAutoFit/>
          </a:bodyPr>
          <a:lstStyle/>
          <a:p>
            <a:pPr marL="39370">
              <a:lnSpc>
                <a:spcPct val="100000"/>
              </a:lnSpc>
              <a:spcBef>
                <a:spcPts val="105"/>
              </a:spcBef>
            </a:pPr>
            <a:r>
              <a:rPr lang="en-IN" spc="-210" dirty="0" smtClean="0"/>
              <a:t>Internal memory</a:t>
            </a:r>
            <a:br>
              <a:rPr lang="en-IN" spc="-210" dirty="0" smtClean="0"/>
            </a:br>
            <a:r>
              <a:rPr lang="en-IN" spc="-210" dirty="0" smtClean="0"/>
              <a:t>- Internal RAM </a:t>
            </a:r>
            <a:br>
              <a:rPr lang="en-IN" spc="-210" dirty="0" smtClean="0"/>
            </a:br>
            <a:r>
              <a:rPr lang="en-IN" spc="-210" dirty="0" smtClean="0"/>
              <a:t>(Data memory)</a:t>
            </a:r>
            <a:endParaRPr dirty="0"/>
          </a:p>
        </p:txBody>
      </p:sp>
      <p:pic>
        <p:nvPicPr>
          <p:cNvPr id="2050" name="Picture 2" descr="https://exploreembedded.com/wiki/images/8/83/Internal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0"/>
            <a:ext cx="5326428" cy="68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edsim51.com/memoryMap.gif"/>
          <p:cNvPicPr>
            <a:picLocks noChangeAspect="1" noChangeArrowheads="1"/>
          </p:cNvPicPr>
          <p:nvPr/>
        </p:nvPicPr>
        <p:blipFill rotWithShape="1">
          <a:blip r:embed="rId3">
            <a:extLst>
              <a:ext uri="{28A0092B-C50C-407E-A947-70E740481C1C}">
                <a14:useLocalDpi xmlns:a14="http://schemas.microsoft.com/office/drawing/2010/main" val="0"/>
              </a:ext>
            </a:extLst>
          </a:blip>
          <a:srcRect t="20382" r="45927" b="39874"/>
          <a:stretch/>
        </p:blipFill>
        <p:spPr bwMode="auto">
          <a:xfrm>
            <a:off x="8088000" y="694077"/>
            <a:ext cx="4104000" cy="4104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6781800" y="762000"/>
            <a:ext cx="1447800" cy="1524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11000" y="3601872"/>
            <a:ext cx="1518600" cy="11225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24400" y="5181600"/>
            <a:ext cx="1600200" cy="381000"/>
          </a:xfrm>
          <a:prstGeom prst="rect">
            <a:avLst/>
          </a:prstGeom>
          <a:noFill/>
        </p:spPr>
        <p:txBody>
          <a:bodyPr wrap="square" rtlCol="0">
            <a:spAutoFit/>
          </a:bodyPr>
          <a:lstStyle/>
          <a:p>
            <a:r>
              <a:rPr lang="en-IN" b="1" dirty="0" smtClean="0">
                <a:solidFill>
                  <a:srgbClr val="FF0000"/>
                </a:solidFill>
              </a:rPr>
              <a:t>Stack (default)</a:t>
            </a:r>
            <a:endParaRPr lang="en-IN" b="1" dirty="0">
              <a:solidFill>
                <a:srgbClr val="FF0000"/>
              </a:solidFill>
            </a:endParaRPr>
          </a:p>
        </p:txBody>
      </p:sp>
    </p:spTree>
    <p:extLst>
      <p:ext uri="{BB962C8B-B14F-4D97-AF65-F5344CB8AC3E}">
        <p14:creationId xmlns:p14="http://schemas.microsoft.com/office/powerpoint/2010/main" val="35317837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19075"/>
            <a:ext cx="6350635" cy="4568558"/>
          </a:xfrm>
          <a:prstGeom prst="rect">
            <a:avLst/>
          </a:prstGeom>
        </p:spPr>
        <p:txBody>
          <a:bodyPr vert="horz" wrap="square" lIns="0" tIns="13335" rIns="0" bIns="0" rtlCol="0">
            <a:spAutoFit/>
          </a:bodyPr>
          <a:lstStyle/>
          <a:p>
            <a:pPr marL="12700">
              <a:spcBef>
                <a:spcPts val="105"/>
              </a:spcBef>
            </a:pPr>
            <a:r>
              <a:rPr lang="en-IN" spc="-215" dirty="0" smtClean="0"/>
              <a:t>Internal Memory</a:t>
            </a:r>
            <a:br>
              <a:rPr lang="en-IN" spc="-215" dirty="0" smtClean="0"/>
            </a:br>
            <a:r>
              <a:rPr lang="en-IN" spc="-215" dirty="0" smtClean="0"/>
              <a:t>- SFR (</a:t>
            </a:r>
            <a:r>
              <a:rPr lang="en-IN" dirty="0" smtClean="0"/>
              <a:t>Special </a:t>
            </a:r>
            <a:br>
              <a:rPr lang="en-IN" dirty="0" smtClean="0"/>
            </a:br>
            <a:r>
              <a:rPr lang="en-IN" dirty="0" smtClean="0"/>
              <a:t>function registers) </a:t>
            </a:r>
            <a:br>
              <a:rPr lang="en-IN" dirty="0" smtClean="0"/>
            </a:br>
            <a:r>
              <a:rPr lang="en-IN" spc="-215" dirty="0" smtClean="0"/>
              <a:t>memory</a:t>
            </a:r>
            <a:br>
              <a:rPr lang="en-IN" spc="-215" dirty="0" smtClean="0"/>
            </a:br>
            <a:r>
              <a:rPr lang="en-IN" sz="2400" spc="-215" dirty="0" smtClean="0">
                <a:solidFill>
                  <a:srgbClr val="0070C0"/>
                </a:solidFill>
                <a:latin typeface="Times New Roman" panose="02020603050405020304" pitchFamily="18" charset="0"/>
                <a:cs typeface="Times New Roman" panose="02020603050405020304" pitchFamily="18" charset="0"/>
              </a:rPr>
              <a:t>Note: SFR memory is a separate memory </a:t>
            </a:r>
            <a:br>
              <a:rPr lang="en-IN" sz="2400" spc="-215" dirty="0" smtClean="0">
                <a:solidFill>
                  <a:srgbClr val="0070C0"/>
                </a:solidFill>
                <a:latin typeface="Times New Roman" panose="02020603050405020304" pitchFamily="18" charset="0"/>
                <a:cs typeface="Times New Roman" panose="02020603050405020304" pitchFamily="18" charset="0"/>
              </a:rPr>
            </a:br>
            <a:r>
              <a:rPr lang="en-IN" sz="2400" spc="-215" dirty="0" smtClean="0">
                <a:solidFill>
                  <a:srgbClr val="0070C0"/>
                </a:solidFill>
                <a:latin typeface="Times New Roman" panose="02020603050405020304" pitchFamily="18" charset="0"/>
                <a:cs typeface="Times New Roman" panose="02020603050405020304" pitchFamily="18" charset="0"/>
              </a:rPr>
              <a:t>space available on-chip (internally). </a:t>
            </a:r>
            <a:br>
              <a:rPr lang="en-IN" sz="2400" spc="-215" dirty="0" smtClean="0">
                <a:solidFill>
                  <a:srgbClr val="0070C0"/>
                </a:solidFill>
                <a:latin typeface="Times New Roman" panose="02020603050405020304" pitchFamily="18" charset="0"/>
                <a:cs typeface="Times New Roman" panose="02020603050405020304" pitchFamily="18" charset="0"/>
              </a:rPr>
            </a:br>
            <a:r>
              <a:rPr lang="en-IN" sz="2400" spc="-215" dirty="0" smtClean="0">
                <a:solidFill>
                  <a:srgbClr val="0070C0"/>
                </a:solidFill>
                <a:latin typeface="Times New Roman" panose="02020603050405020304" pitchFamily="18" charset="0"/>
                <a:cs typeface="Times New Roman" panose="02020603050405020304" pitchFamily="18" charset="0"/>
              </a:rPr>
              <a:t>It wont come under internal ROM </a:t>
            </a:r>
            <a:br>
              <a:rPr lang="en-IN" sz="2400" spc="-215" dirty="0" smtClean="0">
                <a:solidFill>
                  <a:srgbClr val="0070C0"/>
                </a:solidFill>
                <a:latin typeface="Times New Roman" panose="02020603050405020304" pitchFamily="18" charset="0"/>
                <a:cs typeface="Times New Roman" panose="02020603050405020304" pitchFamily="18" charset="0"/>
              </a:rPr>
            </a:br>
            <a:r>
              <a:rPr lang="en-IN" sz="2400" spc="-215" dirty="0" smtClean="0">
                <a:solidFill>
                  <a:srgbClr val="0070C0"/>
                </a:solidFill>
                <a:latin typeface="Times New Roman" panose="02020603050405020304" pitchFamily="18" charset="0"/>
                <a:cs typeface="Times New Roman" panose="02020603050405020304" pitchFamily="18" charset="0"/>
              </a:rPr>
              <a:t>(code memory) or </a:t>
            </a:r>
            <a:br>
              <a:rPr lang="en-IN" sz="2400" spc="-215" dirty="0" smtClean="0">
                <a:solidFill>
                  <a:srgbClr val="0070C0"/>
                </a:solidFill>
                <a:latin typeface="Times New Roman" panose="02020603050405020304" pitchFamily="18" charset="0"/>
                <a:cs typeface="Times New Roman" panose="02020603050405020304" pitchFamily="18" charset="0"/>
              </a:rPr>
            </a:br>
            <a:r>
              <a:rPr lang="en-IN" sz="2400" spc="-215" dirty="0" smtClean="0">
                <a:solidFill>
                  <a:srgbClr val="0070C0"/>
                </a:solidFill>
                <a:latin typeface="Times New Roman" panose="02020603050405020304" pitchFamily="18" charset="0"/>
                <a:cs typeface="Times New Roman" panose="02020603050405020304" pitchFamily="18" charset="0"/>
              </a:rPr>
              <a:t>Internal RAM (data memory).</a:t>
            </a:r>
            <a:endParaRPr sz="2400" dirty="0">
              <a:solidFill>
                <a:srgbClr val="0070C0"/>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61</a:t>
            </a:fld>
            <a:endParaRPr dirty="0"/>
          </a:p>
        </p:txBody>
      </p:sp>
      <p:pic>
        <p:nvPicPr>
          <p:cNvPr id="5" name="Picture 4" descr="untitled6"/>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rcRect b="5739"/>
          <a:stretch/>
        </p:blipFill>
        <p:spPr bwMode="auto">
          <a:xfrm>
            <a:off x="4648200" y="219075"/>
            <a:ext cx="5724525" cy="6257925"/>
          </a:xfrm>
          <a:prstGeom prst="rect">
            <a:avLst/>
          </a:prstGeom>
          <a:noFill/>
          <a:ln w="9525">
            <a:noFill/>
            <a:miter lim="800000"/>
            <a:headEnd/>
            <a:tailEnd/>
          </a:ln>
        </p:spPr>
      </p:pic>
      <p:sp>
        <p:nvSpPr>
          <p:cNvPr id="6" name="object 4"/>
          <p:cNvSpPr txBox="1"/>
          <p:nvPr/>
        </p:nvSpPr>
        <p:spPr>
          <a:xfrm>
            <a:off x="7772400" y="762000"/>
            <a:ext cx="2514600" cy="615553"/>
          </a:xfrm>
          <a:prstGeom prst="rect">
            <a:avLst/>
          </a:prstGeom>
          <a:ln w="19050">
            <a:solidFill>
              <a:schemeClr val="tx1"/>
            </a:solidFill>
            <a:prstDash val="sysDash"/>
          </a:ln>
        </p:spPr>
        <p:txBody>
          <a:bodyPr vert="horz" wrap="square" lIns="0" tIns="0" rIns="0" bIns="0" rtlCol="0">
            <a:spAutoFit/>
          </a:bodyPr>
          <a:lstStyle/>
          <a:p>
            <a:pPr marL="12700">
              <a:lnSpc>
                <a:spcPts val="2380"/>
              </a:lnSpc>
            </a:pPr>
            <a:r>
              <a:rPr lang="en-IN" sz="2200" b="1" spc="-5" dirty="0" smtClean="0">
                <a:solidFill>
                  <a:srgbClr val="0070C0"/>
                </a:solidFill>
                <a:latin typeface="Calibri"/>
                <a:cs typeface="Calibri"/>
              </a:rPr>
              <a:t> Here,</a:t>
            </a:r>
            <a:r>
              <a:rPr sz="2200" b="1" spc="-20" dirty="0" smtClean="0">
                <a:solidFill>
                  <a:srgbClr val="0070C0"/>
                </a:solidFill>
                <a:latin typeface="Calibri"/>
                <a:cs typeface="Calibri"/>
              </a:rPr>
              <a:t> </a:t>
            </a:r>
            <a:r>
              <a:rPr sz="2200" dirty="0">
                <a:solidFill>
                  <a:srgbClr val="FF0000"/>
                </a:solidFill>
                <a:latin typeface="Calibri"/>
                <a:cs typeface="Calibri"/>
              </a:rPr>
              <a:t>*</a:t>
            </a:r>
            <a:r>
              <a:rPr sz="2200" spc="-10" dirty="0">
                <a:solidFill>
                  <a:srgbClr val="0070C0"/>
                </a:solidFill>
                <a:latin typeface="Calibri"/>
                <a:cs typeface="Calibri"/>
              </a:rPr>
              <a:t> </a:t>
            </a:r>
            <a:r>
              <a:rPr sz="2200" b="1" spc="-10" dirty="0">
                <a:solidFill>
                  <a:srgbClr val="0070C0"/>
                </a:solidFill>
                <a:latin typeface="Calibri"/>
                <a:cs typeface="Calibri"/>
              </a:rPr>
              <a:t>indicates</a:t>
            </a:r>
            <a:r>
              <a:rPr sz="2200" b="1" spc="-15" dirty="0">
                <a:solidFill>
                  <a:srgbClr val="0070C0"/>
                </a:solidFill>
                <a:latin typeface="Calibri"/>
                <a:cs typeface="Calibri"/>
              </a:rPr>
              <a:t> </a:t>
            </a:r>
            <a:r>
              <a:rPr sz="2200" b="1" dirty="0">
                <a:solidFill>
                  <a:srgbClr val="0070C0"/>
                </a:solidFill>
                <a:latin typeface="Calibri"/>
                <a:cs typeface="Calibri"/>
              </a:rPr>
              <a:t>the</a:t>
            </a:r>
            <a:r>
              <a:rPr sz="2200" b="1" spc="-5" dirty="0">
                <a:solidFill>
                  <a:srgbClr val="0070C0"/>
                </a:solidFill>
                <a:latin typeface="Calibri"/>
                <a:cs typeface="Calibri"/>
              </a:rPr>
              <a:t> </a:t>
            </a:r>
            <a:r>
              <a:rPr lang="en-IN" sz="2200" b="1" spc="-5" dirty="0" smtClean="0">
                <a:solidFill>
                  <a:srgbClr val="0070C0"/>
                </a:solidFill>
                <a:latin typeface="Calibri"/>
                <a:cs typeface="Calibri"/>
              </a:rPr>
              <a:t>  </a:t>
            </a:r>
          </a:p>
          <a:p>
            <a:pPr marL="12700">
              <a:lnSpc>
                <a:spcPts val="2380"/>
              </a:lnSpc>
            </a:pPr>
            <a:r>
              <a:rPr lang="en-IN" sz="2200" b="1" spc="-5" dirty="0">
                <a:solidFill>
                  <a:srgbClr val="0070C0"/>
                </a:solidFill>
                <a:latin typeface="Calibri"/>
                <a:cs typeface="Calibri"/>
              </a:rPr>
              <a:t> </a:t>
            </a:r>
            <a:r>
              <a:rPr sz="2200" b="1" spc="-5" dirty="0" smtClean="0">
                <a:solidFill>
                  <a:schemeClr val="accent6">
                    <a:lumMod val="50000"/>
                  </a:schemeClr>
                </a:solidFill>
                <a:latin typeface="Calibri"/>
                <a:cs typeface="Calibri"/>
              </a:rPr>
              <a:t>bit</a:t>
            </a:r>
            <a:r>
              <a:rPr lang="en-IN" sz="2200" b="1" spc="-10" dirty="0">
                <a:solidFill>
                  <a:schemeClr val="accent6">
                    <a:lumMod val="50000"/>
                  </a:schemeClr>
                </a:solidFill>
                <a:latin typeface="Calibri"/>
                <a:cs typeface="Calibri"/>
              </a:rPr>
              <a:t>-</a:t>
            </a:r>
            <a:r>
              <a:rPr sz="2200" b="1" spc="-5" dirty="0" smtClean="0">
                <a:solidFill>
                  <a:schemeClr val="accent6">
                    <a:lumMod val="50000"/>
                  </a:schemeClr>
                </a:solidFill>
                <a:latin typeface="Calibri"/>
                <a:cs typeface="Calibri"/>
              </a:rPr>
              <a:t>addressable</a:t>
            </a:r>
            <a:r>
              <a:rPr sz="2200" b="1" spc="-10" dirty="0" smtClean="0">
                <a:solidFill>
                  <a:srgbClr val="0070C0"/>
                </a:solidFill>
                <a:latin typeface="Calibri"/>
                <a:cs typeface="Calibri"/>
              </a:rPr>
              <a:t> </a:t>
            </a:r>
            <a:r>
              <a:rPr sz="2200" b="1" dirty="0">
                <a:solidFill>
                  <a:srgbClr val="0070C0"/>
                </a:solidFill>
                <a:latin typeface="Calibri"/>
                <a:cs typeface="Calibri"/>
              </a:rPr>
              <a:t>SFRs</a:t>
            </a:r>
            <a:endParaRPr sz="2200" dirty="0">
              <a:solidFill>
                <a:srgbClr val="0070C0"/>
              </a:solidFill>
              <a:latin typeface="Calibri"/>
              <a:cs typeface="Calibri"/>
            </a:endParaRPr>
          </a:p>
        </p:txBody>
      </p:sp>
    </p:spTree>
    <p:extLst>
      <p:ext uri="{BB962C8B-B14F-4D97-AF65-F5344CB8AC3E}">
        <p14:creationId xmlns:p14="http://schemas.microsoft.com/office/powerpoint/2010/main" val="2403765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34078" y="76200"/>
            <a:ext cx="6350635" cy="697230"/>
          </a:xfrm>
          <a:prstGeom prst="rect">
            <a:avLst/>
          </a:prstGeom>
        </p:spPr>
        <p:txBody>
          <a:bodyPr vert="horz" wrap="square" lIns="0" tIns="13335" rIns="0" bIns="0" rtlCol="0">
            <a:spAutoFit/>
          </a:bodyPr>
          <a:lstStyle/>
          <a:p>
            <a:pPr marL="12700">
              <a:lnSpc>
                <a:spcPct val="100000"/>
              </a:lnSpc>
              <a:spcBef>
                <a:spcPts val="105"/>
              </a:spcBef>
            </a:pPr>
            <a:r>
              <a:rPr spc="-215" dirty="0"/>
              <a:t>Spe</a:t>
            </a:r>
            <a:r>
              <a:rPr spc="-220" dirty="0"/>
              <a:t>cia</a:t>
            </a:r>
            <a:r>
              <a:rPr dirty="0"/>
              <a:t>l</a:t>
            </a:r>
            <a:r>
              <a:rPr spc="-385" dirty="0"/>
              <a:t> </a:t>
            </a:r>
            <a:r>
              <a:rPr spc="-215" dirty="0"/>
              <a:t>Fun</a:t>
            </a:r>
            <a:r>
              <a:rPr spc="-220" dirty="0"/>
              <a:t>cti</a:t>
            </a:r>
            <a:r>
              <a:rPr spc="-215" dirty="0"/>
              <a:t>o</a:t>
            </a:r>
            <a:r>
              <a:rPr dirty="0"/>
              <a:t>n</a:t>
            </a:r>
            <a:r>
              <a:rPr spc="-380" dirty="0"/>
              <a:t> </a:t>
            </a:r>
            <a:r>
              <a:rPr spc="-295" dirty="0"/>
              <a:t>R</a:t>
            </a:r>
            <a:r>
              <a:rPr spc="-215" dirty="0"/>
              <a:t>eg</a:t>
            </a:r>
            <a:r>
              <a:rPr spc="-220" dirty="0"/>
              <a:t>i</a:t>
            </a:r>
            <a:r>
              <a:rPr spc="-265" dirty="0"/>
              <a:t>st</a:t>
            </a:r>
            <a:r>
              <a:rPr spc="-215" dirty="0"/>
              <a:t>e</a:t>
            </a:r>
            <a:r>
              <a:rPr spc="-290" dirty="0"/>
              <a:t>r</a:t>
            </a:r>
            <a:r>
              <a:rPr dirty="0"/>
              <a:t>s</a:t>
            </a:r>
            <a:r>
              <a:rPr spc="-395" dirty="0"/>
              <a:t> </a:t>
            </a:r>
            <a:r>
              <a:rPr spc="-225" dirty="0"/>
              <a:t>(</a:t>
            </a:r>
            <a:r>
              <a:rPr spc="-215" dirty="0"/>
              <a:t>SF</a:t>
            </a:r>
            <a:r>
              <a:rPr spc="-225" dirty="0"/>
              <a:t>R</a:t>
            </a:r>
            <a:r>
              <a:rPr dirty="0"/>
              <a:t>)</a:t>
            </a:r>
          </a:p>
        </p:txBody>
      </p:sp>
      <p:pic>
        <p:nvPicPr>
          <p:cNvPr id="3" name="object 3"/>
          <p:cNvPicPr/>
          <p:nvPr/>
        </p:nvPicPr>
        <p:blipFill>
          <a:blip r:embed="rId2" cstate="print"/>
          <a:stretch>
            <a:fillRect/>
          </a:stretch>
        </p:blipFill>
        <p:spPr>
          <a:xfrm>
            <a:off x="2743200" y="1143000"/>
            <a:ext cx="9133331" cy="5149924"/>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62</a:t>
            </a:fld>
            <a:endParaRPr dirty="0"/>
          </a:p>
        </p:txBody>
      </p:sp>
      <p:sp>
        <p:nvSpPr>
          <p:cNvPr id="5" name="object 4"/>
          <p:cNvSpPr txBox="1"/>
          <p:nvPr/>
        </p:nvSpPr>
        <p:spPr>
          <a:xfrm>
            <a:off x="152400" y="1981200"/>
            <a:ext cx="2514600" cy="615553"/>
          </a:xfrm>
          <a:prstGeom prst="rect">
            <a:avLst/>
          </a:prstGeom>
          <a:ln w="19050">
            <a:solidFill>
              <a:schemeClr val="tx1"/>
            </a:solidFill>
            <a:prstDash val="sysDash"/>
          </a:ln>
        </p:spPr>
        <p:txBody>
          <a:bodyPr vert="horz" wrap="square" lIns="0" tIns="0" rIns="0" bIns="0" rtlCol="0">
            <a:spAutoFit/>
          </a:bodyPr>
          <a:lstStyle/>
          <a:p>
            <a:pPr marL="12700">
              <a:lnSpc>
                <a:spcPts val="2380"/>
              </a:lnSpc>
            </a:pPr>
            <a:r>
              <a:rPr lang="en-IN" sz="2200" b="1" spc="-5" dirty="0" smtClean="0">
                <a:solidFill>
                  <a:srgbClr val="0070C0"/>
                </a:solidFill>
                <a:latin typeface="Calibri"/>
                <a:cs typeface="Calibri"/>
              </a:rPr>
              <a:t> Here,</a:t>
            </a:r>
            <a:r>
              <a:rPr sz="2200" b="1" spc="-20" dirty="0" smtClean="0">
                <a:solidFill>
                  <a:srgbClr val="0070C0"/>
                </a:solidFill>
                <a:latin typeface="Calibri"/>
                <a:cs typeface="Calibri"/>
              </a:rPr>
              <a:t> </a:t>
            </a:r>
            <a:r>
              <a:rPr sz="2200" dirty="0">
                <a:solidFill>
                  <a:srgbClr val="FF0000"/>
                </a:solidFill>
                <a:latin typeface="Calibri"/>
                <a:cs typeface="Calibri"/>
              </a:rPr>
              <a:t>*</a:t>
            </a:r>
            <a:r>
              <a:rPr sz="2200" spc="-10" dirty="0">
                <a:solidFill>
                  <a:srgbClr val="0070C0"/>
                </a:solidFill>
                <a:latin typeface="Calibri"/>
                <a:cs typeface="Calibri"/>
              </a:rPr>
              <a:t> </a:t>
            </a:r>
            <a:r>
              <a:rPr sz="2200" b="1" spc="-10" dirty="0">
                <a:solidFill>
                  <a:srgbClr val="0070C0"/>
                </a:solidFill>
                <a:latin typeface="Calibri"/>
                <a:cs typeface="Calibri"/>
              </a:rPr>
              <a:t>indicates</a:t>
            </a:r>
            <a:r>
              <a:rPr sz="2200" b="1" spc="-15" dirty="0">
                <a:solidFill>
                  <a:srgbClr val="0070C0"/>
                </a:solidFill>
                <a:latin typeface="Calibri"/>
                <a:cs typeface="Calibri"/>
              </a:rPr>
              <a:t> </a:t>
            </a:r>
            <a:r>
              <a:rPr sz="2200" b="1" dirty="0">
                <a:solidFill>
                  <a:srgbClr val="0070C0"/>
                </a:solidFill>
                <a:latin typeface="Calibri"/>
                <a:cs typeface="Calibri"/>
              </a:rPr>
              <a:t>the</a:t>
            </a:r>
            <a:r>
              <a:rPr sz="2200" b="1" spc="-5" dirty="0">
                <a:solidFill>
                  <a:srgbClr val="0070C0"/>
                </a:solidFill>
                <a:latin typeface="Calibri"/>
                <a:cs typeface="Calibri"/>
              </a:rPr>
              <a:t> </a:t>
            </a:r>
            <a:r>
              <a:rPr lang="en-IN" sz="2200" b="1" spc="-5" dirty="0" smtClean="0">
                <a:solidFill>
                  <a:srgbClr val="0070C0"/>
                </a:solidFill>
                <a:latin typeface="Calibri"/>
                <a:cs typeface="Calibri"/>
              </a:rPr>
              <a:t>  </a:t>
            </a:r>
          </a:p>
          <a:p>
            <a:pPr marL="12700">
              <a:lnSpc>
                <a:spcPts val="2380"/>
              </a:lnSpc>
            </a:pPr>
            <a:r>
              <a:rPr lang="en-IN" sz="2200" b="1" spc="-5" dirty="0">
                <a:solidFill>
                  <a:srgbClr val="0070C0"/>
                </a:solidFill>
                <a:latin typeface="Calibri"/>
                <a:cs typeface="Calibri"/>
              </a:rPr>
              <a:t> </a:t>
            </a:r>
            <a:r>
              <a:rPr sz="2200" b="1" spc="-5" dirty="0" smtClean="0">
                <a:solidFill>
                  <a:schemeClr val="accent6">
                    <a:lumMod val="50000"/>
                  </a:schemeClr>
                </a:solidFill>
                <a:latin typeface="Calibri"/>
                <a:cs typeface="Calibri"/>
              </a:rPr>
              <a:t>bit</a:t>
            </a:r>
            <a:r>
              <a:rPr lang="en-IN" sz="2200" b="1" spc="-10" dirty="0">
                <a:solidFill>
                  <a:schemeClr val="accent6">
                    <a:lumMod val="50000"/>
                  </a:schemeClr>
                </a:solidFill>
                <a:latin typeface="Calibri"/>
                <a:cs typeface="Calibri"/>
              </a:rPr>
              <a:t>-</a:t>
            </a:r>
            <a:r>
              <a:rPr sz="2200" b="1" spc="-5" dirty="0" smtClean="0">
                <a:solidFill>
                  <a:schemeClr val="accent6">
                    <a:lumMod val="50000"/>
                  </a:schemeClr>
                </a:solidFill>
                <a:latin typeface="Calibri"/>
                <a:cs typeface="Calibri"/>
              </a:rPr>
              <a:t>addressable</a:t>
            </a:r>
            <a:r>
              <a:rPr sz="2200" b="1" spc="-10" dirty="0" smtClean="0">
                <a:solidFill>
                  <a:srgbClr val="0070C0"/>
                </a:solidFill>
                <a:latin typeface="Calibri"/>
                <a:cs typeface="Calibri"/>
              </a:rPr>
              <a:t> </a:t>
            </a:r>
            <a:r>
              <a:rPr sz="2200" b="1" dirty="0">
                <a:solidFill>
                  <a:srgbClr val="0070C0"/>
                </a:solidFill>
                <a:latin typeface="Calibri"/>
                <a:cs typeface="Calibri"/>
              </a:rPr>
              <a:t>SFRs</a:t>
            </a:r>
            <a:endParaRPr sz="2200" dirty="0">
              <a:solidFill>
                <a:srgbClr val="0070C0"/>
              </a:solidFill>
              <a:latin typeface="Calibri"/>
              <a:cs typeface="Calibri"/>
            </a:endParaRPr>
          </a:p>
        </p:txBody>
      </p:sp>
    </p:spTree>
    <p:extLst>
      <p:ext uri="{BB962C8B-B14F-4D97-AF65-F5344CB8AC3E}">
        <p14:creationId xmlns:p14="http://schemas.microsoft.com/office/powerpoint/2010/main" val="19291459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1800" y="0"/>
            <a:ext cx="6350000" cy="696595"/>
          </a:xfrm>
          <a:prstGeom prst="rect">
            <a:avLst/>
          </a:prstGeom>
        </p:spPr>
        <p:txBody>
          <a:bodyPr vert="horz" wrap="square" lIns="0" tIns="12700" rIns="0" bIns="0" rtlCol="0">
            <a:spAutoFit/>
          </a:bodyPr>
          <a:lstStyle/>
          <a:p>
            <a:pPr marL="12700">
              <a:lnSpc>
                <a:spcPct val="100000"/>
              </a:lnSpc>
              <a:spcBef>
                <a:spcPts val="100"/>
              </a:spcBef>
            </a:pPr>
            <a:r>
              <a:rPr spc="-215" dirty="0"/>
              <a:t>Sp</a:t>
            </a:r>
            <a:r>
              <a:rPr spc="-210" dirty="0"/>
              <a:t>e</a:t>
            </a:r>
            <a:r>
              <a:rPr spc="-220" dirty="0"/>
              <a:t>ci</a:t>
            </a:r>
            <a:r>
              <a:rPr spc="-215" dirty="0"/>
              <a:t>a</a:t>
            </a:r>
            <a:r>
              <a:rPr dirty="0"/>
              <a:t>l</a:t>
            </a:r>
            <a:r>
              <a:rPr spc="-385" dirty="0"/>
              <a:t> </a:t>
            </a:r>
            <a:r>
              <a:rPr spc="-215" dirty="0"/>
              <a:t>Fun</a:t>
            </a:r>
            <a:r>
              <a:rPr spc="-220" dirty="0"/>
              <a:t>cti</a:t>
            </a:r>
            <a:r>
              <a:rPr spc="-210" dirty="0"/>
              <a:t>o</a:t>
            </a:r>
            <a:r>
              <a:rPr dirty="0"/>
              <a:t>n</a:t>
            </a:r>
            <a:r>
              <a:rPr spc="-380" dirty="0"/>
              <a:t> </a:t>
            </a:r>
            <a:r>
              <a:rPr spc="-295" dirty="0"/>
              <a:t>R</a:t>
            </a:r>
            <a:r>
              <a:rPr spc="-210" dirty="0"/>
              <a:t>e</a:t>
            </a:r>
            <a:r>
              <a:rPr spc="-215" dirty="0"/>
              <a:t>g</a:t>
            </a:r>
            <a:r>
              <a:rPr spc="-220" dirty="0"/>
              <a:t>i</a:t>
            </a:r>
            <a:r>
              <a:rPr spc="-265" dirty="0"/>
              <a:t>st</a:t>
            </a:r>
            <a:r>
              <a:rPr spc="-210" dirty="0"/>
              <a:t>e</a:t>
            </a:r>
            <a:r>
              <a:rPr spc="-290" dirty="0"/>
              <a:t>r</a:t>
            </a:r>
            <a:r>
              <a:rPr dirty="0"/>
              <a:t>s</a:t>
            </a:r>
            <a:r>
              <a:rPr spc="-395" dirty="0"/>
              <a:t> </a:t>
            </a:r>
            <a:r>
              <a:rPr spc="-225" dirty="0"/>
              <a:t>(</a:t>
            </a:r>
            <a:r>
              <a:rPr spc="-215" dirty="0"/>
              <a:t>SF</a:t>
            </a:r>
            <a:r>
              <a:rPr spc="-225" dirty="0"/>
              <a:t>R</a:t>
            </a:r>
            <a:r>
              <a:rPr dirty="0"/>
              <a:t>)</a:t>
            </a:r>
          </a:p>
        </p:txBody>
      </p:sp>
      <p:pic>
        <p:nvPicPr>
          <p:cNvPr id="3" name="object 3"/>
          <p:cNvPicPr/>
          <p:nvPr/>
        </p:nvPicPr>
        <p:blipFill>
          <a:blip r:embed="rId2" cstate="print"/>
          <a:stretch>
            <a:fillRect/>
          </a:stretch>
        </p:blipFill>
        <p:spPr>
          <a:xfrm>
            <a:off x="1752600" y="1741973"/>
            <a:ext cx="9160764" cy="4940245"/>
          </a:xfrm>
          <a:prstGeom prst="rect">
            <a:avLst/>
          </a:prstGeom>
        </p:spPr>
      </p:pic>
      <p:sp>
        <p:nvSpPr>
          <p:cNvPr id="4" name="object 4"/>
          <p:cNvSpPr txBox="1"/>
          <p:nvPr/>
        </p:nvSpPr>
        <p:spPr>
          <a:xfrm>
            <a:off x="685800" y="1054184"/>
            <a:ext cx="5410200" cy="307777"/>
          </a:xfrm>
          <a:prstGeom prst="rect">
            <a:avLst/>
          </a:prstGeom>
          <a:ln>
            <a:solidFill>
              <a:schemeClr val="tx1"/>
            </a:solidFill>
            <a:prstDash val="dash"/>
          </a:ln>
        </p:spPr>
        <p:txBody>
          <a:bodyPr vert="horz" wrap="square" lIns="0" tIns="0" rIns="0" bIns="0" rtlCol="0">
            <a:spAutoFit/>
          </a:bodyPr>
          <a:lstStyle/>
          <a:p>
            <a:pPr marL="12700">
              <a:lnSpc>
                <a:spcPts val="2380"/>
              </a:lnSpc>
            </a:pPr>
            <a:r>
              <a:rPr lang="en-IN" sz="2400" b="1" spc="-5" dirty="0" smtClean="0">
                <a:solidFill>
                  <a:srgbClr val="0070C0"/>
                </a:solidFill>
                <a:latin typeface="Calibri"/>
                <a:cs typeface="Calibri"/>
              </a:rPr>
              <a:t> Here,</a:t>
            </a:r>
            <a:r>
              <a:rPr sz="2400" b="1" spc="-20" dirty="0" smtClean="0">
                <a:solidFill>
                  <a:srgbClr val="C00000"/>
                </a:solidFill>
                <a:latin typeface="Calibri"/>
                <a:cs typeface="Calibri"/>
              </a:rPr>
              <a:t> </a:t>
            </a:r>
            <a:r>
              <a:rPr sz="2400" dirty="0">
                <a:solidFill>
                  <a:srgbClr val="FF0000"/>
                </a:solidFill>
                <a:latin typeface="Calibri"/>
                <a:cs typeface="Calibri"/>
              </a:rPr>
              <a:t>*</a:t>
            </a:r>
            <a:r>
              <a:rPr sz="2400" spc="-10" dirty="0">
                <a:solidFill>
                  <a:srgbClr val="C00000"/>
                </a:solidFill>
                <a:latin typeface="Calibri"/>
                <a:cs typeface="Calibri"/>
              </a:rPr>
              <a:t> </a:t>
            </a:r>
            <a:r>
              <a:rPr sz="2400" b="1" spc="-10" dirty="0">
                <a:solidFill>
                  <a:srgbClr val="0070C0"/>
                </a:solidFill>
                <a:latin typeface="Calibri"/>
                <a:cs typeface="Calibri"/>
              </a:rPr>
              <a:t>indicates</a:t>
            </a:r>
            <a:r>
              <a:rPr sz="2400" b="1" spc="-15" dirty="0">
                <a:solidFill>
                  <a:srgbClr val="0070C0"/>
                </a:solidFill>
                <a:latin typeface="Calibri"/>
                <a:cs typeface="Calibri"/>
              </a:rPr>
              <a:t> </a:t>
            </a:r>
            <a:r>
              <a:rPr sz="2400" b="1" dirty="0">
                <a:solidFill>
                  <a:srgbClr val="0070C0"/>
                </a:solidFill>
                <a:latin typeface="Calibri"/>
                <a:cs typeface="Calibri"/>
              </a:rPr>
              <a:t>the</a:t>
            </a:r>
            <a:r>
              <a:rPr sz="2400" b="1" spc="-5" dirty="0">
                <a:solidFill>
                  <a:srgbClr val="0070C0"/>
                </a:solidFill>
                <a:latin typeface="Calibri"/>
                <a:cs typeface="Calibri"/>
              </a:rPr>
              <a:t> </a:t>
            </a:r>
            <a:r>
              <a:rPr sz="2400" b="1" spc="-5" dirty="0" smtClean="0">
                <a:solidFill>
                  <a:srgbClr val="0070C0"/>
                </a:solidFill>
                <a:latin typeface="Calibri"/>
                <a:cs typeface="Calibri"/>
              </a:rPr>
              <a:t>bit</a:t>
            </a:r>
            <a:r>
              <a:rPr lang="en-IN" sz="2400" b="1" spc="-10" dirty="0">
                <a:solidFill>
                  <a:srgbClr val="0070C0"/>
                </a:solidFill>
                <a:latin typeface="Calibri"/>
                <a:cs typeface="Calibri"/>
              </a:rPr>
              <a:t>-</a:t>
            </a:r>
            <a:r>
              <a:rPr sz="2400" b="1" spc="-5" dirty="0" smtClean="0">
                <a:solidFill>
                  <a:srgbClr val="0070C0"/>
                </a:solidFill>
                <a:latin typeface="Calibri"/>
                <a:cs typeface="Calibri"/>
              </a:rPr>
              <a:t>addressable</a:t>
            </a:r>
            <a:r>
              <a:rPr sz="2400" b="1" spc="-10" dirty="0" smtClean="0">
                <a:solidFill>
                  <a:srgbClr val="0070C0"/>
                </a:solidFill>
                <a:latin typeface="Calibri"/>
                <a:cs typeface="Calibri"/>
              </a:rPr>
              <a:t> </a:t>
            </a:r>
            <a:r>
              <a:rPr sz="2400" b="1" dirty="0">
                <a:solidFill>
                  <a:srgbClr val="0070C0"/>
                </a:solidFill>
                <a:latin typeface="Calibri"/>
                <a:cs typeface="Calibri"/>
              </a:rPr>
              <a:t>SFRs</a:t>
            </a:r>
            <a:endParaRPr sz="2400" dirty="0">
              <a:solidFill>
                <a:srgbClr val="0070C0"/>
              </a:solidFill>
              <a:latin typeface="Calibri"/>
              <a:cs typeface="Calibri"/>
            </a:endParaRPr>
          </a:p>
        </p:txBody>
      </p:sp>
      <p:sp>
        <p:nvSpPr>
          <p:cNvPr id="5" name="object 5"/>
          <p:cNvSpPr txBox="1"/>
          <p:nvPr/>
        </p:nvSpPr>
        <p:spPr>
          <a:xfrm>
            <a:off x="11093957" y="6465214"/>
            <a:ext cx="18097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76</a:t>
            </a:r>
            <a:endParaRPr sz="1200">
              <a:latin typeface="Calibri"/>
              <a:cs typeface="Calibri"/>
            </a:endParaRPr>
          </a:p>
        </p:txBody>
      </p:sp>
    </p:spTree>
    <p:extLst>
      <p:ext uri="{BB962C8B-B14F-4D97-AF65-F5344CB8AC3E}">
        <p14:creationId xmlns:p14="http://schemas.microsoft.com/office/powerpoint/2010/main" val="28297674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noGrp="1"/>
          </p:cNvSpPr>
          <p:nvPr>
            <p:ph type="title"/>
          </p:nvPr>
        </p:nvSpPr>
        <p:spPr>
          <a:xfrm>
            <a:off x="2438400" y="102171"/>
            <a:ext cx="7696200" cy="689932"/>
          </a:xfrm>
          <a:prstGeom prst="rect">
            <a:avLst/>
          </a:prstGeom>
        </p:spPr>
        <p:txBody>
          <a:bodyPr vert="horz" wrap="square" lIns="0" tIns="12700" rIns="0" bIns="0" rtlCol="0">
            <a:spAutoFit/>
          </a:bodyPr>
          <a:lstStyle/>
          <a:p>
            <a:pPr marL="12700" algn="ctr">
              <a:lnSpc>
                <a:spcPct val="100000"/>
              </a:lnSpc>
              <a:spcBef>
                <a:spcPts val="100"/>
              </a:spcBef>
            </a:pPr>
            <a:r>
              <a:rPr lang="en-IN" spc="-215" dirty="0" smtClean="0"/>
              <a:t>Widely </a:t>
            </a:r>
            <a:r>
              <a:rPr lang="en-IN" spc="-215" dirty="0"/>
              <a:t>used Register </a:t>
            </a:r>
            <a:r>
              <a:rPr lang="en-IN" spc="-215" dirty="0" smtClean="0"/>
              <a:t>set of 8051</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512353107"/>
              </p:ext>
            </p:extLst>
          </p:nvPr>
        </p:nvGraphicFramePr>
        <p:xfrm>
          <a:off x="3124200" y="1219200"/>
          <a:ext cx="1541458" cy="365760"/>
        </p:xfrm>
        <a:graphic>
          <a:graphicData uri="http://schemas.openxmlformats.org/drawingml/2006/table">
            <a:tbl>
              <a:tblPr firstRow="1" bandRow="1">
                <a:tableStyleId>{5C22544A-7EE6-4342-B048-85BDC9FD1C3A}</a:tableStyleId>
              </a:tblPr>
              <a:tblGrid>
                <a:gridCol w="1541458"/>
              </a:tblGrid>
              <a:tr h="304800">
                <a:tc>
                  <a:txBody>
                    <a:bodyPr/>
                    <a:lstStyle/>
                    <a:p>
                      <a:pPr algn="ctr"/>
                      <a:r>
                        <a:rPr lang="en-IN" dirty="0" smtClean="0">
                          <a:solidFill>
                            <a:schemeClr val="tx1"/>
                          </a:solidFill>
                        </a:rPr>
                        <a:t>SP</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09103642"/>
              </p:ext>
            </p:extLst>
          </p:nvPr>
        </p:nvGraphicFramePr>
        <p:xfrm>
          <a:off x="3126509" y="1665292"/>
          <a:ext cx="1541458" cy="365760"/>
        </p:xfrm>
        <a:graphic>
          <a:graphicData uri="http://schemas.openxmlformats.org/drawingml/2006/table">
            <a:tbl>
              <a:tblPr firstRow="1" bandRow="1">
                <a:tableStyleId>{5C22544A-7EE6-4342-B048-85BDC9FD1C3A}</a:tableStyleId>
              </a:tblPr>
              <a:tblGrid>
                <a:gridCol w="1541458"/>
              </a:tblGrid>
              <a:tr h="304800">
                <a:tc>
                  <a:txBody>
                    <a:bodyPr/>
                    <a:lstStyle/>
                    <a:p>
                      <a:pPr algn="ctr"/>
                      <a:r>
                        <a:rPr lang="en-IN" dirty="0" smtClean="0">
                          <a:solidFill>
                            <a:schemeClr val="tx1"/>
                          </a:solidFill>
                        </a:rPr>
                        <a:t>PSW</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53195456"/>
              </p:ext>
            </p:extLst>
          </p:nvPr>
        </p:nvGraphicFramePr>
        <p:xfrm>
          <a:off x="3124200" y="2133600"/>
          <a:ext cx="1541458" cy="365760"/>
        </p:xfrm>
        <a:graphic>
          <a:graphicData uri="http://schemas.openxmlformats.org/drawingml/2006/table">
            <a:tbl>
              <a:tblPr firstRow="1" bandRow="1">
                <a:tableStyleId>{5C22544A-7EE6-4342-B048-85BDC9FD1C3A}</a:tableStyleId>
              </a:tblPr>
              <a:tblGrid>
                <a:gridCol w="1541458"/>
              </a:tblGrid>
              <a:tr h="304800">
                <a:tc>
                  <a:txBody>
                    <a:bodyPr/>
                    <a:lstStyle/>
                    <a:p>
                      <a:pPr algn="ctr"/>
                      <a:r>
                        <a:rPr lang="en-IN" dirty="0" smtClean="0">
                          <a:solidFill>
                            <a:schemeClr val="tx1"/>
                          </a:solidFill>
                        </a:rPr>
                        <a:t>A</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0889176"/>
              </p:ext>
            </p:extLst>
          </p:nvPr>
        </p:nvGraphicFramePr>
        <p:xfrm>
          <a:off x="3124200" y="2579692"/>
          <a:ext cx="1541458" cy="365760"/>
        </p:xfrm>
        <a:graphic>
          <a:graphicData uri="http://schemas.openxmlformats.org/drawingml/2006/table">
            <a:tbl>
              <a:tblPr firstRow="1" bandRow="1">
                <a:tableStyleId>{5C22544A-7EE6-4342-B048-85BDC9FD1C3A}</a:tableStyleId>
              </a:tblPr>
              <a:tblGrid>
                <a:gridCol w="1541458"/>
              </a:tblGrid>
              <a:tr h="304800">
                <a:tc>
                  <a:txBody>
                    <a:bodyPr/>
                    <a:lstStyle/>
                    <a:p>
                      <a:pPr algn="ctr"/>
                      <a:r>
                        <a:rPr lang="en-IN" dirty="0" smtClean="0">
                          <a:solidFill>
                            <a:schemeClr val="tx1"/>
                          </a:solidFill>
                        </a:rPr>
                        <a:t>B</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07434085"/>
              </p:ext>
            </p:extLst>
          </p:nvPr>
        </p:nvGraphicFramePr>
        <p:xfrm>
          <a:off x="3124200" y="3035897"/>
          <a:ext cx="1541458" cy="2926080"/>
        </p:xfrm>
        <a:graphic>
          <a:graphicData uri="http://schemas.openxmlformats.org/drawingml/2006/table">
            <a:tbl>
              <a:tblPr firstRow="1" bandRow="1">
                <a:tableStyleId>{5C22544A-7EE6-4342-B048-85BDC9FD1C3A}</a:tableStyleId>
              </a:tblPr>
              <a:tblGrid>
                <a:gridCol w="1541458"/>
              </a:tblGrid>
              <a:tr h="304800">
                <a:tc>
                  <a:txBody>
                    <a:bodyPr/>
                    <a:lstStyle/>
                    <a:p>
                      <a:pPr algn="ctr"/>
                      <a:r>
                        <a:rPr lang="en-IN" b="1" dirty="0" smtClean="0">
                          <a:solidFill>
                            <a:schemeClr val="tx1"/>
                          </a:solidFill>
                        </a:rPr>
                        <a:t>R0</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algn="ctr"/>
                      <a:r>
                        <a:rPr lang="en-IN" b="1" dirty="0" smtClean="0">
                          <a:solidFill>
                            <a:schemeClr val="tx1"/>
                          </a:solidFill>
                        </a:rPr>
                        <a:t>R1</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algn="ctr"/>
                      <a:r>
                        <a:rPr lang="en-IN" b="1" dirty="0" smtClean="0">
                          <a:solidFill>
                            <a:schemeClr val="tx1"/>
                          </a:solidFill>
                        </a:rPr>
                        <a:t>R2</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algn="ctr"/>
                      <a:r>
                        <a:rPr lang="en-IN" b="1" dirty="0" smtClean="0">
                          <a:solidFill>
                            <a:schemeClr val="tx1"/>
                          </a:solidFill>
                        </a:rPr>
                        <a:t>R3</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algn="ctr"/>
                      <a:r>
                        <a:rPr lang="en-IN" b="1" dirty="0" smtClean="0">
                          <a:solidFill>
                            <a:schemeClr val="tx1"/>
                          </a:solidFill>
                        </a:rPr>
                        <a:t>R4</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algn="ctr"/>
                      <a:r>
                        <a:rPr lang="en-IN" b="1" dirty="0" smtClean="0">
                          <a:solidFill>
                            <a:schemeClr val="tx1"/>
                          </a:solidFill>
                        </a:rPr>
                        <a:t>R5</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algn="ctr"/>
                      <a:r>
                        <a:rPr lang="en-IN" b="1" dirty="0" smtClean="0">
                          <a:solidFill>
                            <a:schemeClr val="tx1"/>
                          </a:solidFill>
                        </a:rPr>
                        <a:t>R6</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pPr algn="ctr"/>
                      <a:r>
                        <a:rPr lang="en-IN" b="1" dirty="0" smtClean="0">
                          <a:solidFill>
                            <a:schemeClr val="tx1"/>
                          </a:solidFill>
                        </a:rPr>
                        <a:t>R7</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140170429"/>
              </p:ext>
            </p:extLst>
          </p:nvPr>
        </p:nvGraphicFramePr>
        <p:xfrm>
          <a:off x="6858000" y="1219200"/>
          <a:ext cx="1541458" cy="373380"/>
        </p:xfrm>
        <a:graphic>
          <a:graphicData uri="http://schemas.openxmlformats.org/drawingml/2006/table">
            <a:tbl>
              <a:tblPr firstRow="1" bandRow="1">
                <a:tableStyleId>{5C22544A-7EE6-4342-B048-85BDC9FD1C3A}</a:tableStyleId>
              </a:tblPr>
              <a:tblGrid>
                <a:gridCol w="1541458"/>
              </a:tblGrid>
              <a:tr h="373380">
                <a:tc>
                  <a:txBody>
                    <a:bodyPr/>
                    <a:lstStyle/>
                    <a:p>
                      <a:pPr algn="ctr"/>
                      <a:r>
                        <a:rPr lang="en-IN" dirty="0" smtClean="0">
                          <a:solidFill>
                            <a:schemeClr val="tx1"/>
                          </a:solidFill>
                        </a:rPr>
                        <a:t>DPH</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13064765"/>
              </p:ext>
            </p:extLst>
          </p:nvPr>
        </p:nvGraphicFramePr>
        <p:xfrm>
          <a:off x="8382000" y="1211580"/>
          <a:ext cx="1541458" cy="381000"/>
        </p:xfrm>
        <a:graphic>
          <a:graphicData uri="http://schemas.openxmlformats.org/drawingml/2006/table">
            <a:tbl>
              <a:tblPr firstRow="1" bandRow="1">
                <a:tableStyleId>{5C22544A-7EE6-4342-B048-85BDC9FD1C3A}</a:tableStyleId>
              </a:tblPr>
              <a:tblGrid>
                <a:gridCol w="1541458"/>
              </a:tblGrid>
              <a:tr h="381000">
                <a:tc>
                  <a:txBody>
                    <a:bodyPr/>
                    <a:lstStyle/>
                    <a:p>
                      <a:pPr algn="ctr"/>
                      <a:r>
                        <a:rPr lang="en-IN" dirty="0" smtClean="0">
                          <a:solidFill>
                            <a:schemeClr val="tx1"/>
                          </a:solidFill>
                        </a:rPr>
                        <a:t>DPL</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551428766"/>
              </p:ext>
            </p:extLst>
          </p:nvPr>
        </p:nvGraphicFramePr>
        <p:xfrm>
          <a:off x="6858000" y="2758440"/>
          <a:ext cx="3065458" cy="365760"/>
        </p:xfrm>
        <a:graphic>
          <a:graphicData uri="http://schemas.openxmlformats.org/drawingml/2006/table">
            <a:tbl>
              <a:tblPr firstRow="1" bandRow="1">
                <a:tableStyleId>{5C22544A-7EE6-4342-B048-85BDC9FD1C3A}</a:tableStyleId>
              </a:tblPr>
              <a:tblGrid>
                <a:gridCol w="3065458"/>
              </a:tblGrid>
              <a:tr h="304800">
                <a:tc>
                  <a:txBody>
                    <a:bodyPr/>
                    <a:lstStyle/>
                    <a:p>
                      <a:pPr algn="ctr"/>
                      <a:r>
                        <a:rPr lang="en-IN" dirty="0" smtClean="0">
                          <a:solidFill>
                            <a:schemeClr val="tx1"/>
                          </a:solidFill>
                        </a:rPr>
                        <a:t>PC</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6758131"/>
              </p:ext>
            </p:extLst>
          </p:nvPr>
        </p:nvGraphicFramePr>
        <p:xfrm>
          <a:off x="7848600" y="1938052"/>
          <a:ext cx="1066800" cy="365760"/>
        </p:xfrm>
        <a:graphic>
          <a:graphicData uri="http://schemas.openxmlformats.org/drawingml/2006/table">
            <a:tbl>
              <a:tblPr firstRow="1" bandRow="1">
                <a:tableStyleId>{5C22544A-7EE6-4342-B048-85BDC9FD1C3A}</a:tableStyleId>
              </a:tblPr>
              <a:tblGrid>
                <a:gridCol w="1066800"/>
              </a:tblGrid>
              <a:tr h="304800">
                <a:tc>
                  <a:txBody>
                    <a:bodyPr/>
                    <a:lstStyle/>
                    <a:p>
                      <a:pPr algn="ctr"/>
                      <a:r>
                        <a:rPr lang="en-IN" dirty="0" smtClean="0">
                          <a:solidFill>
                            <a:schemeClr val="tx1"/>
                          </a:solidFill>
                        </a:rPr>
                        <a:t>DPTR</a:t>
                      </a:r>
                      <a:endParaRPr lang="en-IN"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451212733"/>
              </p:ext>
            </p:extLst>
          </p:nvPr>
        </p:nvGraphicFramePr>
        <p:xfrm>
          <a:off x="2590800" y="6126240"/>
          <a:ext cx="2667000" cy="365760"/>
        </p:xfrm>
        <a:graphic>
          <a:graphicData uri="http://schemas.openxmlformats.org/drawingml/2006/table">
            <a:tbl>
              <a:tblPr firstRow="1" bandRow="1">
                <a:tableStyleId>{5C22544A-7EE6-4342-B048-85BDC9FD1C3A}</a:tableStyleId>
              </a:tblPr>
              <a:tblGrid>
                <a:gridCol w="2667000"/>
              </a:tblGrid>
              <a:tr h="304800">
                <a:tc>
                  <a:txBody>
                    <a:bodyPr/>
                    <a:lstStyle/>
                    <a:p>
                      <a:pPr algn="ctr"/>
                      <a:r>
                        <a:rPr lang="en-IN" dirty="0" smtClean="0">
                          <a:solidFill>
                            <a:schemeClr val="tx1"/>
                          </a:solidFill>
                        </a:rPr>
                        <a:t>8-bit Registers of 8051</a:t>
                      </a:r>
                      <a:endParaRPr lang="en-IN"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634686984"/>
              </p:ext>
            </p:extLst>
          </p:nvPr>
        </p:nvGraphicFramePr>
        <p:xfrm>
          <a:off x="7086600" y="6126240"/>
          <a:ext cx="2667000" cy="365760"/>
        </p:xfrm>
        <a:graphic>
          <a:graphicData uri="http://schemas.openxmlformats.org/drawingml/2006/table">
            <a:tbl>
              <a:tblPr firstRow="1" bandRow="1">
                <a:tableStyleId>{5C22544A-7EE6-4342-B048-85BDC9FD1C3A}</a:tableStyleId>
              </a:tblPr>
              <a:tblGrid>
                <a:gridCol w="2667000"/>
              </a:tblGrid>
              <a:tr h="304800">
                <a:tc>
                  <a:txBody>
                    <a:bodyPr/>
                    <a:lstStyle/>
                    <a:p>
                      <a:pPr algn="ctr"/>
                      <a:r>
                        <a:rPr lang="en-IN" dirty="0" smtClean="0">
                          <a:solidFill>
                            <a:schemeClr val="tx1"/>
                          </a:solidFill>
                        </a:rPr>
                        <a:t>16-bit Registers of 8051</a:t>
                      </a:r>
                      <a:endParaRPr lang="en-IN"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Left Brace 3"/>
          <p:cNvSpPr/>
          <p:nvPr/>
        </p:nvSpPr>
        <p:spPr>
          <a:xfrm rot="16200000">
            <a:off x="8244000" y="290400"/>
            <a:ext cx="288000" cy="3060000"/>
          </a:xfrm>
          <a:prstGeom prst="leftBrace">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3996867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14800" y="-76200"/>
            <a:ext cx="3397084" cy="480837"/>
          </a:xfrm>
          <a:prstGeom prst="rect">
            <a:avLst/>
          </a:prstGeom>
        </p:spPr>
        <p:txBody>
          <a:bodyPr wrap="none">
            <a:spAutoFit/>
          </a:bodyPr>
          <a:lstStyle/>
          <a:p>
            <a:pPr>
              <a:lnSpc>
                <a:spcPct val="115000"/>
              </a:lnSpc>
              <a:spcBef>
                <a:spcPts val="1000"/>
              </a:spcBef>
              <a:spcAft>
                <a:spcPts val="0"/>
              </a:spcAft>
            </a:pPr>
            <a:r>
              <a:rPr lang="en-US" sz="24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Instruction set of 8051</a:t>
            </a:r>
            <a:endParaRPr lang="en-IN" sz="24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nvPr>
        </p:nvGraphicFramePr>
        <p:xfrm>
          <a:off x="152400" y="363047"/>
          <a:ext cx="11811000" cy="6418753"/>
        </p:xfrm>
        <a:graphic>
          <a:graphicData uri="http://schemas.openxmlformats.org/drawingml/2006/table">
            <a:tbl>
              <a:tblPr/>
              <a:tblGrid>
                <a:gridCol w="2875046"/>
                <a:gridCol w="4744954"/>
                <a:gridCol w="4191000"/>
              </a:tblGrid>
              <a:tr h="381000">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DATA TRANSFER</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ARITHMETIC</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LOGICAL</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solidFill>
                            <a:srgbClr val="FF0000"/>
                          </a:solidFill>
                          <a:effectLst/>
                          <a:latin typeface="Times New Roman" panose="02020603050405020304" pitchFamily="18" charset="0"/>
                          <a:cs typeface="Times New Roman" panose="02020603050405020304" pitchFamily="18" charset="0"/>
                        </a:rPr>
                        <a:t>MOV </a:t>
                      </a:r>
                      <a:r>
                        <a:rPr lang="en-IN" sz="1600" b="0" dirty="0" smtClean="0">
                          <a:solidFill>
                            <a:schemeClr val="tx1"/>
                          </a:solidFill>
                          <a:effectLst/>
                          <a:latin typeface="Times New Roman" panose="02020603050405020304" pitchFamily="18" charset="0"/>
                          <a:cs typeface="Times New Roman" panose="02020603050405020304" pitchFamily="18" charset="0"/>
                        </a:rPr>
                        <a:t>– Move with internal RAM (data memory)</a:t>
                      </a:r>
                      <a:endParaRPr lang="en-IN" sz="1600" b="0" dirty="0">
                        <a:solidFill>
                          <a:schemeClr val="tx1"/>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ADD</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ANL – Logical AND</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solidFill>
                            <a:srgbClr val="FF0000"/>
                          </a:solidFill>
                          <a:effectLst/>
                          <a:latin typeface="Times New Roman" panose="02020603050405020304" pitchFamily="18" charset="0"/>
                          <a:cs typeface="Times New Roman" panose="02020603050405020304" pitchFamily="18" charset="0"/>
                        </a:rPr>
                        <a:t>MOVC </a:t>
                      </a:r>
                      <a:r>
                        <a:rPr lang="en-IN" sz="1600" b="0" dirty="0" smtClean="0">
                          <a:solidFill>
                            <a:schemeClr val="tx1"/>
                          </a:solidFill>
                          <a:effectLst/>
                          <a:latin typeface="Times New Roman" panose="02020603050405020304" pitchFamily="18" charset="0"/>
                          <a:cs typeface="Times New Roman" panose="02020603050405020304" pitchFamily="18" charset="0"/>
                        </a:rPr>
                        <a:t>– Move with Code memory (ROM)</a:t>
                      </a:r>
                      <a:endParaRPr lang="en-IN" sz="1600" b="0" dirty="0">
                        <a:solidFill>
                          <a:schemeClr val="tx1"/>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ADDC – Add with Carry</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ORL – Logical OR</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solidFill>
                            <a:srgbClr val="FF0000"/>
                          </a:solidFill>
                          <a:effectLst/>
                          <a:latin typeface="Times New Roman" panose="02020603050405020304" pitchFamily="18" charset="0"/>
                          <a:cs typeface="Times New Roman" panose="02020603050405020304" pitchFamily="18" charset="0"/>
                        </a:rPr>
                        <a:t>MOVX </a:t>
                      </a:r>
                      <a:r>
                        <a:rPr lang="en-IN" sz="1600" b="0" dirty="0" smtClean="0">
                          <a:solidFill>
                            <a:schemeClr val="tx1"/>
                          </a:solidFill>
                          <a:effectLst/>
                          <a:latin typeface="Times New Roman" panose="02020603050405020304" pitchFamily="18" charset="0"/>
                          <a:cs typeface="Times New Roman" panose="02020603050405020304" pitchFamily="18" charset="0"/>
                        </a:rPr>
                        <a:t>– Move with external memory</a:t>
                      </a:r>
                      <a:endParaRPr lang="en-IN" sz="1600" b="0" dirty="0">
                        <a:solidFill>
                          <a:schemeClr val="tx1"/>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solidFill>
                            <a:srgbClr val="FF0000"/>
                          </a:solidFill>
                          <a:effectLst/>
                          <a:latin typeface="Times New Roman" panose="02020603050405020304" pitchFamily="18" charset="0"/>
                          <a:cs typeface="Times New Roman" panose="02020603050405020304" pitchFamily="18" charset="0"/>
                        </a:rPr>
                        <a:t>SUBB </a:t>
                      </a:r>
                      <a:r>
                        <a:rPr lang="en-IN" sz="1600" b="0" dirty="0" smtClean="0">
                          <a:solidFill>
                            <a:schemeClr val="tx1"/>
                          </a:solidFill>
                          <a:effectLst/>
                          <a:latin typeface="Times New Roman" panose="02020603050405020304" pitchFamily="18" charset="0"/>
                          <a:cs typeface="Times New Roman" panose="02020603050405020304" pitchFamily="18" charset="0"/>
                        </a:rPr>
                        <a:t>– Subtract </a:t>
                      </a:r>
                    </a:p>
                    <a:p>
                      <a:pPr algn="ctr" fontAlgn="t"/>
                      <a:r>
                        <a:rPr lang="en-IN" sz="1600" b="0" dirty="0" smtClean="0">
                          <a:solidFill>
                            <a:schemeClr val="tx1"/>
                          </a:solidFill>
                          <a:effectLst/>
                          <a:latin typeface="Times New Roman" panose="02020603050405020304" pitchFamily="18" charset="0"/>
                          <a:cs typeface="Times New Roman" panose="02020603050405020304" pitchFamily="18" charset="0"/>
                        </a:rPr>
                        <a:t>with Borrow</a:t>
                      </a:r>
                      <a:endParaRPr lang="en-IN" sz="1600" b="0" dirty="0">
                        <a:solidFill>
                          <a:schemeClr val="tx1"/>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XRL – Logical XOR</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PUSH – push data in to stack</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INC - Increment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CLR - Clear</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POP– pop data from stack</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DEC - Decrement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CPL - Complement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XCH – Exchange the contents of two operands</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MUL – Multiplication </a:t>
                      </a:r>
                    </a:p>
                    <a:p>
                      <a:pPr algn="ctr" fontAlgn="t"/>
                      <a:r>
                        <a:rPr lang="en-US" sz="1600" b="0" dirty="0" smtClean="0">
                          <a:solidFill>
                            <a:srgbClr val="FF0000"/>
                          </a:solidFill>
                          <a:effectLst/>
                          <a:latin typeface="Times New Roman" panose="02020603050405020304" pitchFamily="18" charset="0"/>
                          <a:cs typeface="Times New Roman" panose="02020603050405020304" pitchFamily="18" charset="0"/>
                        </a:rPr>
                        <a:t>(Only A and B registers are allowed as operands with MUL and DIV instructions)</a:t>
                      </a:r>
                      <a:endParaRPr lang="en-IN" sz="1600" b="0"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RL – Rotate left the content of the operand.</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US" sz="1600" b="0" dirty="0" smtClean="0">
                          <a:solidFill>
                            <a:srgbClr val="FF0000"/>
                          </a:solidFill>
                          <a:effectLst/>
                          <a:latin typeface="Times New Roman" panose="02020603050405020304" pitchFamily="18" charset="0"/>
                          <a:cs typeface="Times New Roman" panose="02020603050405020304" pitchFamily="18" charset="0"/>
                        </a:rPr>
                        <a:t>Only direct addressing is allowed in PUSH and POP</a:t>
                      </a:r>
                      <a:endParaRPr lang="en-IN" sz="1600" b="0"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DIV – Division</a:t>
                      </a:r>
                    </a:p>
                    <a:p>
                      <a:pPr algn="ctr" fontAlgn="t"/>
                      <a:r>
                        <a:rPr lang="en-US" sz="1600" b="0" dirty="0" smtClean="0">
                          <a:solidFill>
                            <a:srgbClr val="FF0000"/>
                          </a:solidFill>
                          <a:effectLst/>
                          <a:latin typeface="Times New Roman" panose="02020603050405020304" pitchFamily="18" charset="0"/>
                          <a:cs typeface="Times New Roman" panose="02020603050405020304" pitchFamily="18" charset="0"/>
                        </a:rPr>
                        <a:t>Examples: MUL</a:t>
                      </a:r>
                      <a:r>
                        <a:rPr lang="en-US" sz="1600" b="0" baseline="0" dirty="0" smtClean="0">
                          <a:solidFill>
                            <a:srgbClr val="FF0000"/>
                          </a:solidFill>
                          <a:effectLst/>
                          <a:latin typeface="Times New Roman" panose="02020603050405020304" pitchFamily="18" charset="0"/>
                          <a:cs typeface="Times New Roman" panose="02020603050405020304" pitchFamily="18" charset="0"/>
                        </a:rPr>
                        <a:t> AB, DIV AB.</a:t>
                      </a:r>
                    </a:p>
                    <a:p>
                      <a:pPr algn="ctr" fontAlgn="t"/>
                      <a:r>
                        <a:rPr lang="en-US" sz="1600" b="1" baseline="0" dirty="0" smtClean="0">
                          <a:solidFill>
                            <a:srgbClr val="FF0000"/>
                          </a:solidFill>
                          <a:effectLst/>
                          <a:latin typeface="Times New Roman" panose="02020603050405020304" pitchFamily="18" charset="0"/>
                          <a:cs typeface="Times New Roman" panose="02020603050405020304" pitchFamily="18" charset="0"/>
                        </a:rPr>
                        <a:t>No comma</a:t>
                      </a:r>
                      <a:r>
                        <a:rPr lang="en-US" sz="1600" b="0" baseline="0" dirty="0" smtClean="0">
                          <a:solidFill>
                            <a:srgbClr val="FF0000"/>
                          </a:solidFill>
                          <a:effectLst/>
                          <a:latin typeface="Times New Roman" panose="02020603050405020304" pitchFamily="18" charset="0"/>
                          <a:cs typeface="Times New Roman" panose="02020603050405020304" pitchFamily="18" charset="0"/>
                        </a:rPr>
                        <a:t> required between A and B</a:t>
                      </a:r>
                      <a:endParaRPr lang="en-IN" sz="1600" b="0"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solidFill>
                            <a:schemeClr val="tx1"/>
                          </a:solidFill>
                          <a:effectLst/>
                          <a:latin typeface="Times New Roman" panose="02020603050405020304" pitchFamily="18" charset="0"/>
                          <a:ea typeface="+mn-ea"/>
                          <a:cs typeface="Times New Roman" panose="02020603050405020304" pitchFamily="18" charset="0"/>
                        </a:rPr>
                        <a:t>RLC </a:t>
                      </a:r>
                      <a:r>
                        <a:rPr lang="en-IN" sz="1600" b="0" dirty="0" smtClean="0">
                          <a:effectLst/>
                          <a:latin typeface="Times New Roman" panose="02020603050405020304" pitchFamily="18" charset="0"/>
                          <a:cs typeface="Times New Roman" panose="02020603050405020304" pitchFamily="18" charset="0"/>
                        </a:rPr>
                        <a:t>– Rotate left the content of the operand along with carry flag.</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endParaRPr lang="en-IN" sz="1600" b="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DAA – Decimal Adjust Accumulator. (used in BCD arithmetic)</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RR– Rotate right the content of the operand.</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endParaRPr lang="en-IN" sz="1600" b="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fontAlgn="t"/>
                      <a:r>
                        <a:rPr lang="en-IN" sz="1600" b="0">
                          <a:solidFill>
                            <a:srgbClr val="000000"/>
                          </a:solidFill>
                          <a:effectLst/>
                          <a:latin typeface="Times New Roman" panose="02020603050405020304" pitchFamily="18" charset="0"/>
                          <a:cs typeface="Times New Roman" panose="02020603050405020304" pitchFamily="18" charset="0"/>
                        </a:rPr>
                        <a:t> </a:t>
                      </a:r>
                      <a:endParaRPr lang="en-IN" sz="1600" b="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RRC– Rotate right the content of the operand along with carry flag.</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endParaRPr lang="en-IN" sz="1600" b="0" dirty="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endParaRPr lang="en-IN" sz="1600" b="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RLA– Rotate left the content of the Accumulator.</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endParaRPr lang="en-IN" sz="1600" b="0" dirty="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endParaRPr lang="en-IN" sz="1600" b="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SWAP – Swap the lower and higher nibbles of the operand.</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4381064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14800" y="0"/>
            <a:ext cx="3397084" cy="480837"/>
          </a:xfrm>
          <a:prstGeom prst="rect">
            <a:avLst/>
          </a:prstGeom>
        </p:spPr>
        <p:txBody>
          <a:bodyPr wrap="none">
            <a:spAutoFit/>
          </a:bodyPr>
          <a:lstStyle/>
          <a:p>
            <a:pPr>
              <a:lnSpc>
                <a:spcPct val="115000"/>
              </a:lnSpc>
              <a:spcBef>
                <a:spcPts val="1000"/>
              </a:spcBef>
              <a:spcAft>
                <a:spcPts val="0"/>
              </a:spcAft>
            </a:pPr>
            <a:r>
              <a:rPr lang="en-US" sz="24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Instruction set of 8051</a:t>
            </a:r>
            <a:endParaRPr lang="en-IN" sz="24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nvPr>
        </p:nvGraphicFramePr>
        <p:xfrm>
          <a:off x="762000" y="838200"/>
          <a:ext cx="10515600" cy="4754310"/>
        </p:xfrm>
        <a:graphic>
          <a:graphicData uri="http://schemas.openxmlformats.org/drawingml/2006/table">
            <a:tbl>
              <a:tblPr/>
              <a:tblGrid>
                <a:gridCol w="3733800"/>
                <a:gridCol w="6781800"/>
              </a:tblGrid>
              <a:tr h="381000">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BOOLEAN</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PROGRAM BRANCHING</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SETB -Set Bit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JMP – Jump</a:t>
                      </a:r>
                      <a:r>
                        <a:rPr lang="en-IN" sz="1600" b="0" baseline="0" dirty="0" smtClean="0">
                          <a:effectLst/>
                          <a:latin typeface="Times New Roman" panose="02020603050405020304" pitchFamily="18" charset="0"/>
                          <a:cs typeface="Times New Roman" panose="02020603050405020304" pitchFamily="18" charset="0"/>
                        </a:rPr>
                        <a:t> (Unconditional)</a:t>
                      </a:r>
                      <a:endParaRPr lang="en-IN" sz="1600" b="0" dirty="0" smtClean="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JC -Jump if Carry</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AJMP – Absolute Jump (jump range 2kB</a:t>
                      </a:r>
                      <a:r>
                        <a:rPr lang="en-IN" sz="1600" b="0" baseline="0" dirty="0" smtClean="0">
                          <a:effectLst/>
                          <a:latin typeface="Times New Roman" panose="02020603050405020304" pitchFamily="18" charset="0"/>
                          <a:cs typeface="Times New Roman" panose="02020603050405020304" pitchFamily="18" charset="0"/>
                        </a:rPr>
                        <a:t>.</a:t>
                      </a:r>
                      <a:r>
                        <a:rPr lang="en-IN" sz="1600" b="0" dirty="0" smtClean="0">
                          <a:effectLst/>
                          <a:latin typeface="Times New Roman" panose="02020603050405020304" pitchFamily="18" charset="0"/>
                          <a:cs typeface="Times New Roman" panose="02020603050405020304" pitchFamily="18" charset="0"/>
                        </a:rPr>
                        <a: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JNC – Jump if no carry</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SJMP - Short Jump (jump range 128 Bytes</a:t>
                      </a:r>
                      <a:r>
                        <a:rPr lang="en-IN" sz="1600" b="0" baseline="0" dirty="0" smtClean="0">
                          <a:effectLst/>
                          <a:latin typeface="Times New Roman" panose="02020603050405020304" pitchFamily="18" charset="0"/>
                          <a:cs typeface="Times New Roman" panose="02020603050405020304" pitchFamily="18" charset="0"/>
                        </a:rPr>
                        <a:t>.</a:t>
                      </a:r>
                      <a:r>
                        <a:rPr lang="en-IN" sz="1600" b="0" dirty="0" smtClean="0">
                          <a:effectLst/>
                          <a:latin typeface="Times New Roman" panose="02020603050405020304" pitchFamily="18" charset="0"/>
                          <a:cs typeface="Times New Roman" panose="02020603050405020304" pitchFamily="18" charset="0"/>
                        </a:rPr>
                        <a:t>)</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JB – Jump if Bit set to 1</a:t>
                      </a:r>
                      <a:r>
                        <a:rPr lang="en-IN" sz="1600" b="0" baseline="0" dirty="0" smtClean="0">
                          <a:effectLst/>
                          <a:latin typeface="Times New Roman" panose="02020603050405020304" pitchFamily="18" charset="0"/>
                          <a:cs typeface="Times New Roman" panose="02020603050405020304" pitchFamily="18" charset="0"/>
                        </a:rPr>
                        <a:t> </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JZ –</a:t>
                      </a:r>
                      <a:r>
                        <a:rPr lang="en-IN" sz="1600" b="0" baseline="0" dirty="0" smtClean="0">
                          <a:effectLst/>
                          <a:latin typeface="Times New Roman" panose="02020603050405020304" pitchFamily="18" charset="0"/>
                          <a:cs typeface="Times New Roman" panose="02020603050405020304" pitchFamily="18" charset="0"/>
                        </a:rPr>
                        <a:t> Jump if A=0</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JNB- Jump if no</a:t>
                      </a:r>
                      <a:r>
                        <a:rPr lang="en-IN" sz="1600" b="0" baseline="0" dirty="0" smtClean="0">
                          <a:effectLst/>
                          <a:latin typeface="Times New Roman" panose="02020603050405020304" pitchFamily="18" charset="0"/>
                          <a:cs typeface="Times New Roman" panose="02020603050405020304" pitchFamily="18" charset="0"/>
                        </a:rPr>
                        <a:t> Bit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JNZ – Jump if A≠0</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IN" sz="1600" b="0" dirty="0" smtClean="0">
                          <a:solidFill>
                            <a:schemeClr val="tx1"/>
                          </a:solidFill>
                          <a:effectLst/>
                          <a:latin typeface="Times New Roman" panose="02020603050405020304" pitchFamily="18" charset="0"/>
                          <a:ea typeface="+mn-ea"/>
                          <a:cs typeface="Times New Roman" panose="02020603050405020304" pitchFamily="18" charset="0"/>
                        </a:rPr>
                        <a:t>JBC – Jump if bit and clear</a:t>
                      </a:r>
                      <a:r>
                        <a:rPr lang="en-IN" sz="1600" b="0" baseline="0" dirty="0" smtClean="0">
                          <a:solidFill>
                            <a:schemeClr val="tx1"/>
                          </a:solidFill>
                          <a:effectLst/>
                          <a:latin typeface="Times New Roman" panose="02020603050405020304" pitchFamily="18" charset="0"/>
                          <a:ea typeface="+mn-ea"/>
                          <a:cs typeface="Times New Roman" panose="02020603050405020304" pitchFamily="18" charset="0"/>
                        </a:rPr>
                        <a:t> the bit after jump</a:t>
                      </a:r>
                      <a:endParaRPr lang="en-IN" sz="1600" b="0" dirty="0" smtClean="0">
                        <a:solidFill>
                          <a:schemeClr val="tx1"/>
                        </a:solidFill>
                        <a:effectLst/>
                        <a:latin typeface="Times New Roman" panose="02020603050405020304" pitchFamily="18" charset="0"/>
                        <a:ea typeface="+mn-ea"/>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CJNE – Compare and jump if not equal. (Compare the contents of the operands)</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endParaRPr lang="en-IN" sz="1600" b="0" dirty="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DJNZ – Decrement</a:t>
                      </a:r>
                      <a:r>
                        <a:rPr lang="en-IN" sz="1600" b="0" baseline="0" dirty="0" smtClean="0">
                          <a:effectLst/>
                          <a:latin typeface="Times New Roman" panose="02020603050405020304" pitchFamily="18" charset="0"/>
                          <a:cs typeface="Times New Roman" panose="02020603050405020304" pitchFamily="18" charset="0"/>
                        </a:rPr>
                        <a:t> the operand once and jump if it is not zero</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NOP – No operation</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RET – Return to main program from subprogram (Example: Delay routine.)</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ACALL– Absolute Call (Range: 2kB)</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LCALL - Long Call (range: 64kB)</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754409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05200" y="-76200"/>
            <a:ext cx="5276060" cy="675185"/>
          </a:xfrm>
          <a:prstGeom prst="rect">
            <a:avLst/>
          </a:prstGeom>
        </p:spPr>
        <p:txBody>
          <a:bodyPr wrap="none">
            <a:spAutoFit/>
          </a:bodyPr>
          <a:lstStyle/>
          <a:p>
            <a:pPr>
              <a:lnSpc>
                <a:spcPct val="115000"/>
              </a:lnSpc>
              <a:spcBef>
                <a:spcPts val="1000"/>
              </a:spcBef>
              <a:spcAft>
                <a:spcPts val="0"/>
              </a:spcAft>
            </a:pPr>
            <a:r>
              <a:rPr lang="en-US" sz="3600" b="1"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Addressing </a:t>
            </a: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modes</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123430" y="583821"/>
            <a:ext cx="12039600" cy="5856988"/>
          </a:xfrm>
          <a:prstGeom prst="rect">
            <a:avLst/>
          </a:prstGeom>
        </p:spPr>
        <p:txBody>
          <a:bodyPr wrap="square">
            <a:spAutoFit/>
          </a:bodyPr>
          <a:lstStyle/>
          <a:p>
            <a:pPr algn="just">
              <a:lnSpc>
                <a:spcPct val="115000"/>
              </a:lnSpc>
              <a:spcAft>
                <a:spcPts val="1000"/>
              </a:spcAft>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ea typeface="Times New Roman" panose="02020603050405020304" pitchFamily="18" charset="0"/>
                <a:cs typeface="Times New Roman" panose="02020603050405020304" pitchFamily="18" charset="0"/>
              </a:rPr>
              <a:t>An assembly language program (ALP) is a collection of instructions which need to be executed in sequential order. An example ALP is given as,                 </a:t>
            </a:r>
            <a:r>
              <a:rPr lang="en-US" sz="32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MOV</a:t>
            </a:r>
            <a:r>
              <a:rPr lang="en-US" sz="3200" dirty="0" smtClean="0">
                <a:latin typeface="Times New Roman" panose="02020603050405020304" pitchFamily="18" charset="0"/>
                <a:ea typeface="Times New Roman" panose="02020603050405020304" pitchFamily="18" charset="0"/>
                <a:cs typeface="Times New Roman" panose="02020603050405020304" pitchFamily="18" charset="0"/>
              </a:rPr>
              <a:t> A,31H</a:t>
            </a:r>
          </a:p>
          <a:p>
            <a:pPr algn="just">
              <a:lnSpc>
                <a:spcPct val="115000"/>
              </a:lnSpc>
              <a:spcAft>
                <a:spcPts val="1000"/>
              </a:spcAft>
            </a:pPr>
            <a:r>
              <a:rPr lang="en-US" sz="32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Opcode</a:t>
            </a:r>
            <a:r>
              <a:rPr lang="en-US" sz="32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ea typeface="Times New Roman" panose="02020603050405020304" pitchFamily="18" charset="0"/>
                <a:cs typeface="Times New Roman" panose="02020603050405020304" pitchFamily="18" charset="0"/>
              </a:rPr>
              <a:t>Operand           </a:t>
            </a:r>
          </a:p>
          <a:p>
            <a:pPr algn="just">
              <a:lnSpc>
                <a:spcPct val="115000"/>
              </a:lnSpc>
              <a:spcAft>
                <a:spcPts val="1000"/>
              </a:spcAft>
            </a:pPr>
            <a:r>
              <a:rPr lang="en-US" sz="3200" dirty="0" err="1" smtClean="0">
                <a:latin typeface="Times New Roman" panose="02020603050405020304" pitchFamily="18" charset="0"/>
                <a:ea typeface="Times New Roman" panose="02020603050405020304" pitchFamily="18" charset="0"/>
                <a:cs typeface="Times New Roman" panose="02020603050405020304" pitchFamily="18" charset="0"/>
              </a:rPr>
              <a:t>Opcode</a:t>
            </a:r>
            <a:r>
              <a:rPr lang="en-US" sz="3200" dirty="0" smtClean="0">
                <a:latin typeface="Times New Roman" panose="02020603050405020304" pitchFamily="18" charset="0"/>
                <a:ea typeface="Times New Roman" panose="02020603050405020304" pitchFamily="18" charset="0"/>
                <a:cs typeface="Times New Roman" panose="02020603050405020304" pitchFamily="18" charset="0"/>
              </a:rPr>
              <a:t> defines the type of operation; Operand specifies the source and destinations on which operand is going to work.</a:t>
            </a:r>
            <a:endParaRPr lang="en-US" sz="40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4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Addressing mode defines the style (method) of writing an assembly language instruction while programming a particular processor. Addressing modes are processor dependent.</a:t>
            </a:r>
          </a:p>
        </p:txBody>
      </p:sp>
      <p:sp>
        <p:nvSpPr>
          <p:cNvPr id="5" name="Right Brace 4"/>
          <p:cNvSpPr/>
          <p:nvPr/>
        </p:nvSpPr>
        <p:spPr>
          <a:xfrm rot="5400000">
            <a:off x="2685000" y="1887000"/>
            <a:ext cx="290400" cy="936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tx2"/>
              </a:solidFill>
            </a:endParaRPr>
          </a:p>
        </p:txBody>
      </p:sp>
      <p:sp>
        <p:nvSpPr>
          <p:cNvPr id="6" name="Right Brace 5"/>
          <p:cNvSpPr/>
          <p:nvPr/>
        </p:nvSpPr>
        <p:spPr>
          <a:xfrm rot="5400000">
            <a:off x="3835415" y="1803385"/>
            <a:ext cx="290400" cy="110323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tx2"/>
              </a:solidFill>
            </a:endParaRPr>
          </a:p>
        </p:txBody>
      </p:sp>
    </p:spTree>
    <p:extLst>
      <p:ext uri="{BB962C8B-B14F-4D97-AF65-F5344CB8AC3E}">
        <p14:creationId xmlns:p14="http://schemas.microsoft.com/office/powerpoint/2010/main" val="34411664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05200" y="-76200"/>
            <a:ext cx="5276060" cy="675185"/>
          </a:xfrm>
          <a:prstGeom prst="rect">
            <a:avLst/>
          </a:prstGeom>
        </p:spPr>
        <p:txBody>
          <a:bodyPr wrap="none">
            <a:spAutoFit/>
          </a:bodyPr>
          <a:lstStyle/>
          <a:p>
            <a:pPr>
              <a:lnSpc>
                <a:spcPct val="115000"/>
              </a:lnSpc>
              <a:spcBef>
                <a:spcPts val="1000"/>
              </a:spcBef>
              <a:spcAft>
                <a:spcPts val="0"/>
              </a:spcAft>
            </a:pPr>
            <a:r>
              <a:rPr lang="en-US" sz="3600" b="1"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Addressing </a:t>
            </a: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modes</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123430" y="583821"/>
            <a:ext cx="12039600" cy="5392245"/>
          </a:xfrm>
          <a:prstGeom prst="rect">
            <a:avLst/>
          </a:prstGeom>
        </p:spPr>
        <p:txBody>
          <a:bodyPr wrap="square">
            <a:spAutoFit/>
          </a:bodyPr>
          <a:lstStyle/>
          <a:p>
            <a:pPr marL="514350" indent="-514350" algn="just">
              <a:lnSpc>
                <a:spcPct val="115000"/>
              </a:lnSpc>
              <a:spcAft>
                <a:spcPts val="1000"/>
              </a:spcAft>
              <a:buAutoNum type="arabicParenR"/>
            </a:pPr>
            <a:r>
              <a:rPr lang="en-US" sz="3200"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Immediate </a:t>
            </a:r>
            <a:r>
              <a:rPr lang="en-US" sz="3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addressing mode</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3200" b="1" dirty="0" smtClean="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b="1" dirty="0"/>
              <a:t>MOV A, #</a:t>
            </a:r>
            <a:r>
              <a:rPr lang="en-US" sz="3200" b="1" dirty="0" smtClean="0"/>
              <a:t>6AH</a:t>
            </a:r>
          </a:p>
          <a:p>
            <a:pPr algn="just">
              <a:lnSpc>
                <a:spcPct val="115000"/>
              </a:lnSpc>
              <a:spcAft>
                <a:spcPts val="1000"/>
              </a:spcAft>
            </a:pPr>
            <a:r>
              <a:rPr lang="en-US" sz="3200" dirty="0" smtClean="0">
                <a:latin typeface="Times New Roman" panose="02020603050405020304" pitchFamily="18" charset="0"/>
                <a:ea typeface="Times New Roman" panose="02020603050405020304" pitchFamily="18" charset="0"/>
                <a:cs typeface="Times New Roman" panose="02020603050405020304" pitchFamily="18" charset="0"/>
              </a:rPr>
              <a:t>Operand contains data on which operation is going to perform.</a:t>
            </a:r>
          </a:p>
          <a:p>
            <a:pPr algn="just">
              <a:lnSpc>
                <a:spcPct val="115000"/>
              </a:lnSpc>
              <a:spcAft>
                <a:spcPts val="1000"/>
              </a:spcAft>
            </a:pPr>
            <a:r>
              <a:rPr lang="en-US" sz="3200" b="1" dirty="0" smtClean="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3200"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Direct </a:t>
            </a:r>
            <a:r>
              <a:rPr lang="en-US" sz="3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addressing mode </a:t>
            </a:r>
            <a:endParaRPr lang="en-US" sz="3200"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b="1" dirty="0"/>
              <a:t>MOV A, </a:t>
            </a:r>
            <a:r>
              <a:rPr lang="en-US" sz="3200" b="1" dirty="0" smtClean="0"/>
              <a:t>04H</a:t>
            </a:r>
          </a:p>
          <a:p>
            <a:pPr algn="just">
              <a:lnSpc>
                <a:spcPct val="115000"/>
              </a:lnSpc>
              <a:spcAft>
                <a:spcPts val="1000"/>
              </a:spcAft>
            </a:pPr>
            <a:r>
              <a:rPr lang="en-US" sz="3200" dirty="0">
                <a:latin typeface="Times New Roman" panose="02020603050405020304" pitchFamily="18" charset="0"/>
                <a:ea typeface="Times New Roman" panose="02020603050405020304" pitchFamily="18" charset="0"/>
                <a:cs typeface="Times New Roman" panose="02020603050405020304" pitchFamily="18" charset="0"/>
              </a:rPr>
              <a:t>Operand contains </a:t>
            </a:r>
            <a:r>
              <a:rPr lang="en-US" sz="3200" dirty="0" smtClean="0">
                <a:latin typeface="Times New Roman" panose="02020603050405020304" pitchFamily="18" charset="0"/>
                <a:ea typeface="Times New Roman" panose="02020603050405020304" pitchFamily="18" charset="0"/>
                <a:cs typeface="Times New Roman" panose="02020603050405020304" pitchFamily="18" charset="0"/>
              </a:rPr>
              <a:t>address of the memory location where data is stored (on </a:t>
            </a:r>
            <a:r>
              <a:rPr lang="en-US" sz="3200" dirty="0">
                <a:latin typeface="Times New Roman" panose="02020603050405020304" pitchFamily="18" charset="0"/>
                <a:ea typeface="Times New Roman" panose="02020603050405020304" pitchFamily="18" charset="0"/>
                <a:cs typeface="Times New Roman" panose="02020603050405020304" pitchFamily="18" charset="0"/>
              </a:rPr>
              <a:t>which operation is going to </a:t>
            </a:r>
            <a:r>
              <a:rPr lang="en-US" sz="3200" dirty="0" smtClean="0">
                <a:latin typeface="Times New Roman" panose="02020603050405020304" pitchFamily="18" charset="0"/>
                <a:ea typeface="Times New Roman" panose="02020603050405020304" pitchFamily="18" charset="0"/>
                <a:cs typeface="Times New Roman" panose="02020603050405020304" pitchFamily="18" charset="0"/>
              </a:rPr>
              <a:t>perform).</a:t>
            </a:r>
            <a:endParaRPr lang="en-US" sz="32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endParaRPr lang="en-US" sz="3200"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8333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05200" y="-76200"/>
            <a:ext cx="5276060" cy="675185"/>
          </a:xfrm>
          <a:prstGeom prst="rect">
            <a:avLst/>
          </a:prstGeom>
        </p:spPr>
        <p:txBody>
          <a:bodyPr wrap="none">
            <a:spAutoFit/>
          </a:bodyPr>
          <a:lstStyle/>
          <a:p>
            <a:pPr>
              <a:lnSpc>
                <a:spcPct val="115000"/>
              </a:lnSpc>
              <a:spcBef>
                <a:spcPts val="1000"/>
              </a:spcBef>
              <a:spcAft>
                <a:spcPts val="0"/>
              </a:spcAft>
            </a:pPr>
            <a:r>
              <a:rPr lang="en-US" sz="3600" b="1"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Addressing </a:t>
            </a: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modes</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123430" y="583821"/>
            <a:ext cx="12039600" cy="6299160"/>
          </a:xfrm>
          <a:prstGeom prst="rect">
            <a:avLst/>
          </a:prstGeom>
        </p:spPr>
        <p:txBody>
          <a:bodyPr wrap="square">
            <a:spAutoFit/>
          </a:bodyPr>
          <a:lstStyle/>
          <a:p>
            <a:pPr algn="just">
              <a:lnSpc>
                <a:spcPct val="115000"/>
              </a:lnSpc>
              <a:spcAft>
                <a:spcPts val="1000"/>
              </a:spcAft>
            </a:pPr>
            <a:r>
              <a:rPr lang="en-US" sz="3200" b="1" dirty="0" smtClean="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3</a:t>
            </a:r>
            <a:r>
              <a:rPr lang="en-US" sz="32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32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Register direct addressing mode</a:t>
            </a:r>
            <a:r>
              <a:rPr lang="en-US" sz="3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(Register addressing mode)</a:t>
            </a:r>
          </a:p>
          <a:p>
            <a:pPr algn="just">
              <a:lnSpc>
                <a:spcPct val="115000"/>
              </a:lnSpc>
              <a:spcAft>
                <a:spcPts val="1000"/>
              </a:spcAft>
            </a:pPr>
            <a:r>
              <a:rPr lang="en-US" sz="3200" b="1" dirty="0"/>
              <a:t>MOV A, </a:t>
            </a:r>
            <a:r>
              <a:rPr lang="en-US" sz="3200" b="1" dirty="0" smtClean="0"/>
              <a:t>R4</a:t>
            </a:r>
            <a:r>
              <a:rPr lang="en-IN" sz="3200" dirty="0"/>
              <a:t> </a:t>
            </a:r>
            <a:r>
              <a:rPr lang="en-IN" sz="3200" dirty="0" smtClean="0"/>
              <a:t>  </a:t>
            </a:r>
          </a:p>
          <a:p>
            <a:pPr algn="just">
              <a:lnSpc>
                <a:spcPct val="115000"/>
              </a:lnSpc>
              <a:spcAft>
                <a:spcPts val="1000"/>
              </a:spcAft>
            </a:pPr>
            <a:r>
              <a:rPr lang="en-IN" sz="3200" dirty="0" smtClean="0">
                <a:solidFill>
                  <a:srgbClr val="FF0000"/>
                </a:solidFill>
              </a:rPr>
              <a:t>(</a:t>
            </a:r>
            <a:r>
              <a:rPr lang="en-US" sz="3200" dirty="0" smtClean="0">
                <a:solidFill>
                  <a:srgbClr val="FF0000"/>
                </a:solidFill>
              </a:rPr>
              <a:t>Registers </a:t>
            </a:r>
            <a:r>
              <a:rPr lang="en-US" sz="3200" dirty="0">
                <a:solidFill>
                  <a:srgbClr val="FF0000"/>
                </a:solidFill>
              </a:rPr>
              <a:t>can </a:t>
            </a:r>
            <a:r>
              <a:rPr lang="en-US" sz="3200" dirty="0" smtClean="0">
                <a:solidFill>
                  <a:srgbClr val="FF0000"/>
                </a:solidFill>
              </a:rPr>
              <a:t>be </a:t>
            </a:r>
            <a:r>
              <a:rPr lang="en-US" sz="3200" dirty="0">
                <a:solidFill>
                  <a:srgbClr val="FF0000"/>
                </a:solidFill>
              </a:rPr>
              <a:t>R0,R1…to </a:t>
            </a:r>
            <a:r>
              <a:rPr lang="en-US" sz="3200" dirty="0" smtClean="0">
                <a:solidFill>
                  <a:srgbClr val="FF0000"/>
                </a:solidFill>
              </a:rPr>
              <a:t>R7 from register selected bank of internal RAM. Direct data transfer between any two bank registers is not allowed. Can be done through Accumulator (A)</a:t>
            </a:r>
            <a:r>
              <a:rPr lang="en-IN" sz="3200" dirty="0" smtClean="0">
                <a:solidFill>
                  <a:srgbClr val="FF0000"/>
                </a:solidFill>
              </a:rPr>
              <a:t>). </a:t>
            </a:r>
          </a:p>
          <a:p>
            <a:pPr algn="just">
              <a:lnSpc>
                <a:spcPct val="115000"/>
              </a:lnSpc>
              <a:spcAft>
                <a:spcPts val="1000"/>
              </a:spcAf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Example:</a:t>
            </a:r>
          </a:p>
          <a:p>
            <a:pPr algn="just">
              <a:lnSpc>
                <a:spcPct val="115000"/>
              </a:lnSpc>
              <a:spcAft>
                <a:spcPts val="1000"/>
              </a:spcAf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ea typeface="Times New Roman" panose="02020603050405020304" pitchFamily="18" charset="0"/>
                <a:cs typeface="Times New Roman" panose="02020603050405020304" pitchFamily="18" charset="0"/>
              </a:rPr>
              <a:t>MOV R1,R3 (</a:t>
            </a:r>
            <a:r>
              <a:rPr lang="en-US" sz="28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This is not allowed</a:t>
            </a:r>
            <a:r>
              <a:rPr lang="en-US" sz="28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algn="just">
              <a:lnSpc>
                <a:spcPct val="115000"/>
              </a:lnSpc>
              <a:spcAft>
                <a:spcPts val="1000"/>
              </a:spcAft>
            </a:pPr>
            <a:r>
              <a:rPr lang="en-US" sz="2800" dirty="0" smtClean="0">
                <a:latin typeface="Times New Roman" panose="02020603050405020304" pitchFamily="18" charset="0"/>
                <a:ea typeface="Times New Roman" panose="02020603050405020304" pitchFamily="18" charset="0"/>
                <a:cs typeface="Times New Roman" panose="02020603050405020304" pitchFamily="18" charset="0"/>
              </a:rPr>
              <a:t>This can be done through accumulator as follows.</a:t>
            </a:r>
          </a:p>
          <a:p>
            <a:pPr algn="just">
              <a:lnSpc>
                <a:spcPct val="115000"/>
              </a:lnSpc>
              <a:spcAft>
                <a:spcPts val="1000"/>
              </a:spcAft>
            </a:pPr>
            <a:r>
              <a:rPr lang="en-US" sz="2800" dirty="0" smtClean="0">
                <a:latin typeface="Times New Roman" panose="02020603050405020304" pitchFamily="18" charset="0"/>
                <a:ea typeface="Times New Roman" panose="02020603050405020304" pitchFamily="18" charset="0"/>
                <a:cs typeface="Times New Roman" panose="02020603050405020304" pitchFamily="18" charset="0"/>
              </a:rPr>
              <a:t>MOV A,R3 </a:t>
            </a:r>
          </a:p>
          <a:p>
            <a:pPr algn="just">
              <a:lnSpc>
                <a:spcPct val="115000"/>
              </a:lnSpc>
              <a:spcAft>
                <a:spcPts val="1000"/>
              </a:spcAft>
            </a:pPr>
            <a:r>
              <a:rPr lang="en-US" sz="2800" dirty="0" smtClean="0">
                <a:latin typeface="Times New Roman" panose="02020603050405020304" pitchFamily="18" charset="0"/>
                <a:ea typeface="Times New Roman" panose="02020603050405020304" pitchFamily="18" charset="0"/>
                <a:cs typeface="Times New Roman" panose="02020603050405020304" pitchFamily="18" charset="0"/>
              </a:rPr>
              <a:t>MOV R1,A</a:t>
            </a:r>
            <a:endParaRPr lang="en-IN" sz="28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38131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00050" y="886841"/>
          <a:ext cx="11277600" cy="5720941"/>
        </p:xfrm>
        <a:graphic>
          <a:graphicData uri="http://schemas.openxmlformats.org/drawingml/2006/table">
            <a:tbl>
              <a:tblPr firstRow="1" bandRow="1">
                <a:tableStyleId>{2D5ABB26-0587-4C30-8999-92F81FD0307C}</a:tableStyleId>
              </a:tblPr>
              <a:tblGrid>
                <a:gridCol w="5638800"/>
                <a:gridCol w="5638800"/>
              </a:tblGrid>
              <a:tr h="516509">
                <a:tc>
                  <a:txBody>
                    <a:bodyPr/>
                    <a:lstStyle/>
                    <a:p>
                      <a:pPr algn="ctr">
                        <a:lnSpc>
                          <a:spcPct val="100000"/>
                        </a:lnSpc>
                        <a:spcBef>
                          <a:spcPts val="325"/>
                        </a:spcBef>
                      </a:pPr>
                      <a:r>
                        <a:rPr sz="2400" b="1" spc="-10" dirty="0">
                          <a:solidFill>
                            <a:srgbClr val="FFFFFF"/>
                          </a:solidFill>
                          <a:latin typeface="Calibri"/>
                          <a:cs typeface="Calibri"/>
                        </a:rPr>
                        <a:t>MICROPROCESSOR</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 algn="ctr">
                        <a:lnSpc>
                          <a:spcPct val="100000"/>
                        </a:lnSpc>
                        <a:spcBef>
                          <a:spcPts val="325"/>
                        </a:spcBef>
                      </a:pPr>
                      <a:r>
                        <a:rPr sz="2400" b="1" spc="-10" dirty="0">
                          <a:solidFill>
                            <a:srgbClr val="FFFFFF"/>
                          </a:solidFill>
                          <a:latin typeface="Calibri"/>
                          <a:cs typeface="Calibri"/>
                        </a:rPr>
                        <a:t>MICROCONTROLLER</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853439">
                <a:tc>
                  <a:txBody>
                    <a:bodyPr/>
                    <a:lstStyle/>
                    <a:p>
                      <a:pPr marL="121920">
                        <a:lnSpc>
                          <a:spcPct val="100000"/>
                        </a:lnSpc>
                        <a:spcBef>
                          <a:spcPts val="325"/>
                        </a:spcBef>
                      </a:pPr>
                      <a:r>
                        <a:rPr sz="2400" spc="-15" dirty="0">
                          <a:latin typeface="Calibri"/>
                          <a:cs typeface="Calibri"/>
                        </a:rPr>
                        <a:t>4.Cannot</a:t>
                      </a:r>
                      <a:r>
                        <a:rPr sz="2400" spc="290" dirty="0">
                          <a:latin typeface="Calibri"/>
                          <a:cs typeface="Calibri"/>
                        </a:rPr>
                        <a:t> </a:t>
                      </a:r>
                      <a:r>
                        <a:rPr sz="2400" spc="-5" dirty="0">
                          <a:latin typeface="Calibri"/>
                          <a:cs typeface="Calibri"/>
                        </a:rPr>
                        <a:t>be</a:t>
                      </a:r>
                      <a:r>
                        <a:rPr sz="2400" spc="290" dirty="0">
                          <a:latin typeface="Calibri"/>
                          <a:cs typeface="Calibri"/>
                        </a:rPr>
                        <a:t> </a:t>
                      </a:r>
                      <a:r>
                        <a:rPr sz="2400" spc="-5" dirty="0">
                          <a:latin typeface="Calibri"/>
                          <a:cs typeface="Calibri"/>
                        </a:rPr>
                        <a:t>used</a:t>
                      </a:r>
                      <a:r>
                        <a:rPr sz="2400" spc="300" dirty="0">
                          <a:latin typeface="Calibri"/>
                          <a:cs typeface="Calibri"/>
                        </a:rPr>
                        <a:t> </a:t>
                      </a:r>
                      <a:r>
                        <a:rPr sz="2400" dirty="0">
                          <a:latin typeface="Calibri"/>
                          <a:cs typeface="Calibri"/>
                        </a:rPr>
                        <a:t>in</a:t>
                      </a:r>
                      <a:r>
                        <a:rPr sz="2400" spc="285" dirty="0">
                          <a:latin typeface="Calibri"/>
                          <a:cs typeface="Calibri"/>
                        </a:rPr>
                        <a:t> </a:t>
                      </a:r>
                      <a:r>
                        <a:rPr sz="2400" spc="-10" dirty="0">
                          <a:latin typeface="Calibri"/>
                          <a:cs typeface="Calibri"/>
                        </a:rPr>
                        <a:t>compact</a:t>
                      </a:r>
                      <a:r>
                        <a:rPr sz="2400" spc="300" dirty="0">
                          <a:latin typeface="Calibri"/>
                          <a:cs typeface="Calibri"/>
                        </a:rPr>
                        <a:t> </a:t>
                      </a:r>
                      <a:r>
                        <a:rPr sz="2400" spc="-25" dirty="0">
                          <a:latin typeface="Calibri"/>
                          <a:cs typeface="Calibri"/>
                        </a:rPr>
                        <a:t>systems</a:t>
                      </a:r>
                      <a:r>
                        <a:rPr sz="2400" spc="290" dirty="0">
                          <a:latin typeface="Calibri"/>
                          <a:cs typeface="Calibri"/>
                        </a:rPr>
                        <a:t> </a:t>
                      </a:r>
                      <a:r>
                        <a:rPr sz="2400" dirty="0">
                          <a:latin typeface="Calibri"/>
                          <a:cs typeface="Calibri"/>
                        </a:rPr>
                        <a:t>and</a:t>
                      </a:r>
                      <a:endParaRPr sz="2400">
                        <a:latin typeface="Calibri"/>
                        <a:cs typeface="Calibri"/>
                      </a:endParaRPr>
                    </a:p>
                    <a:p>
                      <a:pPr marL="121920">
                        <a:lnSpc>
                          <a:spcPct val="100000"/>
                        </a:lnSpc>
                      </a:pPr>
                      <a:r>
                        <a:rPr sz="2400" spc="-10" dirty="0">
                          <a:latin typeface="Calibri"/>
                          <a:cs typeface="Calibri"/>
                        </a:rPr>
                        <a:t>inefficient</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22555">
                        <a:lnSpc>
                          <a:spcPct val="100000"/>
                        </a:lnSpc>
                        <a:spcBef>
                          <a:spcPts val="325"/>
                        </a:spcBef>
                        <a:tabLst>
                          <a:tab pos="992505" algn="l"/>
                          <a:tab pos="1481455" algn="l"/>
                          <a:tab pos="2248535" algn="l"/>
                          <a:tab pos="2655570" algn="l"/>
                          <a:tab pos="3898900" algn="l"/>
                          <a:tab pos="5051425" algn="l"/>
                        </a:tabLst>
                      </a:pPr>
                      <a:r>
                        <a:rPr sz="2400" spc="-15" dirty="0">
                          <a:latin typeface="Calibri"/>
                          <a:cs typeface="Calibri"/>
                        </a:rPr>
                        <a:t>4.Can	</a:t>
                      </a:r>
                      <a:r>
                        <a:rPr sz="2400" spc="-5" dirty="0">
                          <a:latin typeface="Calibri"/>
                          <a:cs typeface="Calibri"/>
                        </a:rPr>
                        <a:t>be	</a:t>
                      </a:r>
                      <a:r>
                        <a:rPr sz="2400" spc="-10" dirty="0">
                          <a:latin typeface="Calibri"/>
                          <a:cs typeface="Calibri"/>
                        </a:rPr>
                        <a:t>used	</a:t>
                      </a:r>
                      <a:r>
                        <a:rPr sz="2400" dirty="0">
                          <a:latin typeface="Calibri"/>
                          <a:cs typeface="Calibri"/>
                        </a:rPr>
                        <a:t>in	</a:t>
                      </a:r>
                      <a:r>
                        <a:rPr sz="2400" spc="-10" dirty="0">
                          <a:latin typeface="Calibri"/>
                          <a:cs typeface="Calibri"/>
                        </a:rPr>
                        <a:t>compact	</a:t>
                      </a:r>
                      <a:r>
                        <a:rPr sz="2400" spc="-25" dirty="0">
                          <a:latin typeface="Calibri"/>
                          <a:cs typeface="Calibri"/>
                        </a:rPr>
                        <a:t>systems	</a:t>
                      </a:r>
                      <a:r>
                        <a:rPr sz="2400" dirty="0">
                          <a:latin typeface="Calibri"/>
                          <a:cs typeface="Calibri"/>
                        </a:rPr>
                        <a:t>and</a:t>
                      </a:r>
                      <a:endParaRPr sz="2400">
                        <a:latin typeface="Calibri"/>
                        <a:cs typeface="Calibri"/>
                      </a:endParaRPr>
                    </a:p>
                    <a:p>
                      <a:pPr marL="122555">
                        <a:lnSpc>
                          <a:spcPct val="100000"/>
                        </a:lnSpc>
                      </a:pPr>
                      <a:r>
                        <a:rPr sz="2400" spc="-5" dirty="0">
                          <a:latin typeface="Calibri"/>
                          <a:cs typeface="Calibri"/>
                        </a:rPr>
                        <a:t>hence</a:t>
                      </a:r>
                      <a:r>
                        <a:rPr sz="2400" spc="-30" dirty="0">
                          <a:latin typeface="Calibri"/>
                          <a:cs typeface="Calibri"/>
                        </a:rPr>
                        <a:t> </a:t>
                      </a:r>
                      <a:r>
                        <a:rPr sz="2400" spc="-10" dirty="0">
                          <a:latin typeface="Calibri"/>
                          <a:cs typeface="Calibri"/>
                        </a:rPr>
                        <a:t>efficient</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651890">
                <a:tc>
                  <a:txBody>
                    <a:bodyPr/>
                    <a:lstStyle/>
                    <a:p>
                      <a:pPr marL="121920">
                        <a:lnSpc>
                          <a:spcPct val="100000"/>
                        </a:lnSpc>
                        <a:spcBef>
                          <a:spcPts val="325"/>
                        </a:spcBef>
                      </a:pPr>
                      <a:r>
                        <a:rPr sz="2400" spc="-20" dirty="0">
                          <a:latin typeface="Calibri"/>
                          <a:cs typeface="Calibri"/>
                        </a:rPr>
                        <a:t>5.Cost</a:t>
                      </a:r>
                      <a:r>
                        <a:rPr sz="2400" spc="-25" dirty="0">
                          <a:latin typeface="Calibri"/>
                          <a:cs typeface="Calibri"/>
                        </a:rPr>
                        <a:t> </a:t>
                      </a:r>
                      <a:r>
                        <a:rPr sz="2400" spc="-5" dirty="0">
                          <a:latin typeface="Calibri"/>
                          <a:cs typeface="Calibri"/>
                        </a:rPr>
                        <a:t>of </a:t>
                      </a:r>
                      <a:r>
                        <a:rPr sz="2400" dirty="0">
                          <a:latin typeface="Calibri"/>
                          <a:cs typeface="Calibri"/>
                        </a:rPr>
                        <a:t>the</a:t>
                      </a:r>
                      <a:r>
                        <a:rPr sz="2400" spc="-15" dirty="0">
                          <a:latin typeface="Calibri"/>
                          <a:cs typeface="Calibri"/>
                        </a:rPr>
                        <a:t> </a:t>
                      </a:r>
                      <a:r>
                        <a:rPr sz="2400" spc="-10" dirty="0">
                          <a:latin typeface="Calibri"/>
                          <a:cs typeface="Calibri"/>
                        </a:rPr>
                        <a:t>entire</a:t>
                      </a:r>
                      <a:r>
                        <a:rPr sz="2400" spc="-5" dirty="0">
                          <a:latin typeface="Calibri"/>
                          <a:cs typeface="Calibri"/>
                        </a:rPr>
                        <a:t> </a:t>
                      </a:r>
                      <a:r>
                        <a:rPr sz="2400" spc="-25" dirty="0">
                          <a:latin typeface="Calibri"/>
                          <a:cs typeface="Calibri"/>
                        </a:rPr>
                        <a:t>system</a:t>
                      </a:r>
                      <a:r>
                        <a:rPr sz="2400" spc="-15" dirty="0">
                          <a:latin typeface="Calibri"/>
                          <a:cs typeface="Calibri"/>
                        </a:rPr>
                        <a:t> </a:t>
                      </a:r>
                      <a:r>
                        <a:rPr sz="2400" spc="-5" dirty="0">
                          <a:latin typeface="Calibri"/>
                          <a:cs typeface="Calibri"/>
                        </a:rPr>
                        <a:t>increases</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2555">
                        <a:lnSpc>
                          <a:spcPct val="100000"/>
                        </a:lnSpc>
                        <a:spcBef>
                          <a:spcPts val="325"/>
                        </a:spcBef>
                      </a:pPr>
                      <a:r>
                        <a:rPr sz="2400" spc="-20" dirty="0">
                          <a:latin typeface="Calibri"/>
                          <a:cs typeface="Calibri"/>
                        </a:rPr>
                        <a:t>5.Cost </a:t>
                      </a:r>
                      <a:r>
                        <a:rPr sz="2400" spc="-5" dirty="0">
                          <a:latin typeface="Calibri"/>
                          <a:cs typeface="Calibri"/>
                        </a:rPr>
                        <a:t>of</a:t>
                      </a:r>
                      <a:r>
                        <a:rPr sz="2400" dirty="0">
                          <a:latin typeface="Calibri"/>
                          <a:cs typeface="Calibri"/>
                        </a:rPr>
                        <a:t> the</a:t>
                      </a:r>
                      <a:r>
                        <a:rPr sz="2400" spc="-15" dirty="0">
                          <a:latin typeface="Calibri"/>
                          <a:cs typeface="Calibri"/>
                        </a:rPr>
                        <a:t> </a:t>
                      </a:r>
                      <a:r>
                        <a:rPr sz="2400" spc="-10" dirty="0">
                          <a:latin typeface="Calibri"/>
                          <a:cs typeface="Calibri"/>
                        </a:rPr>
                        <a:t>entire </a:t>
                      </a:r>
                      <a:r>
                        <a:rPr sz="2400" spc="-25" dirty="0">
                          <a:latin typeface="Calibri"/>
                          <a:cs typeface="Calibri"/>
                        </a:rPr>
                        <a:t>system</a:t>
                      </a:r>
                      <a:r>
                        <a:rPr sz="2400" spc="-15" dirty="0">
                          <a:latin typeface="Calibri"/>
                          <a:cs typeface="Calibri"/>
                        </a:rPr>
                        <a:t> </a:t>
                      </a:r>
                      <a:r>
                        <a:rPr sz="2400" dirty="0">
                          <a:latin typeface="Calibri"/>
                          <a:cs typeface="Calibri"/>
                        </a:rPr>
                        <a:t>is</a:t>
                      </a:r>
                      <a:r>
                        <a:rPr sz="2400" spc="-15" dirty="0">
                          <a:latin typeface="Calibri"/>
                          <a:cs typeface="Calibri"/>
                        </a:rPr>
                        <a:t> </a:t>
                      </a:r>
                      <a:r>
                        <a:rPr sz="2400" spc="-10" dirty="0">
                          <a:latin typeface="Calibri"/>
                          <a:cs typeface="Calibri"/>
                        </a:rPr>
                        <a:t>low</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908431">
                <a:tc>
                  <a:txBody>
                    <a:bodyPr/>
                    <a:lstStyle/>
                    <a:p>
                      <a:pPr marL="121920" marR="114300">
                        <a:lnSpc>
                          <a:spcPct val="100000"/>
                        </a:lnSpc>
                        <a:spcBef>
                          <a:spcPts val="330"/>
                        </a:spcBef>
                        <a:tabLst>
                          <a:tab pos="991869" algn="l"/>
                          <a:tab pos="1391285" algn="l"/>
                          <a:tab pos="2546985" algn="l"/>
                          <a:tab pos="4224655" algn="l"/>
                          <a:tab pos="4779645" algn="l"/>
                        </a:tabLst>
                      </a:pPr>
                      <a:r>
                        <a:rPr sz="2400" spc="-5" dirty="0">
                          <a:latin typeface="Calibri"/>
                          <a:cs typeface="Calibri"/>
                        </a:rPr>
                        <a:t>6</a:t>
                      </a:r>
                      <a:r>
                        <a:rPr sz="2400" spc="-10" dirty="0">
                          <a:latin typeface="Calibri"/>
                          <a:cs typeface="Calibri"/>
                        </a:rPr>
                        <a:t>.</a:t>
                      </a:r>
                      <a:r>
                        <a:rPr sz="2400" spc="-5" dirty="0">
                          <a:latin typeface="Calibri"/>
                          <a:cs typeface="Calibri"/>
                        </a:rPr>
                        <a:t>Du</a:t>
                      </a:r>
                      <a:r>
                        <a:rPr sz="2400" dirty="0">
                          <a:latin typeface="Calibri"/>
                          <a:cs typeface="Calibri"/>
                        </a:rPr>
                        <a:t>e	</a:t>
                      </a:r>
                      <a:r>
                        <a:rPr sz="2400" spc="-25" dirty="0">
                          <a:latin typeface="Calibri"/>
                          <a:cs typeface="Calibri"/>
                        </a:rPr>
                        <a:t>t</a:t>
                      </a:r>
                      <a:r>
                        <a:rPr sz="2400" dirty="0">
                          <a:latin typeface="Calibri"/>
                          <a:cs typeface="Calibri"/>
                        </a:rPr>
                        <a:t>o	</a:t>
                      </a:r>
                      <a:r>
                        <a:rPr sz="2400" spc="-35" dirty="0">
                          <a:latin typeface="Calibri"/>
                          <a:cs typeface="Calibri"/>
                        </a:rPr>
                        <a:t>e</a:t>
                      </a:r>
                      <a:r>
                        <a:rPr sz="2400" spc="-5" dirty="0">
                          <a:latin typeface="Calibri"/>
                          <a:cs typeface="Calibri"/>
                        </a:rPr>
                        <a:t>x</a:t>
                      </a:r>
                      <a:r>
                        <a:rPr sz="2400" spc="-20" dirty="0">
                          <a:latin typeface="Calibri"/>
                          <a:cs typeface="Calibri"/>
                        </a:rPr>
                        <a:t>t</a:t>
                      </a:r>
                      <a:r>
                        <a:rPr sz="2400" dirty="0">
                          <a:latin typeface="Calibri"/>
                          <a:cs typeface="Calibri"/>
                        </a:rPr>
                        <a:t>e</a:t>
                      </a:r>
                      <a:r>
                        <a:rPr sz="2400" spc="5" dirty="0">
                          <a:latin typeface="Calibri"/>
                          <a:cs typeface="Calibri"/>
                        </a:rPr>
                        <a:t>r</a:t>
                      </a:r>
                      <a:r>
                        <a:rPr sz="2400" spc="-5" dirty="0">
                          <a:latin typeface="Calibri"/>
                          <a:cs typeface="Calibri"/>
                        </a:rPr>
                        <a:t>na</a:t>
                      </a:r>
                      <a:r>
                        <a:rPr sz="2400" dirty="0">
                          <a:latin typeface="Calibri"/>
                          <a:cs typeface="Calibri"/>
                        </a:rPr>
                        <a:t>l	</a:t>
                      </a:r>
                      <a:r>
                        <a:rPr sz="2400" spc="-20" dirty="0">
                          <a:latin typeface="Calibri"/>
                          <a:cs typeface="Calibri"/>
                        </a:rPr>
                        <a:t>co</a:t>
                      </a:r>
                      <a:r>
                        <a:rPr sz="2400" spc="-10" dirty="0">
                          <a:latin typeface="Calibri"/>
                          <a:cs typeface="Calibri"/>
                        </a:rPr>
                        <a:t>m</a:t>
                      </a:r>
                      <a:r>
                        <a:rPr sz="2400" spc="-5" dirty="0">
                          <a:latin typeface="Calibri"/>
                          <a:cs typeface="Calibri"/>
                        </a:rPr>
                        <a:t>pone</a:t>
                      </a:r>
                      <a:r>
                        <a:rPr sz="2400" spc="-25" dirty="0">
                          <a:latin typeface="Calibri"/>
                          <a:cs typeface="Calibri"/>
                        </a:rPr>
                        <a:t>n</a:t>
                      </a:r>
                      <a:r>
                        <a:rPr sz="2400" dirty="0">
                          <a:latin typeface="Calibri"/>
                          <a:cs typeface="Calibri"/>
                        </a:rPr>
                        <a:t>ts	the	e</a:t>
                      </a:r>
                      <a:r>
                        <a:rPr sz="2400" spc="-15" dirty="0">
                          <a:latin typeface="Calibri"/>
                          <a:cs typeface="Calibri"/>
                        </a:rPr>
                        <a:t>n</a:t>
                      </a:r>
                      <a:r>
                        <a:rPr sz="2400" dirty="0">
                          <a:latin typeface="Calibri"/>
                          <a:cs typeface="Calibri"/>
                        </a:rPr>
                        <a:t>ti</a:t>
                      </a:r>
                      <a:r>
                        <a:rPr sz="2400" spc="-30" dirty="0">
                          <a:latin typeface="Calibri"/>
                          <a:cs typeface="Calibri"/>
                        </a:rPr>
                        <a:t>r</a:t>
                      </a:r>
                      <a:r>
                        <a:rPr sz="2400" dirty="0">
                          <a:latin typeface="Calibri"/>
                          <a:cs typeface="Calibri"/>
                        </a:rPr>
                        <a:t>e  </a:t>
                      </a:r>
                      <a:r>
                        <a:rPr sz="2400" spc="-15" dirty="0">
                          <a:latin typeface="Calibri"/>
                          <a:cs typeface="Calibri"/>
                        </a:rPr>
                        <a:t>power</a:t>
                      </a:r>
                      <a:r>
                        <a:rPr sz="2400" spc="-5" dirty="0">
                          <a:latin typeface="Calibri"/>
                          <a:cs typeface="Calibri"/>
                        </a:rPr>
                        <a:t> </a:t>
                      </a:r>
                      <a:r>
                        <a:rPr sz="2400" spc="-10" dirty="0">
                          <a:latin typeface="Calibri"/>
                          <a:cs typeface="Calibri"/>
                        </a:rPr>
                        <a:t>consumption </a:t>
                      </a:r>
                      <a:r>
                        <a:rPr sz="2400" dirty="0">
                          <a:latin typeface="Calibri"/>
                          <a:cs typeface="Calibri"/>
                        </a:rPr>
                        <a:t>is</a:t>
                      </a:r>
                      <a:r>
                        <a:rPr sz="2400" spc="-10" dirty="0">
                          <a:latin typeface="Calibri"/>
                          <a:cs typeface="Calibri"/>
                        </a:rPr>
                        <a:t> </a:t>
                      </a:r>
                      <a:r>
                        <a:rPr sz="2400" spc="-5" dirty="0">
                          <a:latin typeface="Calibri"/>
                          <a:cs typeface="Calibri"/>
                        </a:rPr>
                        <a:t>high</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2555" marR="114935">
                        <a:lnSpc>
                          <a:spcPct val="100000"/>
                        </a:lnSpc>
                        <a:spcBef>
                          <a:spcPts val="330"/>
                        </a:spcBef>
                        <a:tabLst>
                          <a:tab pos="1236345" algn="l"/>
                        </a:tabLst>
                      </a:pPr>
                      <a:r>
                        <a:rPr sz="2400" spc="-5" dirty="0">
                          <a:latin typeface="Calibri"/>
                          <a:cs typeface="Calibri"/>
                        </a:rPr>
                        <a:t>6.Since	</a:t>
                      </a:r>
                      <a:r>
                        <a:rPr sz="2400" spc="-10" dirty="0">
                          <a:latin typeface="Calibri"/>
                          <a:cs typeface="Calibri"/>
                        </a:rPr>
                        <a:t>external</a:t>
                      </a:r>
                      <a:r>
                        <a:rPr sz="2400" spc="355" dirty="0">
                          <a:latin typeface="Calibri"/>
                          <a:cs typeface="Calibri"/>
                        </a:rPr>
                        <a:t> </a:t>
                      </a:r>
                      <a:r>
                        <a:rPr sz="2400" spc="-10" dirty="0">
                          <a:latin typeface="Calibri"/>
                          <a:cs typeface="Calibri"/>
                        </a:rPr>
                        <a:t>components</a:t>
                      </a:r>
                      <a:r>
                        <a:rPr sz="2400" spc="350" dirty="0">
                          <a:latin typeface="Calibri"/>
                          <a:cs typeface="Calibri"/>
                        </a:rPr>
                        <a:t> </a:t>
                      </a:r>
                      <a:r>
                        <a:rPr sz="2400" spc="-15" dirty="0">
                          <a:latin typeface="Calibri"/>
                          <a:cs typeface="Calibri"/>
                        </a:rPr>
                        <a:t>are</a:t>
                      </a:r>
                      <a:r>
                        <a:rPr sz="2400" spc="360" dirty="0">
                          <a:latin typeface="Calibri"/>
                          <a:cs typeface="Calibri"/>
                        </a:rPr>
                        <a:t> </a:t>
                      </a:r>
                      <a:r>
                        <a:rPr sz="2400" spc="-5" dirty="0">
                          <a:latin typeface="Calibri"/>
                          <a:cs typeface="Calibri"/>
                        </a:rPr>
                        <a:t>low</a:t>
                      </a:r>
                      <a:r>
                        <a:rPr sz="2400" spc="350" dirty="0">
                          <a:latin typeface="Calibri"/>
                          <a:cs typeface="Calibri"/>
                        </a:rPr>
                        <a:t> </a:t>
                      </a:r>
                      <a:r>
                        <a:rPr sz="2400" dirty="0">
                          <a:latin typeface="Calibri"/>
                          <a:cs typeface="Calibri"/>
                        </a:rPr>
                        <a:t>the </a:t>
                      </a:r>
                      <a:r>
                        <a:rPr sz="2400" spc="-530" dirty="0">
                          <a:latin typeface="Calibri"/>
                          <a:cs typeface="Calibri"/>
                        </a:rPr>
                        <a:t> </a:t>
                      </a:r>
                      <a:r>
                        <a:rPr sz="2400" spc="-10" dirty="0">
                          <a:latin typeface="Calibri"/>
                          <a:cs typeface="Calibri"/>
                        </a:rPr>
                        <a:t>entire</a:t>
                      </a:r>
                      <a:r>
                        <a:rPr sz="2400" spc="-5" dirty="0">
                          <a:latin typeface="Calibri"/>
                          <a:cs typeface="Calibri"/>
                        </a:rPr>
                        <a:t> </a:t>
                      </a:r>
                      <a:r>
                        <a:rPr sz="2400" spc="-15" dirty="0">
                          <a:latin typeface="Calibri"/>
                          <a:cs typeface="Calibri"/>
                        </a:rPr>
                        <a:t>power</a:t>
                      </a:r>
                      <a:r>
                        <a:rPr sz="2400" spc="5" dirty="0">
                          <a:latin typeface="Calibri"/>
                          <a:cs typeface="Calibri"/>
                        </a:rPr>
                        <a:t> </a:t>
                      </a:r>
                      <a:r>
                        <a:rPr sz="2400" spc="-10" dirty="0">
                          <a:latin typeface="Calibri"/>
                          <a:cs typeface="Calibri"/>
                        </a:rPr>
                        <a:t>consumption </a:t>
                      </a:r>
                      <a:r>
                        <a:rPr sz="2400" dirty="0">
                          <a:latin typeface="Calibri"/>
                          <a:cs typeface="Calibri"/>
                        </a:rPr>
                        <a:t>is</a:t>
                      </a:r>
                      <a:r>
                        <a:rPr sz="2400" spc="-10" dirty="0">
                          <a:latin typeface="Calibri"/>
                          <a:cs typeface="Calibri"/>
                        </a:rPr>
                        <a:t> </a:t>
                      </a:r>
                      <a:r>
                        <a:rPr sz="2400" spc="-5" dirty="0">
                          <a:latin typeface="Calibri"/>
                          <a:cs typeface="Calibri"/>
                        </a:rPr>
                        <a:t>less.</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1571498">
                <a:tc>
                  <a:txBody>
                    <a:bodyPr/>
                    <a:lstStyle/>
                    <a:p>
                      <a:pPr marL="121920" marR="113664" algn="just">
                        <a:lnSpc>
                          <a:spcPct val="100000"/>
                        </a:lnSpc>
                        <a:spcBef>
                          <a:spcPts val="330"/>
                        </a:spcBef>
                      </a:pPr>
                      <a:r>
                        <a:rPr sz="2400" spc="-5" dirty="0">
                          <a:latin typeface="Calibri"/>
                          <a:cs typeface="Calibri"/>
                        </a:rPr>
                        <a:t>7.Since </a:t>
                      </a:r>
                      <a:r>
                        <a:rPr sz="2400" dirty="0">
                          <a:latin typeface="Calibri"/>
                          <a:cs typeface="Calibri"/>
                        </a:rPr>
                        <a:t>memory and </a:t>
                      </a:r>
                      <a:r>
                        <a:rPr sz="2400" spc="-20" dirty="0">
                          <a:latin typeface="Calibri"/>
                          <a:cs typeface="Calibri"/>
                        </a:rPr>
                        <a:t>i/o </a:t>
                      </a:r>
                      <a:r>
                        <a:rPr sz="2400" spc="-10" dirty="0">
                          <a:latin typeface="Calibri"/>
                          <a:cs typeface="Calibri"/>
                        </a:rPr>
                        <a:t>components </a:t>
                      </a:r>
                      <a:r>
                        <a:rPr sz="2400" spc="-15" dirty="0">
                          <a:latin typeface="Calibri"/>
                          <a:cs typeface="Calibri"/>
                        </a:rPr>
                        <a:t>are </a:t>
                      </a:r>
                      <a:r>
                        <a:rPr sz="2400" dirty="0">
                          <a:latin typeface="Calibri"/>
                          <a:cs typeface="Calibri"/>
                        </a:rPr>
                        <a:t>all </a:t>
                      </a:r>
                      <a:r>
                        <a:rPr sz="2400" spc="-530" dirty="0">
                          <a:latin typeface="Calibri"/>
                          <a:cs typeface="Calibri"/>
                        </a:rPr>
                        <a:t> </a:t>
                      </a:r>
                      <a:r>
                        <a:rPr sz="2400" spc="-10" dirty="0">
                          <a:latin typeface="Calibri"/>
                          <a:cs typeface="Calibri"/>
                        </a:rPr>
                        <a:t>external </a:t>
                      </a:r>
                      <a:r>
                        <a:rPr sz="2400" spc="-5" dirty="0">
                          <a:latin typeface="Calibri"/>
                          <a:cs typeface="Calibri"/>
                        </a:rPr>
                        <a:t>each instruction </a:t>
                      </a:r>
                      <a:r>
                        <a:rPr sz="2400" dirty="0">
                          <a:latin typeface="Calibri"/>
                          <a:cs typeface="Calibri"/>
                        </a:rPr>
                        <a:t>will </a:t>
                      </a:r>
                      <a:r>
                        <a:rPr sz="2400" spc="-5" dirty="0">
                          <a:latin typeface="Calibri"/>
                          <a:cs typeface="Calibri"/>
                        </a:rPr>
                        <a:t>need </a:t>
                      </a:r>
                      <a:r>
                        <a:rPr sz="2400" spc="-10" dirty="0">
                          <a:latin typeface="Calibri"/>
                          <a:cs typeface="Calibri"/>
                        </a:rPr>
                        <a:t>external </a:t>
                      </a:r>
                      <a:r>
                        <a:rPr sz="2400" spc="-530" dirty="0">
                          <a:latin typeface="Calibri"/>
                          <a:cs typeface="Calibri"/>
                        </a:rPr>
                        <a:t> </a:t>
                      </a:r>
                      <a:r>
                        <a:rPr sz="2400" spc="-10" dirty="0">
                          <a:latin typeface="Calibri"/>
                          <a:cs typeface="Calibri"/>
                        </a:rPr>
                        <a:t>operation.</a:t>
                      </a:r>
                      <a:r>
                        <a:rPr sz="2400" spc="-15" dirty="0">
                          <a:latin typeface="Calibri"/>
                          <a:cs typeface="Calibri"/>
                        </a:rPr>
                        <a:t> </a:t>
                      </a:r>
                      <a:r>
                        <a:rPr sz="2400" spc="-5" dirty="0">
                          <a:latin typeface="Calibri"/>
                          <a:cs typeface="Calibri"/>
                        </a:rPr>
                        <a:t>Hence </a:t>
                      </a:r>
                      <a:r>
                        <a:rPr sz="2400" dirty="0">
                          <a:latin typeface="Calibri"/>
                          <a:cs typeface="Calibri"/>
                        </a:rPr>
                        <a:t>it</a:t>
                      </a:r>
                      <a:r>
                        <a:rPr sz="2400" spc="-20" dirty="0">
                          <a:latin typeface="Calibri"/>
                          <a:cs typeface="Calibri"/>
                        </a:rPr>
                        <a:t> </a:t>
                      </a:r>
                      <a:r>
                        <a:rPr sz="2400" dirty="0">
                          <a:latin typeface="Calibri"/>
                          <a:cs typeface="Calibri"/>
                        </a:rPr>
                        <a:t>is</a:t>
                      </a:r>
                      <a:r>
                        <a:rPr sz="2400" spc="-15" dirty="0">
                          <a:latin typeface="Calibri"/>
                          <a:cs typeface="Calibri"/>
                        </a:rPr>
                        <a:t> </a:t>
                      </a:r>
                      <a:r>
                        <a:rPr sz="2400" spc="-10" dirty="0">
                          <a:latin typeface="Calibri"/>
                          <a:cs typeface="Calibri"/>
                        </a:rPr>
                        <a:t>relatively</a:t>
                      </a:r>
                      <a:r>
                        <a:rPr sz="2400" spc="5" dirty="0">
                          <a:latin typeface="Calibri"/>
                          <a:cs typeface="Calibri"/>
                        </a:rPr>
                        <a:t> </a:t>
                      </a:r>
                      <a:r>
                        <a:rPr sz="2400" spc="-10" dirty="0">
                          <a:latin typeface="Calibri"/>
                          <a:cs typeface="Calibri"/>
                        </a:rPr>
                        <a:t>slower</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2555" marR="113030" algn="just">
                        <a:lnSpc>
                          <a:spcPct val="100000"/>
                        </a:lnSpc>
                        <a:spcBef>
                          <a:spcPts val="330"/>
                        </a:spcBef>
                      </a:pPr>
                      <a:r>
                        <a:rPr sz="2400" spc="-5" dirty="0">
                          <a:latin typeface="Calibri"/>
                          <a:cs typeface="Calibri"/>
                        </a:rPr>
                        <a:t>7.Since</a:t>
                      </a:r>
                      <a:r>
                        <a:rPr sz="2400" dirty="0">
                          <a:latin typeface="Calibri"/>
                          <a:cs typeface="Calibri"/>
                        </a:rPr>
                        <a:t> </a:t>
                      </a:r>
                      <a:r>
                        <a:rPr sz="2400" spc="-10" dirty="0">
                          <a:latin typeface="Calibri"/>
                          <a:cs typeface="Calibri"/>
                        </a:rPr>
                        <a:t>components</a:t>
                      </a:r>
                      <a:r>
                        <a:rPr sz="2400" spc="-5" dirty="0">
                          <a:latin typeface="Calibri"/>
                          <a:cs typeface="Calibri"/>
                        </a:rPr>
                        <a:t> </a:t>
                      </a:r>
                      <a:r>
                        <a:rPr sz="2400" spc="-15" dirty="0">
                          <a:latin typeface="Calibri"/>
                          <a:cs typeface="Calibri"/>
                        </a:rPr>
                        <a:t>are</a:t>
                      </a:r>
                      <a:r>
                        <a:rPr sz="2400" spc="-10" dirty="0">
                          <a:latin typeface="Calibri"/>
                          <a:cs typeface="Calibri"/>
                        </a:rPr>
                        <a:t> internal</a:t>
                      </a:r>
                      <a:r>
                        <a:rPr sz="2400" spc="-5" dirty="0">
                          <a:latin typeface="Calibri"/>
                          <a:cs typeface="Calibri"/>
                        </a:rPr>
                        <a:t> </a:t>
                      </a:r>
                      <a:r>
                        <a:rPr sz="2400" spc="-15" dirty="0">
                          <a:latin typeface="Calibri"/>
                          <a:cs typeface="Calibri"/>
                        </a:rPr>
                        <a:t>most</a:t>
                      </a:r>
                      <a:r>
                        <a:rPr sz="2400" spc="509" dirty="0">
                          <a:latin typeface="Calibri"/>
                          <a:cs typeface="Calibri"/>
                        </a:rPr>
                        <a:t> </a:t>
                      </a:r>
                      <a:r>
                        <a:rPr sz="2400" spc="-10" dirty="0">
                          <a:latin typeface="Calibri"/>
                          <a:cs typeface="Calibri"/>
                        </a:rPr>
                        <a:t>of </a:t>
                      </a:r>
                      <a:r>
                        <a:rPr sz="2400" spc="-5" dirty="0">
                          <a:latin typeface="Calibri"/>
                          <a:cs typeface="Calibri"/>
                        </a:rPr>
                        <a:t> </a:t>
                      </a:r>
                      <a:r>
                        <a:rPr sz="2400" dirty="0">
                          <a:latin typeface="Calibri"/>
                          <a:cs typeface="Calibri"/>
                        </a:rPr>
                        <a:t>the</a:t>
                      </a:r>
                      <a:r>
                        <a:rPr sz="2400" spc="5" dirty="0">
                          <a:latin typeface="Calibri"/>
                          <a:cs typeface="Calibri"/>
                        </a:rPr>
                        <a:t> </a:t>
                      </a:r>
                      <a:r>
                        <a:rPr sz="2400" spc="-15" dirty="0">
                          <a:latin typeface="Calibri"/>
                          <a:cs typeface="Calibri"/>
                        </a:rPr>
                        <a:t>operations</a:t>
                      </a:r>
                      <a:r>
                        <a:rPr sz="2400" spc="-10" dirty="0">
                          <a:latin typeface="Calibri"/>
                          <a:cs typeface="Calibri"/>
                        </a:rPr>
                        <a:t> </a:t>
                      </a:r>
                      <a:r>
                        <a:rPr sz="2400" spc="-15" dirty="0">
                          <a:latin typeface="Calibri"/>
                          <a:cs typeface="Calibri"/>
                        </a:rPr>
                        <a:t>are</a:t>
                      </a:r>
                      <a:r>
                        <a:rPr sz="2400" spc="-10" dirty="0">
                          <a:latin typeface="Calibri"/>
                          <a:cs typeface="Calibri"/>
                        </a:rPr>
                        <a:t> internal</a:t>
                      </a:r>
                      <a:r>
                        <a:rPr sz="2400" spc="-5" dirty="0">
                          <a:latin typeface="Calibri"/>
                          <a:cs typeface="Calibri"/>
                        </a:rPr>
                        <a:t> </a:t>
                      </a:r>
                      <a:r>
                        <a:rPr sz="2400" spc="-10" dirty="0">
                          <a:latin typeface="Calibri"/>
                          <a:cs typeface="Calibri"/>
                        </a:rPr>
                        <a:t>instruction, </a:t>
                      </a:r>
                      <a:r>
                        <a:rPr sz="2400" spc="-5" dirty="0">
                          <a:latin typeface="Calibri"/>
                          <a:cs typeface="Calibri"/>
                        </a:rPr>
                        <a:t> Hence speed</a:t>
                      </a:r>
                      <a:r>
                        <a:rPr sz="2400" spc="20" dirty="0">
                          <a:latin typeface="Calibri"/>
                          <a:cs typeface="Calibri"/>
                        </a:rPr>
                        <a:t> </a:t>
                      </a:r>
                      <a:r>
                        <a:rPr sz="2400" dirty="0">
                          <a:latin typeface="Calibri"/>
                          <a:cs typeface="Calibri"/>
                        </a:rPr>
                        <a:t>is</a:t>
                      </a:r>
                      <a:r>
                        <a:rPr sz="2400" spc="-20" dirty="0">
                          <a:latin typeface="Calibri"/>
                          <a:cs typeface="Calibri"/>
                        </a:rPr>
                        <a:t> fast</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1219174">
                <a:tc>
                  <a:txBody>
                    <a:bodyPr/>
                    <a:lstStyle/>
                    <a:p>
                      <a:pPr marL="121920" marR="113664" algn="just">
                        <a:lnSpc>
                          <a:spcPct val="100000"/>
                        </a:lnSpc>
                        <a:spcBef>
                          <a:spcPts val="330"/>
                        </a:spcBef>
                      </a:pPr>
                      <a:r>
                        <a:rPr sz="2400" spc="-10" dirty="0">
                          <a:latin typeface="Calibri"/>
                          <a:cs typeface="Calibri"/>
                        </a:rPr>
                        <a:t>8.Microprocessor</a:t>
                      </a:r>
                      <a:r>
                        <a:rPr sz="2400" spc="-5" dirty="0">
                          <a:latin typeface="Calibri"/>
                          <a:cs typeface="Calibri"/>
                        </a:rPr>
                        <a:t> has</a:t>
                      </a:r>
                      <a:r>
                        <a:rPr sz="2400" dirty="0">
                          <a:latin typeface="Calibri"/>
                          <a:cs typeface="Calibri"/>
                        </a:rPr>
                        <a:t> less</a:t>
                      </a:r>
                      <a:r>
                        <a:rPr sz="2400" spc="5" dirty="0">
                          <a:latin typeface="Calibri"/>
                          <a:cs typeface="Calibri"/>
                        </a:rPr>
                        <a:t> </a:t>
                      </a:r>
                      <a:r>
                        <a:rPr sz="2400" spc="-5" dirty="0">
                          <a:latin typeface="Calibri"/>
                          <a:cs typeface="Calibri"/>
                        </a:rPr>
                        <a:t>number</a:t>
                      </a:r>
                      <a:r>
                        <a:rPr sz="2400" dirty="0">
                          <a:latin typeface="Calibri"/>
                          <a:cs typeface="Calibri"/>
                        </a:rPr>
                        <a:t> </a:t>
                      </a:r>
                      <a:r>
                        <a:rPr sz="2400" spc="-10" dirty="0">
                          <a:latin typeface="Calibri"/>
                          <a:cs typeface="Calibri"/>
                        </a:rPr>
                        <a:t>of </a:t>
                      </a:r>
                      <a:r>
                        <a:rPr sz="2400" spc="-530" dirty="0">
                          <a:latin typeface="Calibri"/>
                          <a:cs typeface="Calibri"/>
                        </a:rPr>
                        <a:t> </a:t>
                      </a:r>
                      <a:r>
                        <a:rPr sz="2400" spc="-15" dirty="0">
                          <a:latin typeface="Calibri"/>
                          <a:cs typeface="Calibri"/>
                        </a:rPr>
                        <a:t>registers </a:t>
                      </a:r>
                      <a:r>
                        <a:rPr sz="2400" spc="-5" dirty="0">
                          <a:latin typeface="Calibri"/>
                          <a:cs typeface="Calibri"/>
                        </a:rPr>
                        <a:t>hence </a:t>
                      </a:r>
                      <a:r>
                        <a:rPr sz="2400" spc="-10" dirty="0">
                          <a:latin typeface="Calibri"/>
                          <a:cs typeface="Calibri"/>
                        </a:rPr>
                        <a:t>most </a:t>
                      </a:r>
                      <a:r>
                        <a:rPr sz="2400" spc="-5" dirty="0">
                          <a:latin typeface="Calibri"/>
                          <a:cs typeface="Calibri"/>
                        </a:rPr>
                        <a:t>of the </a:t>
                      </a:r>
                      <a:r>
                        <a:rPr sz="2400" spc="-10" dirty="0">
                          <a:latin typeface="Calibri"/>
                          <a:cs typeface="Calibri"/>
                        </a:rPr>
                        <a:t>operations </a:t>
                      </a:r>
                      <a:r>
                        <a:rPr sz="2400" spc="-15" dirty="0">
                          <a:latin typeface="Calibri"/>
                          <a:cs typeface="Calibri"/>
                        </a:rPr>
                        <a:t>are </a:t>
                      </a:r>
                      <a:r>
                        <a:rPr sz="2400" spc="-10" dirty="0">
                          <a:latin typeface="Calibri"/>
                          <a:cs typeface="Calibri"/>
                        </a:rPr>
                        <a:t> </a:t>
                      </a:r>
                      <a:r>
                        <a:rPr sz="2400" dirty="0">
                          <a:latin typeface="Calibri"/>
                          <a:cs typeface="Calibri"/>
                        </a:rPr>
                        <a:t>memory</a:t>
                      </a:r>
                      <a:r>
                        <a:rPr sz="2400" spc="-20" dirty="0">
                          <a:latin typeface="Calibri"/>
                          <a:cs typeface="Calibri"/>
                        </a:rPr>
                        <a:t> </a:t>
                      </a:r>
                      <a:r>
                        <a:rPr sz="2400" spc="-5" dirty="0">
                          <a:latin typeface="Calibri"/>
                          <a:cs typeface="Calibri"/>
                        </a:rPr>
                        <a:t>based.</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2555" marR="113030" algn="just">
                        <a:lnSpc>
                          <a:spcPct val="100000"/>
                        </a:lnSpc>
                        <a:spcBef>
                          <a:spcPts val="330"/>
                        </a:spcBef>
                      </a:pPr>
                      <a:r>
                        <a:rPr sz="2400" spc="-15" dirty="0">
                          <a:latin typeface="Calibri"/>
                          <a:cs typeface="Calibri"/>
                        </a:rPr>
                        <a:t>8.Microcontroller</a:t>
                      </a:r>
                      <a:r>
                        <a:rPr sz="2400" spc="-10" dirty="0">
                          <a:latin typeface="Calibri"/>
                          <a:cs typeface="Calibri"/>
                        </a:rPr>
                        <a:t> </a:t>
                      </a:r>
                      <a:r>
                        <a:rPr sz="2400" spc="-5" dirty="0">
                          <a:latin typeface="Calibri"/>
                          <a:cs typeface="Calibri"/>
                        </a:rPr>
                        <a:t>has</a:t>
                      </a:r>
                      <a:r>
                        <a:rPr sz="2400" dirty="0">
                          <a:latin typeface="Calibri"/>
                          <a:cs typeface="Calibri"/>
                        </a:rPr>
                        <a:t> </a:t>
                      </a:r>
                      <a:r>
                        <a:rPr sz="2400" spc="-10" dirty="0">
                          <a:latin typeface="Calibri"/>
                          <a:cs typeface="Calibri"/>
                        </a:rPr>
                        <a:t>more</a:t>
                      </a:r>
                      <a:r>
                        <a:rPr sz="2400" spc="-5" dirty="0">
                          <a:latin typeface="Calibri"/>
                          <a:cs typeface="Calibri"/>
                        </a:rPr>
                        <a:t> number</a:t>
                      </a:r>
                      <a:r>
                        <a:rPr sz="2400" dirty="0">
                          <a:latin typeface="Calibri"/>
                          <a:cs typeface="Calibri"/>
                        </a:rPr>
                        <a:t> </a:t>
                      </a:r>
                      <a:r>
                        <a:rPr sz="2400" spc="-10" dirty="0">
                          <a:latin typeface="Calibri"/>
                          <a:cs typeface="Calibri"/>
                        </a:rPr>
                        <a:t>of </a:t>
                      </a:r>
                      <a:r>
                        <a:rPr sz="2400" spc="-5" dirty="0">
                          <a:latin typeface="Calibri"/>
                          <a:cs typeface="Calibri"/>
                        </a:rPr>
                        <a:t> </a:t>
                      </a:r>
                      <a:r>
                        <a:rPr sz="2400" spc="-15" dirty="0">
                          <a:latin typeface="Calibri"/>
                          <a:cs typeface="Calibri"/>
                        </a:rPr>
                        <a:t>registers </a:t>
                      </a:r>
                      <a:r>
                        <a:rPr sz="2400" spc="-5" dirty="0">
                          <a:latin typeface="Calibri"/>
                          <a:cs typeface="Calibri"/>
                        </a:rPr>
                        <a:t>hence the </a:t>
                      </a:r>
                      <a:r>
                        <a:rPr sz="2400" spc="-15" dirty="0">
                          <a:latin typeface="Calibri"/>
                          <a:cs typeface="Calibri"/>
                        </a:rPr>
                        <a:t>programs are </a:t>
                      </a:r>
                      <a:r>
                        <a:rPr sz="2400" spc="-5" dirty="0">
                          <a:latin typeface="Calibri"/>
                          <a:cs typeface="Calibri"/>
                        </a:rPr>
                        <a:t>easier </a:t>
                      </a:r>
                      <a:r>
                        <a:rPr sz="2400" spc="-25" dirty="0">
                          <a:latin typeface="Calibri"/>
                          <a:cs typeface="Calibri"/>
                        </a:rPr>
                        <a:t>to </a:t>
                      </a:r>
                      <a:r>
                        <a:rPr sz="2400" spc="-20" dirty="0">
                          <a:latin typeface="Calibri"/>
                          <a:cs typeface="Calibri"/>
                        </a:rPr>
                        <a:t> </a:t>
                      </a:r>
                      <a:r>
                        <a:rPr sz="2400" spc="-5" dirty="0">
                          <a:latin typeface="Calibri"/>
                          <a:cs typeface="Calibri"/>
                        </a:rPr>
                        <a:t>write.</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
        <p:nvSpPr>
          <p:cNvPr id="3" name="object 3"/>
          <p:cNvSpPr txBox="1">
            <a:spLocks noGrp="1"/>
          </p:cNvSpPr>
          <p:nvPr>
            <p:ph type="title"/>
          </p:nvPr>
        </p:nvSpPr>
        <p:spPr>
          <a:xfrm>
            <a:off x="283260" y="63830"/>
            <a:ext cx="11680190" cy="697230"/>
          </a:xfrm>
          <a:prstGeom prst="rect">
            <a:avLst/>
          </a:prstGeom>
        </p:spPr>
        <p:txBody>
          <a:bodyPr vert="horz" wrap="square" lIns="0" tIns="13335" rIns="0" bIns="0" rtlCol="0">
            <a:spAutoFit/>
          </a:bodyPr>
          <a:lstStyle/>
          <a:p>
            <a:pPr marL="12700">
              <a:lnSpc>
                <a:spcPct val="100000"/>
              </a:lnSpc>
              <a:spcBef>
                <a:spcPts val="105"/>
              </a:spcBef>
            </a:pPr>
            <a:r>
              <a:rPr spc="-220" dirty="0"/>
              <a:t>Differences</a:t>
            </a:r>
            <a:r>
              <a:rPr spc="-380" dirty="0"/>
              <a:t> </a:t>
            </a:r>
            <a:r>
              <a:rPr spc="-195" dirty="0"/>
              <a:t>Between</a:t>
            </a:r>
            <a:r>
              <a:rPr spc="-409" dirty="0"/>
              <a:t> </a:t>
            </a:r>
            <a:r>
              <a:rPr spc="-210" dirty="0"/>
              <a:t>Microprocessor</a:t>
            </a:r>
            <a:r>
              <a:rPr spc="-365" dirty="0"/>
              <a:t> </a:t>
            </a:r>
            <a:r>
              <a:rPr spc="-145" dirty="0"/>
              <a:t>And</a:t>
            </a:r>
            <a:r>
              <a:rPr spc="-375" dirty="0"/>
              <a:t> </a:t>
            </a:r>
            <a:r>
              <a:rPr spc="-215" dirty="0"/>
              <a:t>Microcontroller</a:t>
            </a:r>
          </a:p>
        </p:txBody>
      </p:sp>
      <p:sp>
        <p:nvSpPr>
          <p:cNvPr id="4" name="object 4"/>
          <p:cNvSpPr txBox="1"/>
          <p:nvPr/>
        </p:nvSpPr>
        <p:spPr>
          <a:xfrm>
            <a:off x="11424919" y="6501790"/>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31</a:t>
            </a:r>
            <a:endParaRPr sz="1200">
              <a:latin typeface="Calibri"/>
              <a:cs typeface="Calibri"/>
            </a:endParaRPr>
          </a:p>
        </p:txBody>
      </p:sp>
    </p:spTree>
    <p:extLst>
      <p:ext uri="{BB962C8B-B14F-4D97-AF65-F5344CB8AC3E}">
        <p14:creationId xmlns:p14="http://schemas.microsoft.com/office/powerpoint/2010/main" val="34013099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129" y="670496"/>
            <a:ext cx="12115800" cy="7515904"/>
          </a:xfrm>
          <a:prstGeom prst="rect">
            <a:avLst/>
          </a:prstGeom>
        </p:spPr>
        <p:txBody>
          <a:bodyPr wrap="square">
            <a:spAutoFit/>
          </a:bodyPr>
          <a:lstStyle/>
          <a:p>
            <a:pPr algn="just">
              <a:lnSpc>
                <a:spcPct val="115000"/>
              </a:lnSpc>
              <a:spcAft>
                <a:spcPts val="1000"/>
              </a:spcAft>
            </a:pPr>
            <a:r>
              <a:rPr lang="en-US" sz="3200" b="1" dirty="0">
                <a:solidFill>
                  <a:srgbClr val="0070C0"/>
                </a:solidFill>
                <a:ea typeface="Times New Roman" panose="02020603050405020304" pitchFamily="18" charset="0"/>
                <a:cs typeface="Times New Roman" panose="02020603050405020304" pitchFamily="18" charset="0"/>
              </a:rPr>
              <a:t>4)</a:t>
            </a:r>
            <a:r>
              <a:rPr lang="en-US" sz="3200" dirty="0">
                <a:solidFill>
                  <a:srgbClr val="0070C0"/>
                </a:solidFill>
                <a:ea typeface="Times New Roman" panose="02020603050405020304" pitchFamily="18" charset="0"/>
                <a:cs typeface="Times New Roman" panose="02020603050405020304" pitchFamily="18" charset="0"/>
              </a:rPr>
              <a:t> </a:t>
            </a:r>
            <a:r>
              <a:rPr lang="en-US" sz="3200" dirty="0">
                <a:solidFill>
                  <a:srgbClr val="0000FF"/>
                </a:solidFill>
                <a:ea typeface="Times New Roman" panose="02020603050405020304" pitchFamily="18" charset="0"/>
                <a:cs typeface="Times New Roman" panose="02020603050405020304" pitchFamily="18" charset="0"/>
              </a:rPr>
              <a:t>Register indirect addressing mode </a:t>
            </a:r>
          </a:p>
          <a:p>
            <a:pPr algn="just">
              <a:lnSpc>
                <a:spcPct val="115000"/>
              </a:lnSpc>
              <a:spcAft>
                <a:spcPts val="1000"/>
              </a:spcAft>
            </a:pPr>
            <a:r>
              <a:rPr lang="en-US" sz="3200" b="1" dirty="0"/>
              <a:t>MOV A, @R0</a:t>
            </a:r>
            <a:endParaRPr lang="en-US" sz="3200" dirty="0">
              <a:solidFill>
                <a:srgbClr val="0000FF"/>
              </a:solidFill>
              <a:ea typeface="Times New Roman" panose="02020603050405020304" pitchFamily="18" charset="0"/>
              <a:cs typeface="Times New Roman" panose="02020603050405020304" pitchFamily="18" charset="0"/>
            </a:endParaRPr>
          </a:p>
          <a:p>
            <a:pPr algn="just">
              <a:lnSpc>
                <a:spcPct val="115000"/>
              </a:lnSpc>
              <a:spcAft>
                <a:spcPts val="1000"/>
              </a:spcAft>
            </a:pPr>
            <a:r>
              <a:rPr lang="en-US" sz="2800" b="1" dirty="0">
                <a:solidFill>
                  <a:srgbClr val="FF0000"/>
                </a:solidFill>
              </a:rPr>
              <a:t>Note:</a:t>
            </a:r>
            <a:r>
              <a:rPr lang="en-US" sz="2800" dirty="0"/>
              <a:t> </a:t>
            </a:r>
            <a:r>
              <a:rPr lang="en-US" sz="2800" dirty="0">
                <a:solidFill>
                  <a:srgbClr val="FF0000"/>
                </a:solidFill>
              </a:rPr>
              <a:t>Only </a:t>
            </a:r>
            <a:r>
              <a:rPr lang="en-US" sz="2800" b="1" dirty="0">
                <a:solidFill>
                  <a:srgbClr val="FF0000"/>
                </a:solidFill>
              </a:rPr>
              <a:t>R0</a:t>
            </a:r>
            <a:r>
              <a:rPr lang="en-US" sz="2800" dirty="0">
                <a:solidFill>
                  <a:srgbClr val="FF0000"/>
                </a:solidFill>
              </a:rPr>
              <a:t> and </a:t>
            </a:r>
            <a:r>
              <a:rPr lang="en-US" sz="2800" b="1" dirty="0">
                <a:solidFill>
                  <a:srgbClr val="FF0000"/>
                </a:solidFill>
              </a:rPr>
              <a:t>R1</a:t>
            </a:r>
            <a:r>
              <a:rPr lang="en-US" sz="2800" dirty="0">
                <a:solidFill>
                  <a:srgbClr val="FF0000"/>
                </a:solidFill>
              </a:rPr>
              <a:t> are allowed </a:t>
            </a:r>
            <a:r>
              <a:rPr lang="en-US" sz="2800" dirty="0"/>
              <a:t>to form a register indirect addressing instruction.</a:t>
            </a:r>
            <a:endParaRPr lang="en-US" sz="2800" dirty="0">
              <a:solidFill>
                <a:srgbClr val="0000FF"/>
              </a:solidFill>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b="1" dirty="0">
                <a:solidFill>
                  <a:srgbClr val="0070C0"/>
                </a:solidFill>
                <a:ea typeface="Times New Roman" panose="02020603050405020304" pitchFamily="18" charset="0"/>
                <a:cs typeface="Times New Roman" panose="02020603050405020304" pitchFamily="18" charset="0"/>
              </a:rPr>
              <a:t>5)</a:t>
            </a:r>
            <a:r>
              <a:rPr lang="en-US" sz="3200" dirty="0">
                <a:solidFill>
                  <a:srgbClr val="0070C0"/>
                </a:solidFill>
                <a:ea typeface="Times New Roman" panose="02020603050405020304" pitchFamily="18" charset="0"/>
                <a:cs typeface="Times New Roman" panose="02020603050405020304" pitchFamily="18" charset="0"/>
              </a:rPr>
              <a:t> </a:t>
            </a:r>
            <a:r>
              <a:rPr lang="en-US" sz="3200" dirty="0">
                <a:solidFill>
                  <a:srgbClr val="0000FF"/>
                </a:solidFill>
                <a:ea typeface="Times New Roman" panose="02020603050405020304" pitchFamily="18" charset="0"/>
                <a:cs typeface="Times New Roman" panose="02020603050405020304" pitchFamily="18" charset="0"/>
              </a:rPr>
              <a:t>Indexed addressing </a:t>
            </a:r>
            <a:r>
              <a:rPr lang="en-US" sz="3200" dirty="0" smtClean="0">
                <a:solidFill>
                  <a:srgbClr val="0000FF"/>
                </a:solidFill>
                <a:ea typeface="Times New Roman" panose="02020603050405020304" pitchFamily="18" charset="0"/>
                <a:cs typeface="Times New Roman" panose="02020603050405020304" pitchFamily="18" charset="0"/>
              </a:rPr>
              <a:t>mode</a:t>
            </a:r>
            <a:endParaRPr lang="en-US" sz="3200" dirty="0" smtClean="0">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b="1" dirty="0">
                <a:ea typeface="Times New Roman" panose="02020603050405020304" pitchFamily="18" charset="0"/>
                <a:cs typeface="Times New Roman" panose="02020603050405020304" pitchFamily="18" charset="0"/>
              </a:rPr>
              <a:t>MOVC A, @</a:t>
            </a:r>
            <a:r>
              <a:rPr lang="en-US" sz="3200" b="1" dirty="0" smtClean="0">
                <a:ea typeface="Times New Roman" panose="02020603050405020304" pitchFamily="18" charset="0"/>
                <a:cs typeface="Times New Roman" panose="02020603050405020304" pitchFamily="18" charset="0"/>
              </a:rPr>
              <a:t>A+DPTR</a:t>
            </a:r>
          </a:p>
          <a:p>
            <a:pPr algn="just">
              <a:lnSpc>
                <a:spcPct val="115000"/>
              </a:lnSpc>
              <a:spcAft>
                <a:spcPts val="0"/>
              </a:spcAft>
            </a:pPr>
            <a:r>
              <a:rPr lang="en-US" sz="3200" dirty="0">
                <a:solidFill>
                  <a:srgbClr val="0070C0"/>
                </a:solidFill>
                <a:ea typeface="Times New Roman" panose="02020603050405020304" pitchFamily="18" charset="0"/>
                <a:cs typeface="Times New Roman" panose="02020603050405020304" pitchFamily="18" charset="0"/>
              </a:rPr>
              <a:t>6) Relative </a:t>
            </a:r>
            <a:r>
              <a:rPr lang="en-US" sz="3200" dirty="0" smtClean="0">
                <a:solidFill>
                  <a:srgbClr val="0070C0"/>
                </a:solidFill>
                <a:ea typeface="Times New Roman" panose="02020603050405020304" pitchFamily="18" charset="0"/>
                <a:cs typeface="Times New Roman" panose="02020603050405020304" pitchFamily="18" charset="0"/>
              </a:rPr>
              <a:t>Addressing</a:t>
            </a:r>
            <a:r>
              <a:rPr lang="en-US" sz="3200" dirty="0" smtClean="0">
                <a:ea typeface="Times New Roman" panose="02020603050405020304" pitchFamily="18" charset="0"/>
                <a:cs typeface="Times New Roman" panose="02020603050405020304" pitchFamily="18" charset="0"/>
              </a:rPr>
              <a:t> :  </a:t>
            </a:r>
            <a:r>
              <a:rPr lang="en-US" sz="3200" b="1" dirty="0">
                <a:ea typeface="Times New Roman" panose="02020603050405020304" pitchFamily="18" charset="0"/>
                <a:cs typeface="Times New Roman" panose="02020603050405020304" pitchFamily="18" charset="0"/>
              </a:rPr>
              <a:t>SJMP LABEL_X </a:t>
            </a:r>
            <a:r>
              <a:rPr lang="en-US" sz="2800" dirty="0">
                <a:ea typeface="Times New Roman" panose="02020603050405020304" pitchFamily="18" charset="0"/>
                <a:cs typeface="Times New Roman" panose="02020603050405020304" pitchFamily="18" charset="0"/>
              </a:rPr>
              <a:t>(range of + 127 to –128 locations)</a:t>
            </a:r>
            <a:endParaRPr lang="en-IN" sz="3200" dirty="0">
              <a:ea typeface="Times New Roman" panose="02020603050405020304" pitchFamily="18" charset="0"/>
              <a:cs typeface="Times New Roman" panose="02020603050405020304" pitchFamily="18" charset="0"/>
            </a:endParaRPr>
          </a:p>
          <a:p>
            <a:pPr algn="just">
              <a:lnSpc>
                <a:spcPct val="115000"/>
              </a:lnSpc>
              <a:spcAft>
                <a:spcPts val="0"/>
              </a:spcAft>
            </a:pPr>
            <a:r>
              <a:rPr lang="en-US" sz="3200" dirty="0">
                <a:solidFill>
                  <a:srgbClr val="0070C0"/>
                </a:solidFill>
                <a:ea typeface="Times New Roman" panose="02020603050405020304" pitchFamily="18" charset="0"/>
                <a:cs typeface="Times New Roman" panose="02020603050405020304" pitchFamily="18" charset="0"/>
              </a:rPr>
              <a:t>7) Absolute addressing </a:t>
            </a:r>
            <a:r>
              <a:rPr lang="en-US" sz="3200" dirty="0" smtClean="0">
                <a:ea typeface="Times New Roman" panose="02020603050405020304" pitchFamily="18" charset="0"/>
                <a:cs typeface="Times New Roman" panose="02020603050405020304" pitchFamily="18" charset="0"/>
              </a:rPr>
              <a:t>: </a:t>
            </a:r>
            <a:r>
              <a:rPr lang="en-US" sz="3200" dirty="0">
                <a:ea typeface="Times New Roman" panose="02020603050405020304" pitchFamily="18" charset="0"/>
                <a:cs typeface="Times New Roman" panose="02020603050405020304" pitchFamily="18" charset="0"/>
              </a:rPr>
              <a:t>Absolute addressing within the 8051 is used only by </a:t>
            </a:r>
            <a:r>
              <a:rPr lang="en-US" sz="3200" dirty="0" smtClean="0">
                <a:ea typeface="Times New Roman" panose="02020603050405020304" pitchFamily="18" charset="0"/>
                <a:cs typeface="Times New Roman" panose="02020603050405020304" pitchFamily="18" charset="0"/>
              </a:rPr>
              <a:t>the</a:t>
            </a:r>
            <a:r>
              <a:rPr lang="en-IN" sz="3200" dirty="0">
                <a:ea typeface="Times New Roman" panose="02020603050405020304" pitchFamily="18" charset="0"/>
                <a:cs typeface="Times New Roman" panose="02020603050405020304" pitchFamily="18" charset="0"/>
              </a:rPr>
              <a:t> </a:t>
            </a:r>
            <a:r>
              <a:rPr lang="en-US" sz="3200" b="1" dirty="0" smtClean="0">
                <a:ea typeface="Times New Roman" panose="02020603050405020304" pitchFamily="18" charset="0"/>
                <a:cs typeface="Times New Roman" panose="02020603050405020304" pitchFamily="18" charset="0"/>
              </a:rPr>
              <a:t>AJMP</a:t>
            </a:r>
            <a:r>
              <a:rPr lang="en-US" sz="3200" dirty="0" smtClean="0">
                <a:ea typeface="Times New Roman" panose="02020603050405020304" pitchFamily="18" charset="0"/>
                <a:cs typeface="Times New Roman" panose="02020603050405020304" pitchFamily="18" charset="0"/>
              </a:rPr>
              <a:t> (Absolute Jump) and </a:t>
            </a:r>
            <a:r>
              <a:rPr lang="en-US" sz="3200" b="1" dirty="0" smtClean="0">
                <a:ea typeface="Times New Roman" panose="02020603050405020304" pitchFamily="18" charset="0"/>
                <a:cs typeface="Times New Roman" panose="02020603050405020304" pitchFamily="18" charset="0"/>
              </a:rPr>
              <a:t>ACALL</a:t>
            </a:r>
            <a:r>
              <a:rPr lang="en-US" sz="3200" dirty="0" smtClean="0">
                <a:ea typeface="Times New Roman" panose="02020603050405020304" pitchFamily="18" charset="0"/>
                <a:cs typeface="Times New Roman" panose="02020603050405020304" pitchFamily="18" charset="0"/>
              </a:rPr>
              <a:t> (Absolute Call) Instructions</a:t>
            </a:r>
            <a:r>
              <a:rPr lang="en-US" sz="3200" dirty="0">
                <a:ea typeface="Times New Roman" panose="02020603050405020304" pitchFamily="18" charset="0"/>
                <a:cs typeface="Times New Roman" panose="02020603050405020304" pitchFamily="18" charset="0"/>
              </a:rPr>
              <a:t>. </a:t>
            </a:r>
            <a:r>
              <a:rPr lang="en-US" sz="2800" dirty="0">
                <a:ea typeface="Times New Roman" panose="02020603050405020304" pitchFamily="18" charset="0"/>
                <a:cs typeface="Times New Roman" panose="02020603050405020304" pitchFamily="18" charset="0"/>
              </a:rPr>
              <a:t>Allows a jump with a 2KByte </a:t>
            </a:r>
            <a:r>
              <a:rPr lang="en-US" sz="2800" dirty="0" smtClean="0">
                <a:ea typeface="Times New Roman" panose="02020603050405020304" pitchFamily="18" charset="0"/>
                <a:cs typeface="Times New Roman" panose="02020603050405020304" pitchFamily="18" charset="0"/>
              </a:rPr>
              <a:t>address </a:t>
            </a:r>
            <a:r>
              <a:rPr lang="en-US" sz="2800" dirty="0">
                <a:ea typeface="Times New Roman" panose="02020603050405020304" pitchFamily="18" charset="0"/>
                <a:cs typeface="Times New Roman" panose="02020603050405020304" pitchFamily="18" charset="0"/>
              </a:rPr>
              <a:t>boundary (a 2K page)         </a:t>
            </a:r>
            <a:endParaRPr lang="en-IN" sz="3200" dirty="0">
              <a:ea typeface="Times New Roman" panose="02020603050405020304" pitchFamily="18" charset="0"/>
              <a:cs typeface="Times New Roman" panose="02020603050405020304" pitchFamily="18" charset="0"/>
            </a:endParaRPr>
          </a:p>
          <a:p>
            <a:pPr algn="just">
              <a:lnSpc>
                <a:spcPct val="115000"/>
              </a:lnSpc>
              <a:spcAft>
                <a:spcPts val="1000"/>
              </a:spcAft>
            </a:pPr>
            <a:endParaRPr lang="en-IN" sz="3200" b="1" dirty="0">
              <a:ea typeface="Times New Roman" panose="02020603050405020304" pitchFamily="18" charset="0"/>
              <a:cs typeface="Times New Roman" panose="02020603050405020304" pitchFamily="18" charset="0"/>
            </a:endParaRPr>
          </a:p>
          <a:p>
            <a:pPr algn="just">
              <a:lnSpc>
                <a:spcPct val="115000"/>
              </a:lnSpc>
              <a:spcAft>
                <a:spcPts val="1000"/>
              </a:spcAft>
            </a:pPr>
            <a:endParaRPr lang="en-IN" sz="3200" dirty="0">
              <a:ea typeface="Times New Roman" panose="02020603050405020304" pitchFamily="18" charset="0"/>
              <a:cs typeface="Times New Roman" panose="02020603050405020304" pitchFamily="18" charset="0"/>
            </a:endParaRPr>
          </a:p>
        </p:txBody>
      </p:sp>
      <p:sp>
        <p:nvSpPr>
          <p:cNvPr id="5" name="Rectangle 4"/>
          <p:cNvSpPr/>
          <p:nvPr/>
        </p:nvSpPr>
        <p:spPr>
          <a:xfrm>
            <a:off x="3352800" y="0"/>
            <a:ext cx="5276060" cy="675185"/>
          </a:xfrm>
          <a:prstGeom prst="rect">
            <a:avLst/>
          </a:prstGeom>
        </p:spPr>
        <p:txBody>
          <a:bodyPr wrap="none">
            <a:spAutoFit/>
          </a:bodyPr>
          <a:lstStyle/>
          <a:p>
            <a:pPr>
              <a:lnSpc>
                <a:spcPct val="115000"/>
              </a:lnSpc>
              <a:spcBef>
                <a:spcPts val="1000"/>
              </a:spcBef>
              <a:spcAft>
                <a:spcPts val="0"/>
              </a:spcAft>
            </a:pPr>
            <a:r>
              <a:rPr lang="en-US" sz="3600" b="1"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Addressing </a:t>
            </a: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modes</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8795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129" y="670496"/>
            <a:ext cx="12115800" cy="6653103"/>
          </a:xfrm>
          <a:prstGeom prst="rect">
            <a:avLst/>
          </a:prstGeom>
        </p:spPr>
        <p:txBody>
          <a:bodyPr wrap="square">
            <a:spAutoFit/>
          </a:bodyPr>
          <a:lstStyle/>
          <a:p>
            <a:pPr algn="just">
              <a:lnSpc>
                <a:spcPct val="115000"/>
              </a:lnSpc>
              <a:spcAft>
                <a:spcPts val="1000"/>
              </a:spcAft>
            </a:pPr>
            <a:r>
              <a:rPr lang="en-US" sz="3200" b="1" dirty="0" smtClean="0">
                <a:solidFill>
                  <a:srgbClr val="0070C0"/>
                </a:solidFill>
                <a:ea typeface="Times New Roman" panose="02020603050405020304" pitchFamily="18" charset="0"/>
                <a:cs typeface="Times New Roman" panose="02020603050405020304" pitchFamily="18" charset="0"/>
              </a:rPr>
              <a:t>8)</a:t>
            </a:r>
            <a:r>
              <a:rPr lang="en-US" sz="3200" dirty="0" smtClean="0">
                <a:solidFill>
                  <a:srgbClr val="0070C0"/>
                </a:solidFill>
                <a:ea typeface="Times New Roman" panose="02020603050405020304" pitchFamily="18" charset="0"/>
                <a:cs typeface="Times New Roman" panose="02020603050405020304" pitchFamily="18" charset="0"/>
              </a:rPr>
              <a:t> </a:t>
            </a:r>
            <a:r>
              <a:rPr lang="en-US" sz="3200" dirty="0" smtClean="0">
                <a:solidFill>
                  <a:srgbClr val="0000FF"/>
                </a:solidFill>
                <a:ea typeface="Times New Roman" panose="02020603050405020304" pitchFamily="18" charset="0"/>
                <a:cs typeface="Times New Roman" panose="02020603050405020304" pitchFamily="18" charset="0"/>
              </a:rPr>
              <a:t>Implied/Implicit </a:t>
            </a:r>
            <a:r>
              <a:rPr lang="en-US" sz="3200" dirty="0">
                <a:solidFill>
                  <a:srgbClr val="0000FF"/>
                </a:solidFill>
                <a:ea typeface="Times New Roman" panose="02020603050405020304" pitchFamily="18" charset="0"/>
                <a:cs typeface="Times New Roman" panose="02020603050405020304" pitchFamily="18" charset="0"/>
              </a:rPr>
              <a:t>Addressing Mode</a:t>
            </a:r>
          </a:p>
          <a:p>
            <a:pPr algn="just">
              <a:lnSpc>
                <a:spcPct val="115000"/>
              </a:lnSpc>
              <a:spcAft>
                <a:spcPts val="1000"/>
              </a:spcAft>
            </a:pPr>
            <a:r>
              <a:rPr lang="en-US" sz="3200" dirty="0">
                <a:ea typeface="Times New Roman" panose="02020603050405020304" pitchFamily="18" charset="0"/>
                <a:cs typeface="Times New Roman" panose="02020603050405020304" pitchFamily="18" charset="0"/>
              </a:rPr>
              <a:t>In the implied addressing mode, there will be a single operand. These types of instruction can work on specific registers only. </a:t>
            </a:r>
            <a:endParaRPr lang="en-US" sz="3200" dirty="0" smtClean="0">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dirty="0" smtClean="0">
                <a:ea typeface="Times New Roman" panose="02020603050405020304" pitchFamily="18" charset="0"/>
                <a:cs typeface="Times New Roman" panose="02020603050405020304" pitchFamily="18" charset="0"/>
              </a:rPr>
              <a:t>These </a:t>
            </a:r>
            <a:r>
              <a:rPr lang="en-US" sz="3200" dirty="0">
                <a:ea typeface="Times New Roman" panose="02020603050405020304" pitchFamily="18" charset="0"/>
                <a:cs typeface="Times New Roman" panose="02020603050405020304" pitchFamily="18" charset="0"/>
              </a:rPr>
              <a:t>types of instructions are also known as register specific </a:t>
            </a:r>
            <a:r>
              <a:rPr lang="en-US" sz="3200" dirty="0" smtClean="0">
                <a:ea typeface="Times New Roman" panose="02020603050405020304" pitchFamily="18" charset="0"/>
                <a:cs typeface="Times New Roman" panose="02020603050405020304" pitchFamily="18" charset="0"/>
              </a:rPr>
              <a:t>instructions. </a:t>
            </a:r>
          </a:p>
          <a:p>
            <a:pPr algn="just">
              <a:lnSpc>
                <a:spcPct val="115000"/>
              </a:lnSpc>
              <a:spcAft>
                <a:spcPts val="1000"/>
              </a:spcAft>
            </a:pPr>
            <a:r>
              <a:rPr lang="en-US" sz="3200" dirty="0" smtClean="0">
                <a:ea typeface="Times New Roman" panose="02020603050405020304" pitchFamily="18" charset="0"/>
                <a:cs typeface="Times New Roman" panose="02020603050405020304" pitchFamily="18" charset="0"/>
              </a:rPr>
              <a:t>Examples:</a:t>
            </a:r>
          </a:p>
          <a:p>
            <a:pPr algn="just">
              <a:lnSpc>
                <a:spcPct val="115000"/>
              </a:lnSpc>
              <a:spcAft>
                <a:spcPts val="1000"/>
              </a:spcAft>
            </a:pPr>
            <a:r>
              <a:rPr lang="en-US" sz="3200" b="1" dirty="0" smtClean="0">
                <a:ea typeface="Times New Roman" panose="02020603050405020304" pitchFamily="18" charset="0"/>
                <a:cs typeface="Times New Roman" panose="02020603050405020304" pitchFamily="18" charset="0"/>
              </a:rPr>
              <a:t>RLA  </a:t>
            </a:r>
            <a:r>
              <a:rPr lang="en-US" sz="3200" dirty="0" smtClean="0">
                <a:ea typeface="Times New Roman" panose="02020603050405020304" pitchFamily="18" charset="0"/>
                <a:cs typeface="Times New Roman" panose="02020603050405020304" pitchFamily="18" charset="0"/>
              </a:rPr>
              <a:t>(Rotate left accumulator content by one time)</a:t>
            </a:r>
            <a:endParaRPr lang="en-US" sz="3200" dirty="0">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b="1" dirty="0" smtClean="0">
                <a:ea typeface="Times New Roman" panose="02020603050405020304" pitchFamily="18" charset="0"/>
                <a:cs typeface="Times New Roman" panose="02020603050405020304" pitchFamily="18" charset="0"/>
              </a:rPr>
              <a:t>SWAPA </a:t>
            </a:r>
            <a:r>
              <a:rPr lang="en-US" sz="3200" dirty="0" smtClean="0">
                <a:ea typeface="Times New Roman" panose="02020603050405020304" pitchFamily="18" charset="0"/>
                <a:cs typeface="Times New Roman" panose="02020603050405020304" pitchFamily="18" charset="0"/>
              </a:rPr>
              <a:t>(Swap the lower and higher nibbles (4-bits) of accumulator)</a:t>
            </a:r>
            <a:endParaRPr lang="en-US" sz="3200" dirty="0">
              <a:ea typeface="Times New Roman" panose="02020603050405020304" pitchFamily="18" charset="0"/>
              <a:cs typeface="Times New Roman" panose="02020603050405020304" pitchFamily="18" charset="0"/>
            </a:endParaRPr>
          </a:p>
          <a:p>
            <a:pPr algn="just">
              <a:lnSpc>
                <a:spcPct val="115000"/>
              </a:lnSpc>
              <a:spcAft>
                <a:spcPts val="1000"/>
              </a:spcAft>
            </a:pPr>
            <a:endParaRPr lang="en-IN" sz="3200" b="1" dirty="0">
              <a:ea typeface="Times New Roman" panose="02020603050405020304" pitchFamily="18" charset="0"/>
              <a:cs typeface="Times New Roman" panose="02020603050405020304" pitchFamily="18" charset="0"/>
            </a:endParaRPr>
          </a:p>
          <a:p>
            <a:pPr algn="just">
              <a:lnSpc>
                <a:spcPct val="115000"/>
              </a:lnSpc>
              <a:spcAft>
                <a:spcPts val="1000"/>
              </a:spcAft>
            </a:pPr>
            <a:endParaRPr lang="en-IN" sz="3200" dirty="0">
              <a:ea typeface="Times New Roman" panose="02020603050405020304" pitchFamily="18" charset="0"/>
              <a:cs typeface="Times New Roman" panose="02020603050405020304" pitchFamily="18" charset="0"/>
            </a:endParaRPr>
          </a:p>
        </p:txBody>
      </p:sp>
      <p:sp>
        <p:nvSpPr>
          <p:cNvPr id="5" name="Rectangle 4"/>
          <p:cNvSpPr/>
          <p:nvPr/>
        </p:nvSpPr>
        <p:spPr>
          <a:xfrm>
            <a:off x="3352800" y="0"/>
            <a:ext cx="5276060" cy="675185"/>
          </a:xfrm>
          <a:prstGeom prst="rect">
            <a:avLst/>
          </a:prstGeom>
        </p:spPr>
        <p:txBody>
          <a:bodyPr wrap="none">
            <a:spAutoFit/>
          </a:bodyPr>
          <a:lstStyle/>
          <a:p>
            <a:pPr>
              <a:lnSpc>
                <a:spcPct val="115000"/>
              </a:lnSpc>
              <a:spcBef>
                <a:spcPts val="1000"/>
              </a:spcBef>
              <a:spcAft>
                <a:spcPts val="0"/>
              </a:spcAft>
            </a:pPr>
            <a:r>
              <a:rPr lang="en-US" sz="3600" b="1"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Addressing </a:t>
            </a: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modes</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60508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6709"/>
            <a:ext cx="11928764" cy="670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07209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41848"/>
            <a:ext cx="8815618" cy="729430"/>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ALP example 1 (addressing modes)</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297543" y="2471624"/>
            <a:ext cx="11658600" cy="4370427"/>
          </a:xfrm>
          <a:prstGeom prst="rect">
            <a:avLst/>
          </a:prstGeom>
        </p:spPr>
        <p:txBody>
          <a:bodyPr wrap="square">
            <a:spAutoFit/>
          </a:bodyPr>
          <a:lstStyle/>
          <a:p>
            <a:pPr lvl="0">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  ORG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0H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start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storing at 0H location onwards.</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A,#55H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load A with value 55H</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40H,A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copy A to RAM location 40H</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41H.A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copy A to RAM location 41H</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END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end of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asm</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source file</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lvl="0">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(b)   ORG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0H		; start storing at 0H location onwards.</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MOV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A,#55H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load A with value 55H</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R0,#40H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load the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register R0=40H</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(R0 is the pointer)</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@R0,A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copy A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in to RAM location whose address is pointed by R0.</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INC R0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increment pointer. Now R0=41h</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@R0,A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copy A to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memory address where R0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points to</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END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end of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asm</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source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file. (end converting machine code)</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p:cNvSpPr txBox="1"/>
          <p:nvPr/>
        </p:nvSpPr>
        <p:spPr>
          <a:xfrm>
            <a:off x="8153400" y="2362200"/>
            <a:ext cx="6781800" cy="2862322"/>
          </a:xfrm>
          <a:prstGeom prst="rect">
            <a:avLst/>
          </a:prstGeom>
          <a:noFill/>
        </p:spPr>
        <p:txBody>
          <a:bodyPr wrap="square" rtlCol="0">
            <a:spAutoFit/>
          </a:bodyPr>
          <a:lstStyle/>
          <a:p>
            <a:pPr lvl="0">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(c)   ORG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0H		</a:t>
            </a:r>
            <a:r>
              <a:rPr lang="en-IN" sz="20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smtClean="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MOV A,#55H 		 </a:t>
            </a:r>
            <a:endParaRPr lang="en-IN" sz="2000" dirty="0" smtClean="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MOV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R0,#40H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R2,#02 		</a:t>
            </a:r>
            <a:r>
              <a:rPr lang="en-IN" sz="20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AGAIN: MOV @R0,A 	</a:t>
            </a:r>
            <a:r>
              <a:rPr lang="en-IN" sz="20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INC R0 		</a:t>
            </a:r>
            <a:r>
              <a:rPr lang="en-IN" sz="20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DJNZ R2,AGAIN	</a:t>
            </a:r>
            <a:r>
              <a:rPr lang="en-IN" sz="20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indent="45720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END 		</a:t>
            </a:r>
            <a:r>
              <a:rPr lang="en-IN" sz="20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endParaRPr lang="en-IN" sz="2000" dirty="0"/>
          </a:p>
        </p:txBody>
      </p:sp>
      <p:sp>
        <p:nvSpPr>
          <p:cNvPr id="2" name="Rectangle 1"/>
          <p:cNvSpPr/>
          <p:nvPr/>
        </p:nvSpPr>
        <p:spPr>
          <a:xfrm>
            <a:off x="457200" y="875551"/>
            <a:ext cx="10134600" cy="923330"/>
          </a:xfrm>
          <a:prstGeom prst="rect">
            <a:avLst/>
          </a:prstGeom>
        </p:spPr>
        <p:txBody>
          <a:bodyPr wrap="square">
            <a:spAutoFit/>
          </a:bodyPr>
          <a:lstStyle/>
          <a:p>
            <a:pPr>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Write an ALP to copy the value 55H into RAM memory locations 40H to 41H using</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(a) direct addressing mode, (b) register indirect addressing mode without a loop, and (c) with a loop</a:t>
            </a:r>
            <a:endParaRPr lang="en-IN" b="1" dirty="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673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xmlns=""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xmlns="" id="{A56A04F2-CDEB-443E-AED3-1D0BF2A72BA5}"/>
              </a:ext>
            </a:extLst>
          </p:cNvPr>
          <p:cNvSpPr txBox="1"/>
          <p:nvPr/>
        </p:nvSpPr>
        <p:spPr>
          <a:xfrm>
            <a:off x="948810" y="1493855"/>
            <a:ext cx="10294374" cy="1015663"/>
          </a:xfrm>
          <a:prstGeom prst="rect">
            <a:avLst/>
          </a:prstGeom>
          <a:noFill/>
        </p:spPr>
        <p:txBody>
          <a:bodyPr wrap="square">
            <a:spAutoFit/>
          </a:bodyPr>
          <a:lstStyle/>
          <a:p>
            <a:r>
              <a:rPr lang="en-US" sz="2000" b="1" dirty="0"/>
              <a:t>Write a program to copy the value 55H into RAM memory locations 40H to 45H using </a:t>
            </a:r>
          </a:p>
          <a:p>
            <a:r>
              <a:rPr lang="en-US" sz="2000" b="1" dirty="0"/>
              <a:t>(a) direct addressing mode,  	(b) register indirect addressing mode without a loop, and </a:t>
            </a:r>
          </a:p>
          <a:p>
            <a:r>
              <a:rPr lang="en-US" sz="2000" b="1" dirty="0"/>
              <a:t>(c) with a loop.</a:t>
            </a:r>
          </a:p>
        </p:txBody>
      </p:sp>
      <p:sp>
        <p:nvSpPr>
          <p:cNvPr id="11" name="TextBox 10">
            <a:extLst>
              <a:ext uri="{FF2B5EF4-FFF2-40B4-BE49-F238E27FC236}">
                <a16:creationId xmlns:a16="http://schemas.microsoft.com/office/drawing/2014/main" xmlns="" id="{589970B7-2AE8-4CED-80FC-31F24CF2060B}"/>
              </a:ext>
            </a:extLst>
          </p:cNvPr>
          <p:cNvSpPr txBox="1"/>
          <p:nvPr/>
        </p:nvSpPr>
        <p:spPr>
          <a:xfrm>
            <a:off x="476861" y="3429000"/>
            <a:ext cx="11238271" cy="2677656"/>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(a)</a:t>
            </a:r>
          </a:p>
          <a:p>
            <a:r>
              <a:rPr lang="en-US" sz="2400" b="1" dirty="0">
                <a:solidFill>
                  <a:srgbClr val="004620"/>
                </a:solidFill>
                <a:latin typeface="Courier New" panose="02070309020205020404" pitchFamily="49" charset="0"/>
                <a:cs typeface="Courier New" panose="02070309020205020404" pitchFamily="49" charset="0"/>
              </a:rPr>
              <a:t>	MOV A,#55H	;load A with value 55H</a:t>
            </a:r>
          </a:p>
          <a:p>
            <a:r>
              <a:rPr lang="en-US" sz="2400" b="1" dirty="0">
                <a:solidFill>
                  <a:srgbClr val="004620"/>
                </a:solidFill>
                <a:latin typeface="Courier New" panose="02070309020205020404" pitchFamily="49" charset="0"/>
                <a:cs typeface="Courier New" panose="02070309020205020404" pitchFamily="49" charset="0"/>
              </a:rPr>
              <a:t>	MOV 40H,A		;copy A to RAM location 40H</a:t>
            </a:r>
          </a:p>
          <a:p>
            <a:r>
              <a:rPr lang="en-US" sz="2400" b="1" dirty="0">
                <a:solidFill>
                  <a:srgbClr val="004620"/>
                </a:solidFill>
                <a:latin typeface="Courier New" panose="02070309020205020404" pitchFamily="49" charset="0"/>
                <a:cs typeface="Courier New" panose="02070309020205020404" pitchFamily="49" charset="0"/>
              </a:rPr>
              <a:t>	MOV 41H,A		;copy A to RAM location 41H</a:t>
            </a:r>
          </a:p>
          <a:p>
            <a:r>
              <a:rPr lang="en-US" sz="2400" b="1" dirty="0">
                <a:solidFill>
                  <a:srgbClr val="004620"/>
                </a:solidFill>
                <a:latin typeface="Courier New" panose="02070309020205020404" pitchFamily="49" charset="0"/>
                <a:cs typeface="Courier New" panose="02070309020205020404" pitchFamily="49" charset="0"/>
              </a:rPr>
              <a:t>	MOV 42H,A		;copy A to RAM location 42H</a:t>
            </a:r>
          </a:p>
          <a:p>
            <a:r>
              <a:rPr lang="en-US" sz="2400" b="1" dirty="0">
                <a:solidFill>
                  <a:srgbClr val="004620"/>
                </a:solidFill>
                <a:latin typeface="Courier New" panose="02070309020205020404" pitchFamily="49" charset="0"/>
                <a:cs typeface="Courier New" panose="02070309020205020404" pitchFamily="49" charset="0"/>
              </a:rPr>
              <a:t>	MOV 43H,A		;copy A to RAM location 43H</a:t>
            </a:r>
          </a:p>
          <a:p>
            <a:r>
              <a:rPr lang="en-US" sz="2400" b="1" dirty="0">
                <a:solidFill>
                  <a:srgbClr val="004620"/>
                </a:solidFill>
                <a:latin typeface="Courier New" panose="02070309020205020404" pitchFamily="49" charset="0"/>
                <a:cs typeface="Courier New" panose="02070309020205020404" pitchFamily="49" charset="0"/>
              </a:rPr>
              <a:t>	MOV 44H,A		;copy A to RAM location 44H</a:t>
            </a:r>
          </a:p>
        </p:txBody>
      </p:sp>
      <p:sp>
        <p:nvSpPr>
          <p:cNvPr id="12" name="TextBox 11">
            <a:extLst>
              <a:ext uri="{FF2B5EF4-FFF2-40B4-BE49-F238E27FC236}">
                <a16:creationId xmlns:a16="http://schemas.microsoft.com/office/drawing/2014/main" xmlns="" id="{0BD49A13-274A-4D19-9B3F-75215B817F53}"/>
              </a:ext>
            </a:extLst>
          </p:cNvPr>
          <p:cNvSpPr txBox="1"/>
          <p:nvPr/>
        </p:nvSpPr>
        <p:spPr>
          <a:xfrm>
            <a:off x="0" y="2592917"/>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54795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xmlns=""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xmlns="" id="{A56A04F2-CDEB-443E-AED3-1D0BF2A72BA5}"/>
              </a:ext>
            </a:extLst>
          </p:cNvPr>
          <p:cNvSpPr txBox="1"/>
          <p:nvPr/>
        </p:nvSpPr>
        <p:spPr>
          <a:xfrm>
            <a:off x="948810" y="1493855"/>
            <a:ext cx="10294374" cy="1015663"/>
          </a:xfrm>
          <a:prstGeom prst="rect">
            <a:avLst/>
          </a:prstGeom>
          <a:noFill/>
        </p:spPr>
        <p:txBody>
          <a:bodyPr wrap="square">
            <a:spAutoFit/>
          </a:bodyPr>
          <a:lstStyle/>
          <a:p>
            <a:r>
              <a:rPr lang="en-US" sz="2000" b="1" dirty="0"/>
              <a:t>Write a program to copy the value 55H into RAM memory locations 40H to 45H using </a:t>
            </a:r>
          </a:p>
          <a:p>
            <a:r>
              <a:rPr lang="en-US" sz="2000" b="1" dirty="0"/>
              <a:t>(a) direct addressing mode,  	(b) register indirect addressing mode without a loop, and </a:t>
            </a:r>
          </a:p>
          <a:p>
            <a:r>
              <a:rPr lang="en-US" sz="2000" b="1" dirty="0"/>
              <a:t>(c) with a loop.</a:t>
            </a:r>
          </a:p>
        </p:txBody>
      </p:sp>
      <p:sp>
        <p:nvSpPr>
          <p:cNvPr id="11" name="TextBox 10">
            <a:extLst>
              <a:ext uri="{FF2B5EF4-FFF2-40B4-BE49-F238E27FC236}">
                <a16:creationId xmlns:a16="http://schemas.microsoft.com/office/drawing/2014/main" xmlns="" id="{589970B7-2AE8-4CED-80FC-31F24CF2060B}"/>
              </a:ext>
            </a:extLst>
          </p:cNvPr>
          <p:cNvSpPr txBox="1"/>
          <p:nvPr/>
        </p:nvSpPr>
        <p:spPr>
          <a:xfrm>
            <a:off x="476861" y="2703016"/>
            <a:ext cx="11715139" cy="4154984"/>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(b)	MOV A,#55H	;load A with value 55H</a:t>
            </a:r>
          </a:p>
          <a:p>
            <a:r>
              <a:rPr lang="en-US" sz="2400" b="1" dirty="0">
                <a:solidFill>
                  <a:srgbClr val="004620"/>
                </a:solidFill>
                <a:latin typeface="Courier New" panose="02070309020205020404" pitchFamily="49" charset="0"/>
                <a:cs typeface="Courier New" panose="02070309020205020404" pitchFamily="49" charset="0"/>
              </a:rPr>
              <a:t>	MOV R0,#40H	;load the pointer. R0=40H</a:t>
            </a:r>
          </a:p>
          <a:p>
            <a:r>
              <a:rPr lang="en-US" sz="2400" b="1" dirty="0">
                <a:solidFill>
                  <a:srgbClr val="004620"/>
                </a:solidFill>
                <a:latin typeface="Courier New" panose="02070309020205020404" pitchFamily="49" charset="0"/>
                <a:cs typeface="Courier New" panose="02070309020205020404" pitchFamily="49" charset="0"/>
              </a:rPr>
              <a:t>	MOV @R0,A		;copy A to RAM location R0 points to</a:t>
            </a:r>
          </a:p>
          <a:p>
            <a:r>
              <a:rPr lang="en-US" sz="2400" b="1" dirty="0">
                <a:solidFill>
                  <a:srgbClr val="004620"/>
                </a:solidFill>
                <a:latin typeface="Courier New" panose="02070309020205020404" pitchFamily="49" charset="0"/>
                <a:cs typeface="Courier New" panose="02070309020205020404" pitchFamily="49" charset="0"/>
              </a:rPr>
              <a:t>	INC R0		;increment pointer. Now R0=41H</a:t>
            </a:r>
          </a:p>
          <a:p>
            <a:r>
              <a:rPr lang="en-US" sz="2400" b="1" dirty="0">
                <a:solidFill>
                  <a:srgbClr val="004620"/>
                </a:solidFill>
                <a:latin typeface="Courier New" panose="02070309020205020404" pitchFamily="49" charset="0"/>
                <a:cs typeface="Courier New" panose="02070309020205020404" pitchFamily="49" charset="0"/>
              </a:rPr>
              <a:t>	MOV @R0,A		;copy A to RAM location 	R0 points to</a:t>
            </a:r>
          </a:p>
          <a:p>
            <a:r>
              <a:rPr lang="en-US" sz="2400" b="1" dirty="0">
                <a:solidFill>
                  <a:srgbClr val="004620"/>
                </a:solidFill>
                <a:latin typeface="Courier New" panose="02070309020205020404" pitchFamily="49" charset="0"/>
                <a:cs typeface="Courier New" panose="02070309020205020404" pitchFamily="49" charset="0"/>
              </a:rPr>
              <a:t>	INC R0		;increment pointer. Now R0=42H</a:t>
            </a:r>
          </a:p>
          <a:p>
            <a:r>
              <a:rPr lang="en-US" sz="2400" b="1" dirty="0">
                <a:solidFill>
                  <a:srgbClr val="004620"/>
                </a:solidFill>
                <a:latin typeface="Courier New" panose="02070309020205020404" pitchFamily="49" charset="0"/>
                <a:cs typeface="Courier New" panose="02070309020205020404" pitchFamily="49" charset="0"/>
              </a:rPr>
              <a:t>	MOV @R0,A		;copy A to RAM location 	R0 points to</a:t>
            </a:r>
          </a:p>
          <a:p>
            <a:r>
              <a:rPr lang="en-US" sz="2400" b="1" dirty="0">
                <a:solidFill>
                  <a:srgbClr val="004620"/>
                </a:solidFill>
                <a:latin typeface="Courier New" panose="02070309020205020404" pitchFamily="49" charset="0"/>
                <a:cs typeface="Courier New" panose="02070309020205020404" pitchFamily="49" charset="0"/>
              </a:rPr>
              <a:t>	INC R0		;increment pointer. Now R0=43H</a:t>
            </a:r>
          </a:p>
          <a:p>
            <a:r>
              <a:rPr lang="en-US" sz="2400" b="1" dirty="0">
                <a:solidFill>
                  <a:srgbClr val="004620"/>
                </a:solidFill>
                <a:latin typeface="Courier New" panose="02070309020205020404" pitchFamily="49" charset="0"/>
                <a:cs typeface="Courier New" panose="02070309020205020404" pitchFamily="49" charset="0"/>
              </a:rPr>
              <a:t>	MOV @R0,A		;copy A to RAM location R0 points to	</a:t>
            </a:r>
          </a:p>
          <a:p>
            <a:r>
              <a:rPr lang="en-US" sz="2400" b="1" dirty="0">
                <a:solidFill>
                  <a:srgbClr val="004620"/>
                </a:solidFill>
                <a:latin typeface="Courier New" panose="02070309020205020404" pitchFamily="49" charset="0"/>
                <a:cs typeface="Courier New" panose="02070309020205020404" pitchFamily="49" charset="0"/>
              </a:rPr>
              <a:t>	INC R0		;increment pointer. Now R0=44H</a:t>
            </a:r>
          </a:p>
          <a:p>
            <a:r>
              <a:rPr lang="en-US" sz="2400" b="1" dirty="0">
                <a:solidFill>
                  <a:srgbClr val="004620"/>
                </a:solidFill>
                <a:latin typeface="Courier New" panose="02070309020205020404" pitchFamily="49" charset="0"/>
                <a:cs typeface="Courier New" panose="02070309020205020404" pitchFamily="49" charset="0"/>
              </a:rPr>
              <a:t>	MOV @R0,A</a:t>
            </a:r>
          </a:p>
        </p:txBody>
      </p:sp>
      <p:sp>
        <p:nvSpPr>
          <p:cNvPr id="12" name="TextBox 11">
            <a:extLst>
              <a:ext uri="{FF2B5EF4-FFF2-40B4-BE49-F238E27FC236}">
                <a16:creationId xmlns:a16="http://schemas.microsoft.com/office/drawing/2014/main" xmlns="" id="{0BD49A13-274A-4D19-9B3F-75215B817F53}"/>
              </a:ext>
            </a:extLst>
          </p:cNvPr>
          <p:cNvSpPr txBox="1"/>
          <p:nvPr/>
        </p:nvSpPr>
        <p:spPr>
          <a:xfrm>
            <a:off x="0" y="2225468"/>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91399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xmlns=""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xmlns="" id="{A56A04F2-CDEB-443E-AED3-1D0BF2A72BA5}"/>
              </a:ext>
            </a:extLst>
          </p:cNvPr>
          <p:cNvSpPr txBox="1"/>
          <p:nvPr/>
        </p:nvSpPr>
        <p:spPr>
          <a:xfrm>
            <a:off x="948810" y="1493855"/>
            <a:ext cx="10294374" cy="1015663"/>
          </a:xfrm>
          <a:prstGeom prst="rect">
            <a:avLst/>
          </a:prstGeom>
          <a:noFill/>
        </p:spPr>
        <p:txBody>
          <a:bodyPr wrap="square">
            <a:spAutoFit/>
          </a:bodyPr>
          <a:lstStyle/>
          <a:p>
            <a:r>
              <a:rPr lang="en-US" sz="2000" b="1" dirty="0"/>
              <a:t>Write a program to copy the value 55H into RAM memory locations 40H to 45H using </a:t>
            </a:r>
          </a:p>
          <a:p>
            <a:r>
              <a:rPr lang="en-US" sz="2000" b="1" dirty="0"/>
              <a:t>(a) direct addressing mode,  	(b) register indirect addressing mode without a loop, and </a:t>
            </a:r>
          </a:p>
          <a:p>
            <a:r>
              <a:rPr lang="en-US" sz="2000" b="1" dirty="0"/>
              <a:t>(c) with a loop.</a:t>
            </a:r>
          </a:p>
        </p:txBody>
      </p:sp>
      <p:sp>
        <p:nvSpPr>
          <p:cNvPr id="11" name="TextBox 10">
            <a:extLst>
              <a:ext uri="{FF2B5EF4-FFF2-40B4-BE49-F238E27FC236}">
                <a16:creationId xmlns:a16="http://schemas.microsoft.com/office/drawing/2014/main" xmlns="" id="{589970B7-2AE8-4CED-80FC-31F24CF2060B}"/>
              </a:ext>
            </a:extLst>
          </p:cNvPr>
          <p:cNvSpPr txBox="1"/>
          <p:nvPr/>
        </p:nvSpPr>
        <p:spPr>
          <a:xfrm>
            <a:off x="476861" y="3503511"/>
            <a:ext cx="11715139" cy="2677656"/>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(c) </a:t>
            </a:r>
          </a:p>
          <a:p>
            <a:r>
              <a:rPr lang="en-US" sz="2400" b="1" dirty="0">
                <a:solidFill>
                  <a:srgbClr val="004620"/>
                </a:solidFill>
                <a:latin typeface="Courier New" panose="02070309020205020404" pitchFamily="49" charset="0"/>
                <a:cs typeface="Courier New" panose="02070309020205020404" pitchFamily="49" charset="0"/>
              </a:rPr>
              <a:t>	  MOV  A,#55	;A=55H</a:t>
            </a:r>
          </a:p>
          <a:p>
            <a:r>
              <a:rPr lang="en-US" sz="2400" b="1" dirty="0">
                <a:solidFill>
                  <a:srgbClr val="004620"/>
                </a:solidFill>
                <a:latin typeface="Courier New" panose="02070309020205020404" pitchFamily="49" charset="0"/>
                <a:cs typeface="Courier New" panose="02070309020205020404" pitchFamily="49" charset="0"/>
              </a:rPr>
              <a:t>	  MOV  R0,#40H	;load pointer. R0=40H, RAM address</a:t>
            </a:r>
          </a:p>
          <a:p>
            <a:r>
              <a:rPr lang="en-US" sz="2400" b="1" dirty="0">
                <a:solidFill>
                  <a:srgbClr val="004620"/>
                </a:solidFill>
                <a:latin typeface="Courier New" panose="02070309020205020404" pitchFamily="49" charset="0"/>
                <a:cs typeface="Courier New" panose="02070309020205020404" pitchFamily="49" charset="0"/>
              </a:rPr>
              <a:t>	  MOV  R2,#05	;load counter, R2=5</a:t>
            </a:r>
          </a:p>
          <a:p>
            <a:r>
              <a:rPr lang="en-US" sz="2400" b="1" dirty="0">
                <a:solidFill>
                  <a:srgbClr val="004620"/>
                </a:solidFill>
                <a:latin typeface="Courier New" panose="02070309020205020404" pitchFamily="49" charset="0"/>
                <a:cs typeface="Courier New" panose="02070309020205020404" pitchFamily="49" charset="0"/>
              </a:rPr>
              <a:t>AGAIN: MOV  @R0,A	;copy 55H to RAM location R0 points to</a:t>
            </a:r>
          </a:p>
          <a:p>
            <a:r>
              <a:rPr lang="en-US" sz="2400" b="1" dirty="0">
                <a:solidFill>
                  <a:srgbClr val="004620"/>
                </a:solidFill>
                <a:latin typeface="Courier New" panose="02070309020205020404" pitchFamily="49" charset="0"/>
                <a:cs typeface="Courier New" panose="02070309020205020404" pitchFamily="49" charset="0"/>
              </a:rPr>
              <a:t>	  INC  R0		;increment R0 pointer</a:t>
            </a:r>
          </a:p>
          <a:p>
            <a:r>
              <a:rPr lang="en-US" sz="2400" b="1" dirty="0">
                <a:solidFill>
                  <a:srgbClr val="004620"/>
                </a:solidFill>
                <a:latin typeface="Courier New" panose="02070309020205020404" pitchFamily="49" charset="0"/>
                <a:cs typeface="Courier New" panose="02070309020205020404" pitchFamily="49" charset="0"/>
              </a:rPr>
              <a:t>	  DJNZ R2,AGAIN	;loop until counter = zero</a:t>
            </a:r>
          </a:p>
        </p:txBody>
      </p:sp>
      <p:sp>
        <p:nvSpPr>
          <p:cNvPr id="12" name="TextBox 11">
            <a:extLst>
              <a:ext uri="{FF2B5EF4-FFF2-40B4-BE49-F238E27FC236}">
                <a16:creationId xmlns:a16="http://schemas.microsoft.com/office/drawing/2014/main" xmlns="" id="{0BD49A13-274A-4D19-9B3F-75215B817F53}"/>
              </a:ext>
            </a:extLst>
          </p:cNvPr>
          <p:cNvSpPr txBox="1"/>
          <p:nvPr/>
        </p:nvSpPr>
        <p:spPr>
          <a:xfrm>
            <a:off x="0" y="2775682"/>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30665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xmlns=""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xmlns="" id="{A56A04F2-CDEB-443E-AED3-1D0BF2A72BA5}"/>
              </a:ext>
            </a:extLst>
          </p:cNvPr>
          <p:cNvSpPr txBox="1"/>
          <p:nvPr/>
        </p:nvSpPr>
        <p:spPr>
          <a:xfrm>
            <a:off x="948810" y="1493855"/>
            <a:ext cx="10294374" cy="461665"/>
          </a:xfrm>
          <a:prstGeom prst="rect">
            <a:avLst/>
          </a:prstGeom>
          <a:noFill/>
        </p:spPr>
        <p:txBody>
          <a:bodyPr wrap="square">
            <a:spAutoFit/>
          </a:bodyPr>
          <a:lstStyle/>
          <a:p>
            <a:r>
              <a:rPr lang="en-US" sz="2400" b="1" dirty="0"/>
              <a:t>Write a program to clear 16 RAM locations starting at RAM address 60H.</a:t>
            </a:r>
          </a:p>
        </p:txBody>
      </p:sp>
      <p:sp>
        <p:nvSpPr>
          <p:cNvPr id="11" name="TextBox 10">
            <a:extLst>
              <a:ext uri="{FF2B5EF4-FFF2-40B4-BE49-F238E27FC236}">
                <a16:creationId xmlns:a16="http://schemas.microsoft.com/office/drawing/2014/main" xmlns="" id="{589970B7-2AE8-4CED-80FC-31F24CF2060B}"/>
              </a:ext>
            </a:extLst>
          </p:cNvPr>
          <p:cNvSpPr txBox="1"/>
          <p:nvPr/>
        </p:nvSpPr>
        <p:spPr>
          <a:xfrm>
            <a:off x="476861" y="3503511"/>
            <a:ext cx="11715139" cy="2308324"/>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CLR 	A		;A=0</a:t>
            </a:r>
          </a:p>
          <a:p>
            <a:r>
              <a:rPr lang="en-US" sz="2400" b="1" dirty="0">
                <a:solidFill>
                  <a:srgbClr val="004620"/>
                </a:solidFill>
                <a:latin typeface="Courier New" panose="02070309020205020404" pitchFamily="49" charset="0"/>
                <a:cs typeface="Courier New" panose="02070309020205020404" pitchFamily="49" charset="0"/>
              </a:rPr>
              <a:t>	  MOV		R1,#60H	;load pointer. R1=60H</a:t>
            </a:r>
          </a:p>
          <a:p>
            <a:r>
              <a:rPr lang="en-US" sz="2400" b="1" dirty="0">
                <a:solidFill>
                  <a:srgbClr val="004620"/>
                </a:solidFill>
                <a:latin typeface="Courier New" panose="02070309020205020404" pitchFamily="49" charset="0"/>
                <a:cs typeface="Courier New" panose="02070309020205020404" pitchFamily="49" charset="0"/>
              </a:rPr>
              <a:t>	  MOV		R7,#16	;load counter, R7=16 (10 in hex)</a:t>
            </a:r>
          </a:p>
          <a:p>
            <a:r>
              <a:rPr lang="en-US" sz="2400" b="1" dirty="0">
                <a:solidFill>
                  <a:srgbClr val="004620"/>
                </a:solidFill>
                <a:latin typeface="Courier New" panose="02070309020205020404" pitchFamily="49" charset="0"/>
                <a:cs typeface="Courier New" panose="02070309020205020404" pitchFamily="49" charset="0"/>
              </a:rPr>
              <a:t>AGAIN: MOV		@R1,A		;clear RAM location R1 points to</a:t>
            </a:r>
          </a:p>
          <a:p>
            <a:r>
              <a:rPr lang="en-US" sz="2400" b="1" dirty="0">
                <a:solidFill>
                  <a:srgbClr val="004620"/>
                </a:solidFill>
                <a:latin typeface="Courier New" panose="02070309020205020404" pitchFamily="49" charset="0"/>
                <a:cs typeface="Courier New" panose="02070309020205020404" pitchFamily="49" charset="0"/>
              </a:rPr>
              <a:t>	  INC		R1		;increment R1 pointer</a:t>
            </a:r>
          </a:p>
          <a:p>
            <a:r>
              <a:rPr lang="en-US" sz="2400" b="1" dirty="0">
                <a:solidFill>
                  <a:srgbClr val="004620"/>
                </a:solidFill>
                <a:latin typeface="Courier New" panose="02070309020205020404" pitchFamily="49" charset="0"/>
                <a:cs typeface="Courier New" panose="02070309020205020404" pitchFamily="49" charset="0"/>
              </a:rPr>
              <a:t>	  DJNZ	R7,AGAIN	;loop until counter = zero	</a:t>
            </a:r>
          </a:p>
        </p:txBody>
      </p:sp>
      <p:sp>
        <p:nvSpPr>
          <p:cNvPr id="12" name="TextBox 11">
            <a:extLst>
              <a:ext uri="{FF2B5EF4-FFF2-40B4-BE49-F238E27FC236}">
                <a16:creationId xmlns:a16="http://schemas.microsoft.com/office/drawing/2014/main" xmlns="" id="{0BD49A13-274A-4D19-9B3F-75215B817F53}"/>
              </a:ext>
            </a:extLst>
          </p:cNvPr>
          <p:cNvSpPr txBox="1"/>
          <p:nvPr/>
        </p:nvSpPr>
        <p:spPr>
          <a:xfrm>
            <a:off x="0" y="2496556"/>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62778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xmlns=""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xmlns="" id="{A56A04F2-CDEB-443E-AED3-1D0BF2A72BA5}"/>
              </a:ext>
            </a:extLst>
          </p:cNvPr>
          <p:cNvSpPr txBox="1"/>
          <p:nvPr/>
        </p:nvSpPr>
        <p:spPr>
          <a:xfrm>
            <a:off x="948810" y="1493855"/>
            <a:ext cx="10294374" cy="830997"/>
          </a:xfrm>
          <a:prstGeom prst="rect">
            <a:avLst/>
          </a:prstGeom>
          <a:noFill/>
        </p:spPr>
        <p:txBody>
          <a:bodyPr wrap="square">
            <a:spAutoFit/>
          </a:bodyPr>
          <a:lstStyle/>
          <a:p>
            <a:r>
              <a:rPr lang="en-US" sz="2400" b="1" dirty="0"/>
              <a:t>Write a program to copy a block of 10 bytes of data from RAM locations starting at 35H to RAM locations starting at 60H.</a:t>
            </a:r>
          </a:p>
        </p:txBody>
      </p:sp>
      <p:sp>
        <p:nvSpPr>
          <p:cNvPr id="11" name="TextBox 10">
            <a:extLst>
              <a:ext uri="{FF2B5EF4-FFF2-40B4-BE49-F238E27FC236}">
                <a16:creationId xmlns:a16="http://schemas.microsoft.com/office/drawing/2014/main" xmlns="" id="{589970B7-2AE8-4CED-80FC-31F24CF2060B}"/>
              </a:ext>
            </a:extLst>
          </p:cNvPr>
          <p:cNvSpPr txBox="1"/>
          <p:nvPr/>
        </p:nvSpPr>
        <p:spPr>
          <a:xfrm>
            <a:off x="476861" y="3503511"/>
            <a:ext cx="11715139" cy="3046988"/>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MOV	R0,#35H	;source pointer</a:t>
            </a:r>
          </a:p>
          <a:p>
            <a:r>
              <a:rPr lang="en-US" sz="2400" b="1" dirty="0">
                <a:solidFill>
                  <a:srgbClr val="004620"/>
                </a:solidFill>
                <a:latin typeface="Courier New" panose="02070309020205020404" pitchFamily="49" charset="0"/>
                <a:cs typeface="Courier New" panose="02070309020205020404" pitchFamily="49" charset="0"/>
              </a:rPr>
              <a:t>		MOV	R1,#60H	;destination pointer</a:t>
            </a:r>
          </a:p>
          <a:p>
            <a:r>
              <a:rPr lang="en-US" sz="2400" b="1" dirty="0">
                <a:solidFill>
                  <a:srgbClr val="004620"/>
                </a:solidFill>
                <a:latin typeface="Courier New" panose="02070309020205020404" pitchFamily="49" charset="0"/>
                <a:cs typeface="Courier New" panose="02070309020205020404" pitchFamily="49" charset="0"/>
              </a:rPr>
              <a:t>		MOV	R3,#10	;counter</a:t>
            </a:r>
          </a:p>
          <a:p>
            <a:r>
              <a:rPr lang="en-US" sz="2400" b="1" dirty="0">
                <a:solidFill>
                  <a:srgbClr val="004620"/>
                </a:solidFill>
                <a:latin typeface="Courier New" panose="02070309020205020404" pitchFamily="49" charset="0"/>
                <a:cs typeface="Courier New" panose="02070309020205020404" pitchFamily="49" charset="0"/>
              </a:rPr>
              <a:t>BACK:	MOV	A,@R0	;get a byte from source</a:t>
            </a:r>
          </a:p>
          <a:p>
            <a:r>
              <a:rPr lang="en-US" sz="2400" b="1" dirty="0">
                <a:solidFill>
                  <a:srgbClr val="004620"/>
                </a:solidFill>
                <a:latin typeface="Courier New" panose="02070309020205020404" pitchFamily="49" charset="0"/>
                <a:cs typeface="Courier New" panose="02070309020205020404" pitchFamily="49" charset="0"/>
              </a:rPr>
              <a:t>		MOV	@R1,A	;copy it to destination</a:t>
            </a:r>
          </a:p>
          <a:p>
            <a:r>
              <a:rPr lang="en-US" sz="2400" b="1" dirty="0">
                <a:solidFill>
                  <a:srgbClr val="004620"/>
                </a:solidFill>
                <a:latin typeface="Courier New" panose="02070309020205020404" pitchFamily="49" charset="0"/>
                <a:cs typeface="Courier New" panose="02070309020205020404" pitchFamily="49" charset="0"/>
              </a:rPr>
              <a:t>		INC	R0		;increment source pointer</a:t>
            </a:r>
          </a:p>
          <a:p>
            <a:r>
              <a:rPr lang="en-US" sz="2400" b="1" dirty="0">
                <a:solidFill>
                  <a:srgbClr val="004620"/>
                </a:solidFill>
                <a:latin typeface="Courier New" panose="02070309020205020404" pitchFamily="49" charset="0"/>
                <a:cs typeface="Courier New" panose="02070309020205020404" pitchFamily="49" charset="0"/>
              </a:rPr>
              <a:t>		INC	R1		;increment destination pointer</a:t>
            </a:r>
          </a:p>
          <a:p>
            <a:r>
              <a:rPr lang="en-US" sz="2400" b="1" dirty="0">
                <a:solidFill>
                  <a:srgbClr val="004620"/>
                </a:solidFill>
                <a:latin typeface="Courier New" panose="02070309020205020404" pitchFamily="49" charset="0"/>
                <a:cs typeface="Courier New" panose="02070309020205020404" pitchFamily="49" charset="0"/>
              </a:rPr>
              <a:t>		DJNZ	R3,BACK	;keep doing it for all ten bytes</a:t>
            </a:r>
          </a:p>
        </p:txBody>
      </p:sp>
      <p:sp>
        <p:nvSpPr>
          <p:cNvPr id="12" name="TextBox 11">
            <a:extLst>
              <a:ext uri="{FF2B5EF4-FFF2-40B4-BE49-F238E27FC236}">
                <a16:creationId xmlns:a16="http://schemas.microsoft.com/office/drawing/2014/main" xmlns="" id="{0BD49A13-274A-4D19-9B3F-75215B817F53}"/>
              </a:ext>
            </a:extLst>
          </p:cNvPr>
          <p:cNvSpPr txBox="1"/>
          <p:nvPr/>
        </p:nvSpPr>
        <p:spPr>
          <a:xfrm>
            <a:off x="0" y="2496556"/>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84758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0"/>
            <a:ext cx="8279061" cy="675185"/>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ALP example 2 (stack operation)</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457200" y="661537"/>
            <a:ext cx="10896600" cy="5909310"/>
          </a:xfrm>
          <a:prstGeom prst="rect">
            <a:avLst/>
          </a:prstGeom>
        </p:spPr>
        <p:txBody>
          <a:bodyPr wrap="square">
            <a:spAutoFit/>
          </a:bodyPr>
          <a:lstStyle/>
          <a:p>
            <a:pPr lvl="0">
              <a:spcAft>
                <a:spcPts val="0"/>
              </a:spcAft>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Move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the data between registers and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stack; Examine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the </a:t>
            </a:r>
            <a:r>
              <a:rPr lang="en-US"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stack</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contents of the registers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SP. </a:t>
            </a:r>
          </a:p>
          <a:p>
            <a:pPr lvl="0">
              <a:spcAft>
                <a:spcPts val="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All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values are in </a:t>
            </a:r>
            <a:r>
              <a:rPr lang="en-US" sz="2000" b="1" dirty="0" err="1" smtClean="0">
                <a:latin typeface="Times New Roman" panose="02020603050405020304" pitchFamily="18" charset="0"/>
                <a:ea typeface="Times New Roman" panose="02020603050405020304" pitchFamily="18" charset="0"/>
                <a:cs typeface="Times New Roman" panose="02020603050405020304" pitchFamily="18" charset="0"/>
              </a:rPr>
              <a:t>hexa</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 decimal.)</a:t>
            </a:r>
          </a:p>
          <a:p>
            <a:pPr lvl="0">
              <a:spcAft>
                <a:spcPts val="0"/>
              </a:spcAft>
            </a:pPr>
            <a:endParaRPr lang="en-US" sz="2000" b="1"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b="1" dirty="0" smtClean="0">
                <a:solidFill>
                  <a:srgbClr val="FF0000"/>
                </a:solidFill>
                <a:cs typeface="Courier New" panose="02070309020205020404" pitchFamily="49" charset="0"/>
              </a:rPr>
              <a:t>Note:</a:t>
            </a:r>
            <a:r>
              <a:rPr lang="en-US" sz="2000" b="1" dirty="0" smtClean="0">
                <a:cs typeface="Courier New" panose="02070309020205020404" pitchFamily="49" charset="0"/>
              </a:rPr>
              <a:t> For the </a:t>
            </a:r>
            <a:r>
              <a:rPr lang="en-US" sz="2000" b="1" dirty="0">
                <a:cs typeface="Courier New" panose="02070309020205020404" pitchFamily="49" charset="0"/>
              </a:rPr>
              <a:t>PUSH and POP </a:t>
            </a:r>
            <a:r>
              <a:rPr lang="en-US" sz="2000" b="1" dirty="0" smtClean="0">
                <a:cs typeface="Courier New" panose="02070309020205020404" pitchFamily="49" charset="0"/>
              </a:rPr>
              <a:t>instructions, </a:t>
            </a:r>
            <a:r>
              <a:rPr lang="en-US" sz="2000" b="1" dirty="0">
                <a:cs typeface="Courier New" panose="02070309020205020404" pitchFamily="49" charset="0"/>
              </a:rPr>
              <a:t>we must specify the </a:t>
            </a:r>
            <a:r>
              <a:rPr lang="en-US" sz="2000" b="1" dirty="0">
                <a:solidFill>
                  <a:srgbClr val="FF0000"/>
                </a:solidFill>
                <a:cs typeface="Courier New" panose="02070309020205020404" pitchFamily="49" charset="0"/>
              </a:rPr>
              <a:t>direct address</a:t>
            </a:r>
            <a:r>
              <a:rPr lang="en-US" sz="2000" b="1" dirty="0">
                <a:cs typeface="Courier New" panose="02070309020205020404" pitchFamily="49" charset="0"/>
              </a:rPr>
              <a:t> of the register/memory location</a:t>
            </a:r>
            <a:r>
              <a:rPr lang="en-US" sz="2000" b="1" dirty="0" smtClean="0">
                <a:cs typeface="Courier New" panose="02070309020205020404" pitchFamily="49" charset="0"/>
              </a:rPr>
              <a:t> </a:t>
            </a:r>
            <a:r>
              <a:rPr lang="en-US" sz="2000" b="1" dirty="0">
                <a:cs typeface="Courier New" panose="02070309020205020404" pitchFamily="49" charset="0"/>
              </a:rPr>
              <a:t>being pushed or popped.</a:t>
            </a:r>
            <a:endParaRPr lang="en-US" sz="2000" b="1"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ORG 0H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p>
          <a:p>
            <a:pPr lvl="0">
              <a:spcAft>
                <a:spcPts val="0"/>
              </a:spcAft>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MOV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R6</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25H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MOV R1</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12H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MOV R4</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,#0F3H</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PUSH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6H</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PUSH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1H</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PUSH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4H</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POP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33H</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HERE: SJMP HERE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END</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5552921" y="2040124"/>
            <a:ext cx="6096000" cy="677108"/>
          </a:xfrm>
          <a:prstGeom prst="rect">
            <a:avLst/>
          </a:prstGeom>
        </p:spPr>
        <p:txBody>
          <a:bodyPr>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Note</a:t>
            </a:r>
            <a:r>
              <a:rPr lang="en-US" dirty="0">
                <a:latin typeface="Times New Roman" panose="02020603050405020304" pitchFamily="18" charset="0"/>
                <a:ea typeface="Times New Roman" panose="02020603050405020304" pitchFamily="18" charset="0"/>
                <a:cs typeface="Times New Roman" panose="02020603050405020304" pitchFamily="18" charset="0"/>
              </a:rPr>
              <a:t>: if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a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hexa</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decimal </a:t>
            </a:r>
            <a:r>
              <a:rPr lang="en-US" dirty="0">
                <a:latin typeface="Times New Roman" panose="02020603050405020304" pitchFamily="18" charset="0"/>
                <a:ea typeface="Times New Roman" panose="02020603050405020304" pitchFamily="18" charset="0"/>
                <a:cs typeface="Times New Roman" panose="02020603050405020304" pitchFamily="18" charset="0"/>
              </a:rPr>
              <a:t>number is starting with an alphabet, a ZERO (0) should be appended in front of it)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p>
        </p:txBody>
      </p:sp>
      <p:sp>
        <p:nvSpPr>
          <p:cNvPr id="6" name="Rectangle 5"/>
          <p:cNvSpPr/>
          <p:nvPr/>
        </p:nvSpPr>
        <p:spPr>
          <a:xfrm>
            <a:off x="5488781" y="2717232"/>
            <a:ext cx="6096000" cy="4001095"/>
          </a:xfrm>
          <a:prstGeom prst="rect">
            <a:avLst/>
          </a:prstGeom>
          <a:ln>
            <a:solidFill>
              <a:schemeClr val="tx1"/>
            </a:solidFill>
          </a:ln>
        </p:spPr>
        <p:txBody>
          <a:bodyPr>
            <a:spAutoFit/>
          </a:bodyPr>
          <a:lstStyle/>
          <a:p>
            <a:r>
              <a:rPr lang="en-US" dirty="0" smtClean="0">
                <a:latin typeface="Times New Roman" panose="02020603050405020304" pitchFamily="18" charset="0"/>
                <a:ea typeface="Times New Roman" panose="02020603050405020304" pitchFamily="18" charset="0"/>
                <a:cs typeface="Times New Roman" panose="02020603050405020304" pitchFamily="18" charset="0"/>
              </a:rPr>
              <a:t>In this question, it is not asked to relocate the stack and not asked to select the register bank. So, by default, BANK-1 will act as stack (range from 08H-0FH). BANK-0 acts as default register bank. So, the registers (R0-R7) used in this program will be considered from BANK-0.</a:t>
            </a:r>
          </a:p>
          <a:p>
            <a:endParaRPr lang="en-US" dirty="0" smtClean="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ea typeface="Times New Roman" panose="02020603050405020304" pitchFamily="18" charset="0"/>
                <a:cs typeface="Times New Roman" panose="02020603050405020304" pitchFamily="18" charset="0"/>
              </a:rPr>
              <a:t>In this program, the contents of R6 (06H), R1 (01H), R4 (04H) are pushed in to stack locations 08H, 09H, and 0AH respectively. After this, top of the stack will be 0AH (can be seen as SP=09H). Then the contents of the top of the stack (i.e. contents of the 0AH location) will be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poped</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in to memory location whose address is 33H. After POP operation, the SP value will be decremented to 09H. (Which will now act as top of the stack.)</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1732064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a:t>
            </a:fld>
            <a:endParaRPr dirty="0"/>
          </a:p>
        </p:txBody>
      </p:sp>
      <p:graphicFrame>
        <p:nvGraphicFramePr>
          <p:cNvPr id="2" name="object 2"/>
          <p:cNvGraphicFramePr>
            <a:graphicFrameLocks noGrp="1"/>
          </p:cNvGraphicFramePr>
          <p:nvPr/>
        </p:nvGraphicFramePr>
        <p:xfrm>
          <a:off x="196850" y="984250"/>
          <a:ext cx="11699240" cy="4280788"/>
        </p:xfrm>
        <a:graphic>
          <a:graphicData uri="http://schemas.openxmlformats.org/drawingml/2006/table">
            <a:tbl>
              <a:tblPr firstRow="1" bandRow="1">
                <a:tableStyleId>{2D5ABB26-0587-4C30-8999-92F81FD0307C}</a:tableStyleId>
              </a:tblPr>
              <a:tblGrid>
                <a:gridCol w="5849620"/>
                <a:gridCol w="5849620"/>
              </a:tblGrid>
              <a:tr h="494411">
                <a:tc>
                  <a:txBody>
                    <a:bodyPr/>
                    <a:lstStyle/>
                    <a:p>
                      <a:pPr algn="ctr">
                        <a:lnSpc>
                          <a:spcPct val="100000"/>
                        </a:lnSpc>
                        <a:spcBef>
                          <a:spcPts val="325"/>
                        </a:spcBef>
                      </a:pPr>
                      <a:r>
                        <a:rPr sz="2400" b="1" spc="-10" dirty="0">
                          <a:solidFill>
                            <a:srgbClr val="FFFFFF"/>
                          </a:solidFill>
                          <a:latin typeface="Calibri"/>
                          <a:cs typeface="Calibri"/>
                        </a:rPr>
                        <a:t>MICROPROCESSOR</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325"/>
                        </a:spcBef>
                      </a:pPr>
                      <a:r>
                        <a:rPr sz="2400" b="1" spc="-10" dirty="0">
                          <a:solidFill>
                            <a:srgbClr val="FFFFFF"/>
                          </a:solidFill>
                          <a:latin typeface="Calibri"/>
                          <a:cs typeface="Calibri"/>
                        </a:rPr>
                        <a:t>MICROCONTROLLER</a:t>
                      </a:r>
                      <a:endParaRPr sz="2400">
                        <a:latin typeface="Calibri"/>
                        <a:cs typeface="Calibr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1219200">
                <a:tc>
                  <a:txBody>
                    <a:bodyPr/>
                    <a:lstStyle/>
                    <a:p>
                      <a:pPr marL="121920" marR="112395" algn="just">
                        <a:lnSpc>
                          <a:spcPct val="100000"/>
                        </a:lnSpc>
                        <a:spcBef>
                          <a:spcPts val="330"/>
                        </a:spcBef>
                      </a:pPr>
                      <a:r>
                        <a:rPr sz="2400" spc="-10" dirty="0">
                          <a:latin typeface="Calibri"/>
                          <a:cs typeface="Calibri"/>
                        </a:rPr>
                        <a:t>9.Microprocessors</a:t>
                      </a:r>
                      <a:r>
                        <a:rPr sz="2400" spc="-5" dirty="0">
                          <a:latin typeface="Calibri"/>
                          <a:cs typeface="Calibri"/>
                        </a:rPr>
                        <a:t> </a:t>
                      </a:r>
                      <a:r>
                        <a:rPr sz="2400" spc="-15" dirty="0">
                          <a:latin typeface="Calibri"/>
                          <a:cs typeface="Calibri"/>
                        </a:rPr>
                        <a:t>are</a:t>
                      </a:r>
                      <a:r>
                        <a:rPr sz="2400" spc="-10" dirty="0">
                          <a:latin typeface="Calibri"/>
                          <a:cs typeface="Calibri"/>
                        </a:rPr>
                        <a:t> </a:t>
                      </a:r>
                      <a:r>
                        <a:rPr sz="2400" spc="-5" dirty="0">
                          <a:latin typeface="Calibri"/>
                          <a:cs typeface="Calibri"/>
                        </a:rPr>
                        <a:t>based</a:t>
                      </a:r>
                      <a:r>
                        <a:rPr sz="2400" dirty="0">
                          <a:latin typeface="Calibri"/>
                          <a:cs typeface="Calibri"/>
                        </a:rPr>
                        <a:t> </a:t>
                      </a:r>
                      <a:r>
                        <a:rPr sz="2400" spc="-5" dirty="0">
                          <a:latin typeface="Calibri"/>
                          <a:cs typeface="Calibri"/>
                        </a:rPr>
                        <a:t>on</a:t>
                      </a:r>
                      <a:r>
                        <a:rPr sz="2400" dirty="0">
                          <a:latin typeface="Calibri"/>
                          <a:cs typeface="Calibri"/>
                        </a:rPr>
                        <a:t> </a:t>
                      </a:r>
                      <a:r>
                        <a:rPr sz="2400" spc="-40" dirty="0">
                          <a:latin typeface="Calibri"/>
                          <a:cs typeface="Calibri"/>
                        </a:rPr>
                        <a:t>Von </a:t>
                      </a:r>
                      <a:r>
                        <a:rPr sz="2400" spc="-530" dirty="0">
                          <a:latin typeface="Calibri"/>
                          <a:cs typeface="Calibri"/>
                        </a:rPr>
                        <a:t> </a:t>
                      </a:r>
                      <a:r>
                        <a:rPr sz="2400" dirty="0">
                          <a:latin typeface="Calibri"/>
                          <a:cs typeface="Calibri"/>
                        </a:rPr>
                        <a:t>Neumann </a:t>
                      </a:r>
                      <a:r>
                        <a:rPr sz="2400" spc="-10" dirty="0">
                          <a:latin typeface="Calibri"/>
                          <a:cs typeface="Calibri"/>
                        </a:rPr>
                        <a:t>Architecture, where </a:t>
                      </a:r>
                      <a:r>
                        <a:rPr sz="2400" spc="-20" dirty="0">
                          <a:latin typeface="Calibri"/>
                          <a:cs typeface="Calibri"/>
                        </a:rPr>
                        <a:t>program </a:t>
                      </a:r>
                      <a:r>
                        <a:rPr sz="2400" dirty="0">
                          <a:latin typeface="Calibri"/>
                          <a:cs typeface="Calibri"/>
                        </a:rPr>
                        <a:t>and </a:t>
                      </a:r>
                      <a:r>
                        <a:rPr sz="2400" spc="5" dirty="0">
                          <a:latin typeface="Calibri"/>
                          <a:cs typeface="Calibri"/>
                        </a:rPr>
                        <a:t> </a:t>
                      </a:r>
                      <a:r>
                        <a:rPr sz="2400" spc="-15" dirty="0">
                          <a:latin typeface="Calibri"/>
                          <a:cs typeface="Calibri"/>
                        </a:rPr>
                        <a:t>data</a:t>
                      </a:r>
                      <a:r>
                        <a:rPr sz="2400" spc="-20" dirty="0">
                          <a:latin typeface="Calibri"/>
                          <a:cs typeface="Calibri"/>
                        </a:rPr>
                        <a:t> </a:t>
                      </a:r>
                      <a:r>
                        <a:rPr sz="2400" spc="-15" dirty="0">
                          <a:latin typeface="Calibri"/>
                          <a:cs typeface="Calibri"/>
                        </a:rPr>
                        <a:t>are</a:t>
                      </a:r>
                      <a:r>
                        <a:rPr sz="2400" spc="-5" dirty="0">
                          <a:latin typeface="Calibri"/>
                          <a:cs typeface="Calibri"/>
                        </a:rPr>
                        <a:t> </a:t>
                      </a:r>
                      <a:r>
                        <a:rPr sz="2400" spc="-20" dirty="0">
                          <a:latin typeface="Calibri"/>
                          <a:cs typeface="Calibri"/>
                        </a:rPr>
                        <a:t>stored</a:t>
                      </a:r>
                      <a:r>
                        <a:rPr sz="2400" dirty="0">
                          <a:latin typeface="Calibri"/>
                          <a:cs typeface="Calibri"/>
                        </a:rPr>
                        <a:t> in</a:t>
                      </a:r>
                      <a:r>
                        <a:rPr sz="2400" spc="-10" dirty="0">
                          <a:latin typeface="Calibri"/>
                          <a:cs typeface="Calibri"/>
                        </a:rPr>
                        <a:t> </a:t>
                      </a:r>
                      <a:r>
                        <a:rPr sz="2400" spc="-5" dirty="0">
                          <a:latin typeface="Calibri"/>
                          <a:cs typeface="Calibri"/>
                        </a:rPr>
                        <a:t>same</a:t>
                      </a:r>
                      <a:r>
                        <a:rPr sz="2400" spc="-15" dirty="0">
                          <a:latin typeface="Calibri"/>
                          <a:cs typeface="Calibri"/>
                        </a:rPr>
                        <a:t> </a:t>
                      </a:r>
                      <a:r>
                        <a:rPr sz="2400" dirty="0">
                          <a:latin typeface="Calibri"/>
                          <a:cs typeface="Calibri"/>
                        </a:rPr>
                        <a:t>memory</a:t>
                      </a:r>
                      <a:r>
                        <a:rPr sz="2400" spc="-15" dirty="0">
                          <a:latin typeface="Calibri"/>
                          <a:cs typeface="Calibri"/>
                        </a:rPr>
                        <a:t> </a:t>
                      </a:r>
                      <a:r>
                        <a:rPr sz="2400" dirty="0">
                          <a:latin typeface="Calibri"/>
                          <a:cs typeface="Calibri"/>
                        </a:rPr>
                        <a:t>module.</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22555" marR="112395" algn="just">
                        <a:lnSpc>
                          <a:spcPct val="100000"/>
                        </a:lnSpc>
                        <a:spcBef>
                          <a:spcPts val="330"/>
                        </a:spcBef>
                      </a:pPr>
                      <a:r>
                        <a:rPr sz="2400" spc="-15" dirty="0">
                          <a:latin typeface="Calibri"/>
                          <a:cs typeface="Calibri"/>
                        </a:rPr>
                        <a:t>9.Microcontrollers</a:t>
                      </a:r>
                      <a:r>
                        <a:rPr sz="2400" spc="-10" dirty="0">
                          <a:latin typeface="Calibri"/>
                          <a:cs typeface="Calibri"/>
                        </a:rPr>
                        <a:t> </a:t>
                      </a:r>
                      <a:r>
                        <a:rPr sz="2400" spc="-15" dirty="0">
                          <a:latin typeface="Calibri"/>
                          <a:cs typeface="Calibri"/>
                        </a:rPr>
                        <a:t>are</a:t>
                      </a:r>
                      <a:r>
                        <a:rPr sz="2400" spc="-10" dirty="0">
                          <a:latin typeface="Calibri"/>
                          <a:cs typeface="Calibri"/>
                        </a:rPr>
                        <a:t> </a:t>
                      </a:r>
                      <a:r>
                        <a:rPr sz="2400" spc="-5" dirty="0">
                          <a:latin typeface="Calibri"/>
                          <a:cs typeface="Calibri"/>
                        </a:rPr>
                        <a:t>based</a:t>
                      </a:r>
                      <a:r>
                        <a:rPr sz="2400" dirty="0">
                          <a:latin typeface="Calibri"/>
                          <a:cs typeface="Calibri"/>
                        </a:rPr>
                        <a:t> </a:t>
                      </a:r>
                      <a:r>
                        <a:rPr sz="2400" spc="-5" dirty="0">
                          <a:latin typeface="Calibri"/>
                          <a:cs typeface="Calibri"/>
                        </a:rPr>
                        <a:t>on</a:t>
                      </a:r>
                      <a:r>
                        <a:rPr sz="2400" dirty="0">
                          <a:latin typeface="Calibri"/>
                          <a:cs typeface="Calibri"/>
                        </a:rPr>
                        <a:t> </a:t>
                      </a:r>
                      <a:r>
                        <a:rPr sz="2400" spc="-10" dirty="0">
                          <a:latin typeface="Calibri"/>
                          <a:cs typeface="Calibri"/>
                        </a:rPr>
                        <a:t>Harvard </a:t>
                      </a:r>
                      <a:r>
                        <a:rPr sz="2400" spc="-5" dirty="0">
                          <a:latin typeface="Calibri"/>
                          <a:cs typeface="Calibri"/>
                        </a:rPr>
                        <a:t> </a:t>
                      </a:r>
                      <a:r>
                        <a:rPr sz="2400" spc="-10" dirty="0">
                          <a:latin typeface="Calibri"/>
                          <a:cs typeface="Calibri"/>
                        </a:rPr>
                        <a:t>Architecture</a:t>
                      </a:r>
                      <a:r>
                        <a:rPr sz="2400" spc="-5" dirty="0">
                          <a:latin typeface="Calibri"/>
                          <a:cs typeface="Calibri"/>
                        </a:rPr>
                        <a:t> </a:t>
                      </a:r>
                      <a:r>
                        <a:rPr sz="2400" spc="-10" dirty="0">
                          <a:latin typeface="Calibri"/>
                          <a:cs typeface="Calibri"/>
                        </a:rPr>
                        <a:t>where</a:t>
                      </a:r>
                      <a:r>
                        <a:rPr sz="2400" spc="-5" dirty="0">
                          <a:latin typeface="Calibri"/>
                          <a:cs typeface="Calibri"/>
                        </a:rPr>
                        <a:t> </a:t>
                      </a:r>
                      <a:r>
                        <a:rPr sz="2400" spc="-20" dirty="0">
                          <a:latin typeface="Calibri"/>
                          <a:cs typeface="Calibri"/>
                        </a:rPr>
                        <a:t>program</a:t>
                      </a:r>
                      <a:r>
                        <a:rPr sz="2400" spc="-15" dirty="0">
                          <a:latin typeface="Calibri"/>
                          <a:cs typeface="Calibri"/>
                        </a:rPr>
                        <a:t> </a:t>
                      </a:r>
                      <a:r>
                        <a:rPr sz="2400" dirty="0">
                          <a:latin typeface="Calibri"/>
                          <a:cs typeface="Calibri"/>
                        </a:rPr>
                        <a:t>and</a:t>
                      </a:r>
                      <a:r>
                        <a:rPr sz="2400" spc="5" dirty="0">
                          <a:latin typeface="Calibri"/>
                          <a:cs typeface="Calibri"/>
                        </a:rPr>
                        <a:t> </a:t>
                      </a:r>
                      <a:r>
                        <a:rPr sz="2400" spc="-15" dirty="0">
                          <a:latin typeface="Calibri"/>
                          <a:cs typeface="Calibri"/>
                        </a:rPr>
                        <a:t>data</a:t>
                      </a:r>
                      <a:r>
                        <a:rPr sz="2400" spc="-10" dirty="0">
                          <a:latin typeface="Calibri"/>
                          <a:cs typeface="Calibri"/>
                        </a:rPr>
                        <a:t> </a:t>
                      </a:r>
                      <a:r>
                        <a:rPr sz="2400" spc="-15" dirty="0">
                          <a:latin typeface="Calibri"/>
                          <a:cs typeface="Calibri"/>
                        </a:rPr>
                        <a:t>are </a:t>
                      </a:r>
                      <a:r>
                        <a:rPr sz="2400" spc="-10" dirty="0">
                          <a:latin typeface="Calibri"/>
                          <a:cs typeface="Calibri"/>
                        </a:rPr>
                        <a:t> </a:t>
                      </a:r>
                      <a:r>
                        <a:rPr sz="2400" spc="-15" dirty="0">
                          <a:latin typeface="Calibri"/>
                          <a:cs typeface="Calibri"/>
                        </a:rPr>
                        <a:t>separate.</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853439">
                <a:tc>
                  <a:txBody>
                    <a:bodyPr/>
                    <a:lstStyle/>
                    <a:p>
                      <a:pPr marL="121920" marR="112395">
                        <a:lnSpc>
                          <a:spcPct val="100000"/>
                        </a:lnSpc>
                        <a:spcBef>
                          <a:spcPts val="330"/>
                        </a:spcBef>
                        <a:tabLst>
                          <a:tab pos="798195" algn="l"/>
                          <a:tab pos="3133090" algn="l"/>
                          <a:tab pos="3826510" algn="l"/>
                          <a:tab pos="4711065" algn="l"/>
                          <a:tab pos="5357495" algn="l"/>
                        </a:tabLst>
                      </a:pPr>
                      <a:r>
                        <a:rPr sz="2400" spc="-5" dirty="0">
                          <a:latin typeface="Calibri"/>
                          <a:cs typeface="Calibri"/>
                        </a:rPr>
                        <a:t>10</a:t>
                      </a:r>
                      <a:r>
                        <a:rPr sz="2400" dirty="0">
                          <a:latin typeface="Calibri"/>
                          <a:cs typeface="Calibri"/>
                        </a:rPr>
                        <a:t>.	Mi</a:t>
                      </a:r>
                      <a:r>
                        <a:rPr sz="2400" spc="-10" dirty="0">
                          <a:latin typeface="Calibri"/>
                          <a:cs typeface="Calibri"/>
                        </a:rPr>
                        <a:t>c</a:t>
                      </a:r>
                      <a:r>
                        <a:rPr sz="2400" spc="-35" dirty="0">
                          <a:latin typeface="Calibri"/>
                          <a:cs typeface="Calibri"/>
                        </a:rPr>
                        <a:t>r</a:t>
                      </a:r>
                      <a:r>
                        <a:rPr sz="2400" spc="-5" dirty="0">
                          <a:latin typeface="Calibri"/>
                          <a:cs typeface="Calibri"/>
                        </a:rPr>
                        <a:t>op</a:t>
                      </a:r>
                      <a:r>
                        <a:rPr sz="2400" spc="-40" dirty="0">
                          <a:latin typeface="Calibri"/>
                          <a:cs typeface="Calibri"/>
                        </a:rPr>
                        <a:t>r</a:t>
                      </a:r>
                      <a:r>
                        <a:rPr sz="2400" spc="-5" dirty="0">
                          <a:latin typeface="Calibri"/>
                          <a:cs typeface="Calibri"/>
                        </a:rPr>
                        <a:t>ocesso</a:t>
                      </a:r>
                      <a:r>
                        <a:rPr sz="2400" spc="-40" dirty="0">
                          <a:latin typeface="Calibri"/>
                          <a:cs typeface="Calibri"/>
                        </a:rPr>
                        <a:t>r</a:t>
                      </a:r>
                      <a:r>
                        <a:rPr sz="2400" dirty="0">
                          <a:latin typeface="Calibri"/>
                          <a:cs typeface="Calibri"/>
                        </a:rPr>
                        <a:t>s	a</a:t>
                      </a:r>
                      <a:r>
                        <a:rPr sz="2400" spc="-35" dirty="0">
                          <a:latin typeface="Calibri"/>
                          <a:cs typeface="Calibri"/>
                        </a:rPr>
                        <a:t>r</a:t>
                      </a:r>
                      <a:r>
                        <a:rPr sz="2400" dirty="0">
                          <a:latin typeface="Calibri"/>
                          <a:cs typeface="Calibri"/>
                        </a:rPr>
                        <a:t>e	</a:t>
                      </a:r>
                      <a:r>
                        <a:rPr sz="2400" spc="-5" dirty="0">
                          <a:latin typeface="Calibri"/>
                          <a:cs typeface="Calibri"/>
                        </a:rPr>
                        <a:t>use</a:t>
                      </a:r>
                      <a:r>
                        <a:rPr sz="2400" dirty="0">
                          <a:latin typeface="Calibri"/>
                          <a:cs typeface="Calibri"/>
                        </a:rPr>
                        <a:t>d	</a:t>
                      </a:r>
                      <a:r>
                        <a:rPr sz="2400" spc="-50" dirty="0">
                          <a:latin typeface="Calibri"/>
                          <a:cs typeface="Calibri"/>
                        </a:rPr>
                        <a:t>f</a:t>
                      </a:r>
                      <a:r>
                        <a:rPr sz="2400" spc="-5" dirty="0">
                          <a:latin typeface="Calibri"/>
                          <a:cs typeface="Calibri"/>
                        </a:rPr>
                        <a:t>o</a:t>
                      </a:r>
                      <a:r>
                        <a:rPr sz="2400" dirty="0">
                          <a:latin typeface="Calibri"/>
                          <a:cs typeface="Calibri"/>
                        </a:rPr>
                        <a:t>r	</a:t>
                      </a:r>
                      <a:r>
                        <a:rPr sz="2400" spc="-5" dirty="0">
                          <a:latin typeface="Calibri"/>
                          <a:cs typeface="Calibri"/>
                        </a:rPr>
                        <a:t>b</a:t>
                      </a:r>
                      <a:r>
                        <a:rPr sz="2400" spc="-15" dirty="0">
                          <a:latin typeface="Calibri"/>
                          <a:cs typeface="Calibri"/>
                        </a:rPr>
                        <a:t>i</a:t>
                      </a:r>
                      <a:r>
                        <a:rPr sz="2400" dirty="0">
                          <a:latin typeface="Calibri"/>
                          <a:cs typeface="Calibri"/>
                        </a:rPr>
                        <a:t>g  </a:t>
                      </a:r>
                      <a:r>
                        <a:rPr sz="2400" spc="-5" dirty="0">
                          <a:latin typeface="Calibri"/>
                          <a:cs typeface="Calibri"/>
                        </a:rPr>
                        <a:t>applications.</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2555" marR="111760">
                        <a:lnSpc>
                          <a:spcPct val="100000"/>
                        </a:lnSpc>
                        <a:spcBef>
                          <a:spcPts val="330"/>
                        </a:spcBef>
                        <a:tabLst>
                          <a:tab pos="643255" algn="l"/>
                          <a:tab pos="2820035" algn="l"/>
                          <a:tab pos="3357879" algn="l"/>
                          <a:tab pos="4086860" algn="l"/>
                          <a:tab pos="4481830" algn="l"/>
                          <a:tab pos="5583555" algn="l"/>
                        </a:tabLst>
                      </a:pPr>
                      <a:r>
                        <a:rPr sz="2400" spc="-5" dirty="0">
                          <a:latin typeface="Calibri"/>
                          <a:cs typeface="Calibri"/>
                        </a:rPr>
                        <a:t>10</a:t>
                      </a:r>
                      <a:r>
                        <a:rPr sz="2400" dirty="0">
                          <a:latin typeface="Calibri"/>
                          <a:cs typeface="Calibri"/>
                        </a:rPr>
                        <a:t>.	Mi</a:t>
                      </a:r>
                      <a:r>
                        <a:rPr sz="2400" spc="-10" dirty="0">
                          <a:latin typeface="Calibri"/>
                          <a:cs typeface="Calibri"/>
                        </a:rPr>
                        <a:t>c</a:t>
                      </a:r>
                      <a:r>
                        <a:rPr sz="2400" spc="-35" dirty="0">
                          <a:latin typeface="Calibri"/>
                          <a:cs typeface="Calibri"/>
                        </a:rPr>
                        <a:t>r</a:t>
                      </a:r>
                      <a:r>
                        <a:rPr sz="2400" spc="-5" dirty="0">
                          <a:latin typeface="Calibri"/>
                          <a:cs typeface="Calibri"/>
                        </a:rPr>
                        <a:t>o</a:t>
                      </a:r>
                      <a:r>
                        <a:rPr sz="2400" spc="-25" dirty="0">
                          <a:latin typeface="Calibri"/>
                          <a:cs typeface="Calibri"/>
                        </a:rPr>
                        <a:t>c</a:t>
                      </a:r>
                      <a:r>
                        <a:rPr sz="2400" spc="-20" dirty="0">
                          <a:latin typeface="Calibri"/>
                          <a:cs typeface="Calibri"/>
                        </a:rPr>
                        <a:t>o</a:t>
                      </a:r>
                      <a:r>
                        <a:rPr sz="2400" spc="-25" dirty="0">
                          <a:latin typeface="Calibri"/>
                          <a:cs typeface="Calibri"/>
                        </a:rPr>
                        <a:t>n</a:t>
                      </a:r>
                      <a:r>
                        <a:rPr sz="2400" dirty="0">
                          <a:latin typeface="Calibri"/>
                          <a:cs typeface="Calibri"/>
                        </a:rPr>
                        <a:t>t</a:t>
                      </a:r>
                      <a:r>
                        <a:rPr sz="2400" spc="-35" dirty="0">
                          <a:latin typeface="Calibri"/>
                          <a:cs typeface="Calibri"/>
                        </a:rPr>
                        <a:t>r</a:t>
                      </a:r>
                      <a:r>
                        <a:rPr sz="2400" spc="-5" dirty="0">
                          <a:latin typeface="Calibri"/>
                          <a:cs typeface="Calibri"/>
                        </a:rPr>
                        <a:t>olle</a:t>
                      </a:r>
                      <a:r>
                        <a:rPr sz="2400" spc="-35" dirty="0">
                          <a:latin typeface="Calibri"/>
                          <a:cs typeface="Calibri"/>
                        </a:rPr>
                        <a:t>r</a:t>
                      </a:r>
                      <a:r>
                        <a:rPr sz="2400" dirty="0">
                          <a:latin typeface="Calibri"/>
                          <a:cs typeface="Calibri"/>
                        </a:rPr>
                        <a:t>s	a</a:t>
                      </a:r>
                      <a:r>
                        <a:rPr sz="2400" spc="-35" dirty="0">
                          <a:latin typeface="Calibri"/>
                          <a:cs typeface="Calibri"/>
                        </a:rPr>
                        <a:t>r</a:t>
                      </a:r>
                      <a:r>
                        <a:rPr sz="2400" dirty="0">
                          <a:latin typeface="Calibri"/>
                          <a:cs typeface="Calibri"/>
                        </a:rPr>
                        <a:t>e	</a:t>
                      </a:r>
                      <a:r>
                        <a:rPr sz="2400" spc="-5" dirty="0">
                          <a:latin typeface="Calibri"/>
                          <a:cs typeface="Calibri"/>
                        </a:rPr>
                        <a:t>use</a:t>
                      </a:r>
                      <a:r>
                        <a:rPr sz="2400" dirty="0">
                          <a:latin typeface="Calibri"/>
                          <a:cs typeface="Calibri"/>
                        </a:rPr>
                        <a:t>d	</a:t>
                      </a:r>
                      <a:r>
                        <a:rPr sz="2400" spc="-25" dirty="0">
                          <a:latin typeface="Calibri"/>
                          <a:cs typeface="Calibri"/>
                        </a:rPr>
                        <a:t>t</a:t>
                      </a:r>
                      <a:r>
                        <a:rPr sz="2400" dirty="0">
                          <a:latin typeface="Calibri"/>
                          <a:cs typeface="Calibri"/>
                        </a:rPr>
                        <a:t>o	</a:t>
                      </a:r>
                      <a:r>
                        <a:rPr sz="2400" spc="-35" dirty="0">
                          <a:latin typeface="Calibri"/>
                          <a:cs typeface="Calibri"/>
                        </a:rPr>
                        <a:t>e</a:t>
                      </a:r>
                      <a:r>
                        <a:rPr sz="2400" spc="-60" dirty="0">
                          <a:latin typeface="Calibri"/>
                          <a:cs typeface="Calibri"/>
                        </a:rPr>
                        <a:t>x</a:t>
                      </a:r>
                      <a:r>
                        <a:rPr sz="2400" dirty="0">
                          <a:latin typeface="Calibri"/>
                          <a:cs typeface="Calibri"/>
                        </a:rPr>
                        <a:t>ecu</a:t>
                      </a:r>
                      <a:r>
                        <a:rPr sz="2400" spc="-30" dirty="0">
                          <a:latin typeface="Calibri"/>
                          <a:cs typeface="Calibri"/>
                        </a:rPr>
                        <a:t>t</a:t>
                      </a:r>
                      <a:r>
                        <a:rPr sz="2400" dirty="0">
                          <a:latin typeface="Calibri"/>
                          <a:cs typeface="Calibri"/>
                        </a:rPr>
                        <a:t>e	a  </a:t>
                      </a:r>
                      <a:r>
                        <a:rPr sz="2400" spc="-5" dirty="0">
                          <a:latin typeface="Calibri"/>
                          <a:cs typeface="Calibri"/>
                        </a:rPr>
                        <a:t>single </a:t>
                      </a:r>
                      <a:r>
                        <a:rPr sz="2400" spc="-10" dirty="0">
                          <a:latin typeface="Calibri"/>
                          <a:cs typeface="Calibri"/>
                        </a:rPr>
                        <a:t>task</a:t>
                      </a:r>
                      <a:r>
                        <a:rPr sz="2400" spc="-30" dirty="0">
                          <a:latin typeface="Calibri"/>
                          <a:cs typeface="Calibri"/>
                        </a:rPr>
                        <a:t> </a:t>
                      </a:r>
                      <a:r>
                        <a:rPr sz="2400" dirty="0">
                          <a:latin typeface="Calibri"/>
                          <a:cs typeface="Calibri"/>
                        </a:rPr>
                        <a:t>within</a:t>
                      </a:r>
                      <a:r>
                        <a:rPr sz="2400" spc="-20" dirty="0">
                          <a:latin typeface="Calibri"/>
                          <a:cs typeface="Calibri"/>
                        </a:rPr>
                        <a:t> </a:t>
                      </a:r>
                      <a:r>
                        <a:rPr sz="2400" dirty="0">
                          <a:latin typeface="Calibri"/>
                          <a:cs typeface="Calibri"/>
                        </a:rPr>
                        <a:t>an</a:t>
                      </a:r>
                      <a:r>
                        <a:rPr sz="2400" spc="-10" dirty="0">
                          <a:latin typeface="Calibri"/>
                          <a:cs typeface="Calibri"/>
                        </a:rPr>
                        <a:t> </a:t>
                      </a:r>
                      <a:r>
                        <a:rPr sz="2400" spc="-5" dirty="0">
                          <a:latin typeface="Calibri"/>
                          <a:cs typeface="Calibri"/>
                        </a:rPr>
                        <a:t>application.</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1219327">
                <a:tc>
                  <a:txBody>
                    <a:bodyPr/>
                    <a:lstStyle/>
                    <a:p>
                      <a:pPr marL="121920" marR="113030" algn="just">
                        <a:lnSpc>
                          <a:spcPct val="100000"/>
                        </a:lnSpc>
                        <a:spcBef>
                          <a:spcPts val="330"/>
                        </a:spcBef>
                      </a:pPr>
                      <a:r>
                        <a:rPr sz="2400" spc="-5" dirty="0">
                          <a:latin typeface="Calibri"/>
                          <a:cs typeface="Calibri"/>
                        </a:rPr>
                        <a:t>11.</a:t>
                      </a:r>
                      <a:r>
                        <a:rPr sz="2400" dirty="0">
                          <a:latin typeface="Calibri"/>
                          <a:cs typeface="Calibri"/>
                        </a:rPr>
                        <a:t> </a:t>
                      </a:r>
                      <a:r>
                        <a:rPr sz="2400" spc="-5" dirty="0">
                          <a:latin typeface="Calibri"/>
                          <a:cs typeface="Calibri"/>
                        </a:rPr>
                        <a:t>It</a:t>
                      </a:r>
                      <a:r>
                        <a:rPr sz="2400" dirty="0">
                          <a:latin typeface="Calibri"/>
                          <a:cs typeface="Calibri"/>
                        </a:rPr>
                        <a:t> </a:t>
                      </a:r>
                      <a:r>
                        <a:rPr sz="2400" spc="-10" dirty="0">
                          <a:latin typeface="Calibri"/>
                          <a:cs typeface="Calibri"/>
                        </a:rPr>
                        <a:t>doesn’t</a:t>
                      </a:r>
                      <a:r>
                        <a:rPr sz="2400" spc="-5" dirty="0">
                          <a:latin typeface="Calibri"/>
                          <a:cs typeface="Calibri"/>
                        </a:rPr>
                        <a:t> </a:t>
                      </a:r>
                      <a:r>
                        <a:rPr sz="2400" spc="-10" dirty="0">
                          <a:latin typeface="Calibri"/>
                          <a:cs typeface="Calibri"/>
                        </a:rPr>
                        <a:t>consist</a:t>
                      </a:r>
                      <a:r>
                        <a:rPr sz="2400" spc="-5" dirty="0">
                          <a:latin typeface="Calibri"/>
                          <a:cs typeface="Calibri"/>
                        </a:rPr>
                        <a:t> of</a:t>
                      </a:r>
                      <a:r>
                        <a:rPr sz="2400" dirty="0">
                          <a:latin typeface="Calibri"/>
                          <a:cs typeface="Calibri"/>
                        </a:rPr>
                        <a:t> RAM,</a:t>
                      </a:r>
                      <a:r>
                        <a:rPr sz="2400" spc="5" dirty="0">
                          <a:latin typeface="Calibri"/>
                          <a:cs typeface="Calibri"/>
                        </a:rPr>
                        <a:t> </a:t>
                      </a:r>
                      <a:r>
                        <a:rPr sz="2400" spc="-15" dirty="0">
                          <a:latin typeface="Calibri"/>
                          <a:cs typeface="Calibri"/>
                        </a:rPr>
                        <a:t>ROM,</a:t>
                      </a:r>
                      <a:r>
                        <a:rPr sz="2400" spc="509" dirty="0">
                          <a:latin typeface="Calibri"/>
                          <a:cs typeface="Calibri"/>
                        </a:rPr>
                        <a:t> </a:t>
                      </a:r>
                      <a:r>
                        <a:rPr sz="2400" spc="-5" dirty="0">
                          <a:latin typeface="Calibri"/>
                          <a:cs typeface="Calibri"/>
                        </a:rPr>
                        <a:t>I/O </a:t>
                      </a:r>
                      <a:r>
                        <a:rPr sz="2400" dirty="0">
                          <a:latin typeface="Calibri"/>
                          <a:cs typeface="Calibri"/>
                        </a:rPr>
                        <a:t> </a:t>
                      </a:r>
                      <a:r>
                        <a:rPr sz="2400" spc="-5" dirty="0">
                          <a:latin typeface="Calibri"/>
                          <a:cs typeface="Calibri"/>
                        </a:rPr>
                        <a:t>ports.</a:t>
                      </a:r>
                      <a:r>
                        <a:rPr sz="2400" dirty="0">
                          <a:latin typeface="Calibri"/>
                          <a:cs typeface="Calibri"/>
                        </a:rPr>
                        <a:t> </a:t>
                      </a:r>
                      <a:r>
                        <a:rPr sz="2400" spc="-5" dirty="0">
                          <a:latin typeface="Calibri"/>
                          <a:cs typeface="Calibri"/>
                        </a:rPr>
                        <a:t>It</a:t>
                      </a:r>
                      <a:r>
                        <a:rPr sz="2400" dirty="0">
                          <a:latin typeface="Calibri"/>
                          <a:cs typeface="Calibri"/>
                        </a:rPr>
                        <a:t> </a:t>
                      </a:r>
                      <a:r>
                        <a:rPr sz="2400" spc="-10" dirty="0">
                          <a:latin typeface="Calibri"/>
                          <a:cs typeface="Calibri"/>
                        </a:rPr>
                        <a:t>uses</a:t>
                      </a:r>
                      <a:r>
                        <a:rPr sz="2400" spc="-5" dirty="0">
                          <a:latin typeface="Calibri"/>
                          <a:cs typeface="Calibri"/>
                        </a:rPr>
                        <a:t> </a:t>
                      </a:r>
                      <a:r>
                        <a:rPr sz="2400" dirty="0">
                          <a:latin typeface="Calibri"/>
                          <a:cs typeface="Calibri"/>
                        </a:rPr>
                        <a:t>its</a:t>
                      </a:r>
                      <a:r>
                        <a:rPr sz="2400" spc="5" dirty="0">
                          <a:latin typeface="Calibri"/>
                          <a:cs typeface="Calibri"/>
                        </a:rPr>
                        <a:t> </a:t>
                      </a:r>
                      <a:r>
                        <a:rPr sz="2400" spc="-10" dirty="0">
                          <a:latin typeface="Calibri"/>
                          <a:cs typeface="Calibri"/>
                        </a:rPr>
                        <a:t>pins</a:t>
                      </a:r>
                      <a:r>
                        <a:rPr sz="2400" spc="-5" dirty="0">
                          <a:latin typeface="Calibri"/>
                          <a:cs typeface="Calibri"/>
                        </a:rPr>
                        <a:t> </a:t>
                      </a:r>
                      <a:r>
                        <a:rPr sz="2400" spc="-15" dirty="0">
                          <a:latin typeface="Calibri"/>
                          <a:cs typeface="Calibri"/>
                        </a:rPr>
                        <a:t>to</a:t>
                      </a:r>
                      <a:r>
                        <a:rPr sz="2400" spc="-10" dirty="0">
                          <a:latin typeface="Calibri"/>
                          <a:cs typeface="Calibri"/>
                        </a:rPr>
                        <a:t> </a:t>
                      </a:r>
                      <a:r>
                        <a:rPr sz="2400" spc="-15" dirty="0">
                          <a:latin typeface="Calibri"/>
                          <a:cs typeface="Calibri"/>
                        </a:rPr>
                        <a:t>interface</a:t>
                      </a:r>
                      <a:r>
                        <a:rPr sz="2400" spc="515" dirty="0">
                          <a:latin typeface="Calibri"/>
                          <a:cs typeface="Calibri"/>
                        </a:rPr>
                        <a:t> </a:t>
                      </a:r>
                      <a:r>
                        <a:rPr sz="2400" spc="-25" dirty="0">
                          <a:latin typeface="Calibri"/>
                          <a:cs typeface="Calibri"/>
                        </a:rPr>
                        <a:t>to </a:t>
                      </a:r>
                      <a:r>
                        <a:rPr sz="2400" spc="-20" dirty="0">
                          <a:latin typeface="Calibri"/>
                          <a:cs typeface="Calibri"/>
                        </a:rPr>
                        <a:t> </a:t>
                      </a:r>
                      <a:r>
                        <a:rPr sz="2400" spc="-5" dirty="0">
                          <a:latin typeface="Calibri"/>
                          <a:cs typeface="Calibri"/>
                        </a:rPr>
                        <a:t>peripheral</a:t>
                      </a:r>
                      <a:r>
                        <a:rPr sz="2400" spc="-15" dirty="0">
                          <a:latin typeface="Calibri"/>
                          <a:cs typeface="Calibri"/>
                        </a:rPr>
                        <a:t> </a:t>
                      </a:r>
                      <a:r>
                        <a:rPr sz="2400" spc="-5" dirty="0">
                          <a:latin typeface="Calibri"/>
                          <a:cs typeface="Calibri"/>
                        </a:rPr>
                        <a:t>devices.</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02235">
                        <a:lnSpc>
                          <a:spcPct val="100000"/>
                        </a:lnSpc>
                        <a:spcBef>
                          <a:spcPts val="690"/>
                        </a:spcBef>
                      </a:pPr>
                      <a:r>
                        <a:rPr sz="2400" spc="-5" dirty="0">
                          <a:latin typeface="Calibri"/>
                          <a:cs typeface="Calibri"/>
                        </a:rPr>
                        <a:t>11.It</a:t>
                      </a:r>
                      <a:r>
                        <a:rPr sz="2400" spc="-15" dirty="0">
                          <a:latin typeface="Calibri"/>
                          <a:cs typeface="Calibri"/>
                        </a:rPr>
                        <a:t> </a:t>
                      </a:r>
                      <a:r>
                        <a:rPr sz="2400" spc="-10" dirty="0">
                          <a:latin typeface="Calibri"/>
                          <a:cs typeface="Calibri"/>
                        </a:rPr>
                        <a:t>consists</a:t>
                      </a:r>
                      <a:r>
                        <a:rPr sz="2400" spc="-30" dirty="0">
                          <a:latin typeface="Calibri"/>
                          <a:cs typeface="Calibri"/>
                        </a:rPr>
                        <a:t> </a:t>
                      </a:r>
                      <a:r>
                        <a:rPr sz="2400" spc="-5" dirty="0">
                          <a:latin typeface="Calibri"/>
                          <a:cs typeface="Calibri"/>
                        </a:rPr>
                        <a:t>of</a:t>
                      </a:r>
                      <a:r>
                        <a:rPr sz="2400" dirty="0">
                          <a:latin typeface="Calibri"/>
                          <a:cs typeface="Calibri"/>
                        </a:rPr>
                        <a:t> </a:t>
                      </a:r>
                      <a:r>
                        <a:rPr sz="2400" spc="-15" dirty="0">
                          <a:latin typeface="Calibri"/>
                          <a:cs typeface="Calibri"/>
                        </a:rPr>
                        <a:t>CPU,</a:t>
                      </a:r>
                      <a:r>
                        <a:rPr sz="2400" spc="-25" dirty="0">
                          <a:latin typeface="Calibri"/>
                          <a:cs typeface="Calibri"/>
                        </a:rPr>
                        <a:t> </a:t>
                      </a:r>
                      <a:r>
                        <a:rPr sz="2400" dirty="0">
                          <a:latin typeface="Calibri"/>
                          <a:cs typeface="Calibri"/>
                        </a:rPr>
                        <a:t>RAM,</a:t>
                      </a:r>
                      <a:r>
                        <a:rPr sz="2400" spc="-15" dirty="0">
                          <a:latin typeface="Calibri"/>
                          <a:cs typeface="Calibri"/>
                        </a:rPr>
                        <a:t> </a:t>
                      </a:r>
                      <a:r>
                        <a:rPr sz="2400" spc="-10" dirty="0">
                          <a:latin typeface="Calibri"/>
                          <a:cs typeface="Calibri"/>
                        </a:rPr>
                        <a:t>ROM,</a:t>
                      </a:r>
                      <a:r>
                        <a:rPr sz="2400" spc="-30" dirty="0">
                          <a:latin typeface="Calibri"/>
                          <a:cs typeface="Calibri"/>
                        </a:rPr>
                        <a:t> </a:t>
                      </a:r>
                      <a:r>
                        <a:rPr sz="2400" spc="-5" dirty="0">
                          <a:latin typeface="Calibri"/>
                          <a:cs typeface="Calibri"/>
                        </a:rPr>
                        <a:t>I/O</a:t>
                      </a:r>
                      <a:r>
                        <a:rPr sz="2400" spc="-15" dirty="0">
                          <a:latin typeface="Calibri"/>
                          <a:cs typeface="Calibri"/>
                        </a:rPr>
                        <a:t> </a:t>
                      </a:r>
                      <a:r>
                        <a:rPr sz="2400" spc="-5" dirty="0">
                          <a:latin typeface="Calibri"/>
                          <a:cs typeface="Calibri"/>
                        </a:rPr>
                        <a:t>ports.</a:t>
                      </a:r>
                      <a:endParaRPr sz="2400">
                        <a:latin typeface="Calibri"/>
                        <a:cs typeface="Calibri"/>
                      </a:endParaRPr>
                    </a:p>
                  </a:txBody>
                  <a:tcPr marL="0" marR="0" marT="876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494411">
                <a:tc>
                  <a:txBody>
                    <a:bodyPr/>
                    <a:lstStyle/>
                    <a:p>
                      <a:pPr marL="121920">
                        <a:lnSpc>
                          <a:spcPct val="100000"/>
                        </a:lnSpc>
                        <a:spcBef>
                          <a:spcPts val="330"/>
                        </a:spcBef>
                      </a:pPr>
                      <a:r>
                        <a:rPr sz="2400" spc="-5" dirty="0">
                          <a:latin typeface="Calibri"/>
                          <a:cs typeface="Calibri"/>
                        </a:rPr>
                        <a:t>12.Mainly</a:t>
                      </a:r>
                      <a:r>
                        <a:rPr sz="2400" spc="-10" dirty="0">
                          <a:latin typeface="Calibri"/>
                          <a:cs typeface="Calibri"/>
                        </a:rPr>
                        <a:t> </a:t>
                      </a:r>
                      <a:r>
                        <a:rPr sz="2400" spc="-5" dirty="0">
                          <a:latin typeface="Calibri"/>
                          <a:cs typeface="Calibri"/>
                        </a:rPr>
                        <a:t>used </a:t>
                      </a:r>
                      <a:r>
                        <a:rPr sz="2400" dirty="0">
                          <a:latin typeface="Calibri"/>
                          <a:cs typeface="Calibri"/>
                        </a:rPr>
                        <a:t>in</a:t>
                      </a:r>
                      <a:r>
                        <a:rPr sz="2400" spc="-10" dirty="0">
                          <a:latin typeface="Calibri"/>
                          <a:cs typeface="Calibri"/>
                        </a:rPr>
                        <a:t> personal</a:t>
                      </a:r>
                      <a:r>
                        <a:rPr sz="2400" spc="5" dirty="0">
                          <a:latin typeface="Calibri"/>
                          <a:cs typeface="Calibri"/>
                        </a:rPr>
                        <a:t> </a:t>
                      </a:r>
                      <a:r>
                        <a:rPr sz="2400" spc="-15" dirty="0">
                          <a:latin typeface="Calibri"/>
                          <a:cs typeface="Calibri"/>
                        </a:rPr>
                        <a:t>computers</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2555">
                        <a:lnSpc>
                          <a:spcPct val="100000"/>
                        </a:lnSpc>
                        <a:spcBef>
                          <a:spcPts val="330"/>
                        </a:spcBef>
                      </a:pPr>
                      <a:r>
                        <a:rPr sz="2400" spc="-5" dirty="0">
                          <a:latin typeface="Calibri"/>
                          <a:cs typeface="Calibri"/>
                        </a:rPr>
                        <a:t>12.Used </a:t>
                      </a:r>
                      <a:r>
                        <a:rPr sz="2400" dirty="0">
                          <a:latin typeface="Calibri"/>
                          <a:cs typeface="Calibri"/>
                        </a:rPr>
                        <a:t>in</a:t>
                      </a:r>
                      <a:r>
                        <a:rPr sz="2400" spc="-10" dirty="0">
                          <a:latin typeface="Calibri"/>
                          <a:cs typeface="Calibri"/>
                        </a:rPr>
                        <a:t> </a:t>
                      </a:r>
                      <a:r>
                        <a:rPr sz="2400" spc="-15" dirty="0">
                          <a:latin typeface="Calibri"/>
                          <a:cs typeface="Calibri"/>
                        </a:rPr>
                        <a:t>Washing</a:t>
                      </a:r>
                      <a:r>
                        <a:rPr sz="2400" spc="-10" dirty="0">
                          <a:latin typeface="Calibri"/>
                          <a:cs typeface="Calibri"/>
                        </a:rPr>
                        <a:t> </a:t>
                      </a:r>
                      <a:r>
                        <a:rPr sz="2400" spc="-5" dirty="0">
                          <a:latin typeface="Calibri"/>
                          <a:cs typeface="Calibri"/>
                        </a:rPr>
                        <a:t>machines,MP3</a:t>
                      </a:r>
                      <a:r>
                        <a:rPr sz="2400" spc="-25" dirty="0">
                          <a:latin typeface="Calibri"/>
                          <a:cs typeface="Calibri"/>
                        </a:rPr>
                        <a:t> </a:t>
                      </a:r>
                      <a:r>
                        <a:rPr sz="2400" spc="-15" dirty="0">
                          <a:latin typeface="Calibri"/>
                          <a:cs typeface="Calibri"/>
                        </a:rPr>
                        <a:t>players.</a:t>
                      </a:r>
                      <a:endParaRPr sz="24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3" name="object 3"/>
          <p:cNvSpPr txBox="1">
            <a:spLocks noGrp="1"/>
          </p:cNvSpPr>
          <p:nvPr>
            <p:ph type="title"/>
          </p:nvPr>
        </p:nvSpPr>
        <p:spPr>
          <a:xfrm>
            <a:off x="283260" y="112598"/>
            <a:ext cx="11680190" cy="697230"/>
          </a:xfrm>
          <a:prstGeom prst="rect">
            <a:avLst/>
          </a:prstGeom>
        </p:spPr>
        <p:txBody>
          <a:bodyPr vert="horz" wrap="square" lIns="0" tIns="13335" rIns="0" bIns="0" rtlCol="0">
            <a:spAutoFit/>
          </a:bodyPr>
          <a:lstStyle/>
          <a:p>
            <a:pPr marL="12700">
              <a:lnSpc>
                <a:spcPct val="100000"/>
              </a:lnSpc>
              <a:spcBef>
                <a:spcPts val="105"/>
              </a:spcBef>
            </a:pPr>
            <a:r>
              <a:rPr spc="-220" dirty="0"/>
              <a:t>Differences</a:t>
            </a:r>
            <a:r>
              <a:rPr spc="-380" dirty="0"/>
              <a:t> </a:t>
            </a:r>
            <a:r>
              <a:rPr spc="-195" dirty="0"/>
              <a:t>Between</a:t>
            </a:r>
            <a:r>
              <a:rPr spc="-409" dirty="0"/>
              <a:t> </a:t>
            </a:r>
            <a:r>
              <a:rPr spc="-210" dirty="0"/>
              <a:t>Microprocessor</a:t>
            </a:r>
            <a:r>
              <a:rPr spc="-365" dirty="0"/>
              <a:t> </a:t>
            </a:r>
            <a:r>
              <a:rPr spc="-145" dirty="0"/>
              <a:t>And</a:t>
            </a:r>
            <a:r>
              <a:rPr spc="-375" dirty="0"/>
              <a:t> </a:t>
            </a:r>
            <a:r>
              <a:rPr spc="-215" dirty="0"/>
              <a:t>Microcontroller</a:t>
            </a:r>
          </a:p>
        </p:txBody>
      </p:sp>
    </p:spTree>
    <p:extLst>
      <p:ext uri="{BB962C8B-B14F-4D97-AF65-F5344CB8AC3E}">
        <p14:creationId xmlns:p14="http://schemas.microsoft.com/office/powerpoint/2010/main" val="2304037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101744"/>
            <a:ext cx="11963400" cy="5756256"/>
          </a:xfrm>
          <a:prstGeom prst="rect">
            <a:avLst/>
          </a:prstGeom>
        </p:spPr>
        <p:txBody>
          <a:bodyPr wrap="square">
            <a:spAutoFit/>
          </a:bodyPr>
          <a:lstStyle/>
          <a:p>
            <a:pPr>
              <a:lnSpc>
                <a:spcPct val="115000"/>
              </a:lnSpc>
              <a:spcAft>
                <a:spcPts val="10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Write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an ALP </a:t>
            </a:r>
            <a:r>
              <a:rPr lang="en-US" sz="2400" dirty="0">
                <a:latin typeface="Times New Roman" panose="02020603050405020304" pitchFamily="18" charset="0"/>
                <a:ea typeface="Calibri" panose="020F0502020204030204" pitchFamily="34" charset="0"/>
                <a:cs typeface="Times New Roman" panose="02020603050405020304" pitchFamily="18" charset="0"/>
              </a:rPr>
              <a:t>to load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given values </a:t>
            </a:r>
            <a:r>
              <a:rPr lang="en-US" sz="2400" dirty="0">
                <a:latin typeface="Times New Roman" panose="02020603050405020304" pitchFamily="18" charset="0"/>
                <a:ea typeface="Calibri" panose="020F0502020204030204" pitchFamily="34" charset="0"/>
                <a:cs typeface="Times New Roman" panose="02020603050405020304" pitchFamily="18" charset="0"/>
              </a:rPr>
              <a:t>into each of registers R0 -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R4, then </a:t>
            </a:r>
            <a:r>
              <a:rPr lang="en-US" sz="2400" dirty="0">
                <a:latin typeface="Times New Roman" panose="02020603050405020304" pitchFamily="18" charset="0"/>
                <a:ea typeface="Calibri" panose="020F0502020204030204" pitchFamily="34" charset="0"/>
                <a:cs typeface="Times New Roman" panose="02020603050405020304" pitchFamily="18" charset="0"/>
              </a:rPr>
              <a:t>push each of these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register contents in to </a:t>
            </a:r>
            <a:r>
              <a:rPr lang="en-US" sz="2400" dirty="0">
                <a:latin typeface="Times New Roman" panose="02020603050405020304" pitchFamily="18" charset="0"/>
                <a:ea typeface="Calibri" panose="020F0502020204030204" pitchFamily="34" charset="0"/>
                <a:cs typeface="Times New Roman" panose="02020603050405020304" pitchFamily="18" charset="0"/>
              </a:rPr>
              <a:t>the stack and pop them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back. Examine the stack </a:t>
            </a:r>
            <a:r>
              <a:rPr lang="en-US" sz="2400" dirty="0">
                <a:latin typeface="Times New Roman" panose="02020603050405020304" pitchFamily="18" charset="0"/>
                <a:ea typeface="Calibri" panose="020F0502020204030204" pitchFamily="34" charset="0"/>
                <a:cs typeface="Times New Roman" panose="02020603050405020304" pitchFamily="18" charset="0"/>
              </a:rPr>
              <a:t>and the SP register after the execution of each instruction.</a:t>
            </a:r>
          </a:p>
          <a:p>
            <a:pPr>
              <a:lnSpc>
                <a:spcPct val="115000"/>
              </a:lnSpc>
              <a:spcAft>
                <a:spcPts val="10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ORG 0000H</a:t>
            </a:r>
          </a:p>
          <a:p>
            <a:pPr>
              <a:lnSpc>
                <a:spcPct val="115000"/>
              </a:lnSpc>
              <a:spcAft>
                <a:spcPts val="10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MOV R0, #25H</a:t>
            </a:r>
          </a:p>
          <a:p>
            <a:pPr>
              <a:lnSpc>
                <a:spcPct val="115000"/>
              </a:lnSpc>
              <a:spcAft>
                <a:spcPts val="10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MOV R1, #35H</a:t>
            </a:r>
          </a:p>
          <a:p>
            <a:pPr>
              <a:lnSpc>
                <a:spcPct val="115000"/>
              </a:lnSpc>
              <a:spcAft>
                <a:spcPts val="10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MOV R2, #45H</a:t>
            </a:r>
          </a:p>
          <a:p>
            <a:pPr>
              <a:lnSpc>
                <a:spcPct val="115000"/>
              </a:lnSpc>
              <a:spcAft>
                <a:spcPts val="10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MOV R3, #55H</a:t>
            </a:r>
          </a:p>
          <a:p>
            <a:pPr>
              <a:lnSpc>
                <a:spcPct val="115000"/>
              </a:lnSpc>
              <a:spcAft>
                <a:spcPts val="10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MOV R4, #65H</a:t>
            </a:r>
          </a:p>
          <a:p>
            <a:pPr>
              <a:lnSpc>
                <a:spcPct val="115000"/>
              </a:lnSpc>
              <a:spcAft>
                <a:spcPts val="10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PUSH 0</a:t>
            </a:r>
          </a:p>
          <a:p>
            <a:pPr>
              <a:lnSpc>
                <a:spcPct val="115000"/>
              </a:lnSpc>
              <a:spcAft>
                <a:spcPts val="10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PUSH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1</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p:cNvSpPr/>
          <p:nvPr/>
        </p:nvSpPr>
        <p:spPr>
          <a:xfrm>
            <a:off x="4191000" y="2504531"/>
            <a:ext cx="5029200" cy="4442242"/>
          </a:xfrm>
          <a:prstGeom prst="rect">
            <a:avLst/>
          </a:prstGeom>
        </p:spPr>
        <p:txBody>
          <a:bodyPr wrap="square">
            <a:spAutoFit/>
          </a:bodyPr>
          <a:lstStyle/>
          <a:p>
            <a:pPr>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PUSH 2</a:t>
            </a:r>
          </a:p>
          <a:p>
            <a:pPr>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PUSH 3</a:t>
            </a:r>
          </a:p>
          <a:p>
            <a:pPr>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PUSH 4</a:t>
            </a:r>
          </a:p>
          <a:p>
            <a:pPr>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POP </a:t>
            </a:r>
            <a:r>
              <a:rPr lang="en-US" sz="2400" dirty="0" smtClean="0">
                <a:latin typeface="Calibri" panose="020F0502020204030204" pitchFamily="34" charset="0"/>
                <a:ea typeface="Calibri" panose="020F0502020204030204" pitchFamily="34" charset="0"/>
                <a:cs typeface="Times New Roman" panose="02020603050405020304" pitchFamily="18" charset="0"/>
              </a:rPr>
              <a:t>0H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POP </a:t>
            </a:r>
            <a:r>
              <a:rPr lang="en-US" sz="2400" dirty="0" smtClean="0">
                <a:latin typeface="Calibri" panose="020F0502020204030204" pitchFamily="34" charset="0"/>
                <a:ea typeface="Calibri" panose="020F0502020204030204" pitchFamily="34" charset="0"/>
                <a:cs typeface="Times New Roman" panose="02020603050405020304" pitchFamily="18" charset="0"/>
              </a:rPr>
              <a:t>1H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POP </a:t>
            </a:r>
            <a:r>
              <a:rPr lang="en-US" sz="2400" dirty="0" smtClean="0">
                <a:latin typeface="Calibri" panose="020F0502020204030204" pitchFamily="34" charset="0"/>
                <a:ea typeface="Calibri" panose="020F0502020204030204" pitchFamily="34" charset="0"/>
                <a:cs typeface="Times New Roman" panose="02020603050405020304" pitchFamily="18" charset="0"/>
              </a:rPr>
              <a:t>2H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POP </a:t>
            </a:r>
            <a:r>
              <a:rPr lang="en-US" sz="2400" dirty="0" smtClean="0">
                <a:latin typeface="Calibri" panose="020F0502020204030204" pitchFamily="34" charset="0"/>
                <a:ea typeface="Calibri" panose="020F0502020204030204" pitchFamily="34" charset="0"/>
                <a:cs typeface="Times New Roman" panose="02020603050405020304" pitchFamily="18" charset="0"/>
              </a:rPr>
              <a:t>3H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POP </a:t>
            </a:r>
            <a:r>
              <a:rPr lang="en-US" sz="2400" dirty="0" smtClean="0">
                <a:latin typeface="Calibri" panose="020F0502020204030204" pitchFamily="34" charset="0"/>
                <a:ea typeface="Calibri" panose="020F0502020204030204" pitchFamily="34" charset="0"/>
                <a:cs typeface="Times New Roman" panose="02020603050405020304" pitchFamily="18" charset="0"/>
              </a:rPr>
              <a:t>4H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END</a:t>
            </a:r>
          </a:p>
        </p:txBody>
      </p:sp>
      <p:sp>
        <p:nvSpPr>
          <p:cNvPr id="6" name="Rectangle 5"/>
          <p:cNvSpPr/>
          <p:nvPr/>
        </p:nvSpPr>
        <p:spPr>
          <a:xfrm>
            <a:off x="1447800" y="11284"/>
            <a:ext cx="10210800" cy="1211614"/>
          </a:xfrm>
          <a:prstGeom prst="rect">
            <a:avLst/>
          </a:prstGeom>
        </p:spPr>
        <p:txBody>
          <a:bodyPr wrap="square">
            <a:spAutoFit/>
          </a:bodyPr>
          <a:lstStyle/>
          <a:p>
            <a:pPr algn="ctr">
              <a:lnSpc>
                <a:spcPct val="115000"/>
              </a:lnSpc>
              <a:spcBef>
                <a:spcPts val="1000"/>
              </a:spcBef>
              <a:spcAft>
                <a:spcPts val="0"/>
              </a:spcAft>
            </a:pPr>
            <a:r>
              <a:rPr lang="en-US" sz="28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ALP example 3 (stack operation)</a:t>
            </a:r>
          </a:p>
          <a:p>
            <a:pPr algn="ctr">
              <a:lnSpc>
                <a:spcPct val="115000"/>
              </a:lnSpc>
              <a:spcBef>
                <a:spcPts val="1000"/>
              </a:spcBef>
              <a:spcAft>
                <a:spcPts val="0"/>
              </a:spcAft>
            </a:pPr>
            <a:r>
              <a:rPr lang="en-US" sz="2800" b="1" dirty="0" smtClean="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Example </a:t>
            </a:r>
            <a:r>
              <a:rPr lang="en-US" sz="2800" b="1" dirty="0" smtClean="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for data </a:t>
            </a:r>
            <a:r>
              <a:rPr lang="en-US" sz="2800" b="1" dirty="0" smtClean="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swapping </a:t>
            </a:r>
            <a:r>
              <a:rPr lang="en-US" sz="2800" b="1" dirty="0" smtClean="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(reversing)</a:t>
            </a:r>
            <a:endParaRPr lang="en-IN" sz="28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7" name="Rectangle 6"/>
          <p:cNvSpPr/>
          <p:nvPr/>
        </p:nvSpPr>
        <p:spPr>
          <a:xfrm>
            <a:off x="7086600" y="2415758"/>
            <a:ext cx="5029200" cy="2564805"/>
          </a:xfrm>
          <a:prstGeom prst="rect">
            <a:avLst/>
          </a:prstGeom>
        </p:spPr>
        <p:txBody>
          <a:bodyPr wrap="square">
            <a:spAutoFit/>
          </a:bodyPr>
          <a:lstStyle/>
          <a:p>
            <a:pPr>
              <a:spcAft>
                <a:spcPts val="1000"/>
              </a:spcAft>
            </a:pPr>
            <a:r>
              <a:rPr lang="en-US" sz="2400" dirty="0" smtClean="0">
                <a:latin typeface="Calibri" panose="020F0502020204030204" pitchFamily="34" charset="0"/>
                <a:ea typeface="Calibri" panose="020F0502020204030204" pitchFamily="34" charset="0"/>
                <a:cs typeface="Times New Roman" panose="02020603050405020304" pitchFamily="18" charset="0"/>
              </a:rPr>
              <a:t>In this program, default stack location i.e. BANK-1 will be available. </a:t>
            </a:r>
          </a:p>
          <a:p>
            <a:pPr>
              <a:spcAft>
                <a:spcPts val="1000"/>
              </a:spcAft>
            </a:pPr>
            <a:r>
              <a:rPr lang="en-US" sz="2400" dirty="0" smtClean="0">
                <a:latin typeface="Calibri" panose="020F0502020204030204" pitchFamily="34" charset="0"/>
                <a:ea typeface="Calibri" panose="020F0502020204030204" pitchFamily="34" charset="0"/>
                <a:cs typeface="Times New Roman" panose="02020603050405020304" pitchFamily="18" charset="0"/>
              </a:rPr>
              <a:t>For default stack, SP=07H (initially). </a:t>
            </a:r>
          </a:p>
          <a:p>
            <a:pPr>
              <a:spcAft>
                <a:spcPts val="1000"/>
              </a:spcAft>
            </a:pPr>
            <a:r>
              <a:rPr lang="en-US" sz="2400" dirty="0" smtClean="0">
                <a:latin typeface="Calibri" panose="020F0502020204030204" pitchFamily="34" charset="0"/>
                <a:ea typeface="Calibri" panose="020F0502020204030204" pitchFamily="34" charset="0"/>
                <a:cs typeface="Times New Roman" panose="02020603050405020304" pitchFamily="18" charset="0"/>
              </a:rPr>
              <a:t>All the registers such as R0-R7 used in this program are selected from default bank i.e. BANK-0.</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6210300" y="5094248"/>
            <a:ext cx="6096000" cy="1200329"/>
          </a:xfrm>
          <a:prstGeom prst="rect">
            <a:avLst/>
          </a:prstGeom>
        </p:spPr>
        <p:txBody>
          <a:bodyPr>
            <a:spAutoFit/>
          </a:bodyPr>
          <a:lstStyle/>
          <a:p>
            <a:r>
              <a:rPr lang="en-US"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BANK-0 </a:t>
            </a: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address range is from </a:t>
            </a:r>
            <a:r>
              <a:rPr lang="en-US"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00H </a:t>
            </a: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to </a:t>
            </a:r>
            <a:r>
              <a:rPr lang="en-US"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07H </a:t>
            </a: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named as R0 to R7 respectively, </a:t>
            </a:r>
            <a:r>
              <a:rPr lang="en-US" b="1" dirty="0">
                <a:solidFill>
                  <a:srgbClr val="FF0000"/>
                </a:solidFill>
                <a:latin typeface="Times New Roman" panose="02020603050405020304" pitchFamily="18" charset="0"/>
                <a:cs typeface="Times New Roman" panose="02020603050405020304" pitchFamily="18" charset="0"/>
              </a:rPr>
              <a:t>as given below</a:t>
            </a:r>
            <a:endPar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00H=R0</a:t>
            </a:r>
            <a:r>
              <a:rPr lang="en-US" b="1" dirty="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01H=R1</a:t>
            </a:r>
            <a:r>
              <a:rPr lang="en-US" b="1" dirty="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02H=R2</a:t>
            </a:r>
            <a:r>
              <a:rPr lang="en-US" b="1" dirty="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03H=R3</a:t>
            </a:r>
            <a:r>
              <a:rPr lang="en-US" b="1" dirty="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04H=R4</a:t>
            </a:r>
            <a:r>
              <a:rPr lang="en-US" b="1" dirty="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05H=R5</a:t>
            </a:r>
            <a:r>
              <a:rPr lang="en-US" b="1" dirty="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06H=R6</a:t>
            </a:r>
            <a:r>
              <a:rPr lang="en-US" b="1" dirty="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07H=R7</a:t>
            </a:r>
            <a:r>
              <a:rPr lang="en-US" b="1"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618223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457200"/>
            <a:ext cx="11582400" cy="7140416"/>
          </a:xfrm>
          <a:prstGeom prst="rect">
            <a:avLst/>
          </a:prstGeom>
        </p:spPr>
        <p:txBody>
          <a:bodyPr wrap="square">
            <a:spAutoFit/>
          </a:bodyPr>
          <a:lstStyle/>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Write an 8051 assemble language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program (ALP) by considering following conditions while writing the program.</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(a) </a:t>
            </a:r>
            <a:r>
              <a:rPr lang="en-US" sz="20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Relocate the stack</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to general purpose (scratch pad) RAM area;    (b) </a:t>
            </a:r>
            <a:r>
              <a:rPr lang="en-US" sz="20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select BANK-3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registers by writing appropriate </a:t>
            </a:r>
            <a:r>
              <a:rPr lang="en-US" sz="20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value in to  PSW</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(c) Load the R0 to R4 registers of the selected bank with data 0DH, F2H, 0BH, 05H, and 08H, respectively. (d) PUSH the contents of the registers R0-R4 in to stack. (e) POP the contents of the stack in to R3 to R7 registers.</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(Observe the SP value after every PUSH and POP operation.)</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ORG 0000H</a:t>
            </a:r>
          </a:p>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SP,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#36H        ;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The SP is loaded with 36H to relocate the stack with in the range of scratch pad RAM area (30H to FFH).</a:t>
            </a:r>
          </a:p>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PSW, #18H    ; </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RS1 and RS0 bits of PSW are set to ‘1’ to select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BANK-3 (R0-R7 of BANK-3 will be selected). </a:t>
            </a: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MOV R0, #0DH</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R1, #0F2H</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R2, #0BH</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R3, #05H</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MOV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R4 #08H</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PUSH 18H</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PUSH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19H</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PUSH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1AH</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PUSH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1BH</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PUSH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1CH</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POP 1BH</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lvl="0">
              <a:spcAft>
                <a:spcPts val="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3352800" y="-76200"/>
            <a:ext cx="6557757" cy="587853"/>
          </a:xfrm>
          <a:prstGeom prst="rect">
            <a:avLst/>
          </a:prstGeom>
        </p:spPr>
        <p:txBody>
          <a:bodyPr wrap="none">
            <a:spAutoFit/>
          </a:bodyPr>
          <a:lstStyle/>
          <a:p>
            <a:pPr>
              <a:lnSpc>
                <a:spcPct val="115000"/>
              </a:lnSpc>
              <a:spcBef>
                <a:spcPts val="1000"/>
              </a:spcBef>
              <a:spcAft>
                <a:spcPts val="0"/>
              </a:spcAft>
            </a:pPr>
            <a:r>
              <a:rPr lang="en-US" sz="28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ALP example 4 (stack operation)</a:t>
            </a:r>
            <a:endParaRPr lang="en-IN" sz="28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 name="object 3"/>
          <p:cNvPicPr/>
          <p:nvPr/>
        </p:nvPicPr>
        <p:blipFill rotWithShape="1">
          <a:blip r:embed="rId2" cstate="print"/>
          <a:srcRect t="18573" r="19298"/>
          <a:stretch/>
        </p:blipFill>
        <p:spPr>
          <a:xfrm>
            <a:off x="5032479" y="3735533"/>
            <a:ext cx="6934200" cy="1436362"/>
          </a:xfrm>
          <a:prstGeom prst="rect">
            <a:avLst/>
          </a:prstGeom>
        </p:spPr>
      </p:pic>
      <p:sp>
        <p:nvSpPr>
          <p:cNvPr id="2" name="Rectangle 1"/>
          <p:cNvSpPr/>
          <p:nvPr/>
        </p:nvSpPr>
        <p:spPr>
          <a:xfrm>
            <a:off x="5647766" y="3352800"/>
            <a:ext cx="5920595"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cs typeface="Times New Roman" panose="02020603050405020304" pitchFamily="18" charset="0"/>
              </a:rPr>
              <a:t>See PSW format for more details</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It will be </a:t>
            </a:r>
            <a:r>
              <a:rPr lang="en-US"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00011000=18H</a:t>
            </a:r>
            <a:endParaRPr lang="en-IN" dirty="0">
              <a:solidFill>
                <a:srgbClr val="FF0000"/>
              </a:solidFill>
            </a:endParaRPr>
          </a:p>
        </p:txBody>
      </p:sp>
      <p:sp>
        <p:nvSpPr>
          <p:cNvPr id="7" name="Rectangle 6"/>
          <p:cNvSpPr/>
          <p:nvPr/>
        </p:nvSpPr>
        <p:spPr>
          <a:xfrm>
            <a:off x="4419600" y="5244249"/>
            <a:ext cx="7565276" cy="1754326"/>
          </a:xfrm>
          <a:prstGeom prst="rect">
            <a:avLst/>
          </a:prstGeom>
        </p:spPr>
        <p:txBody>
          <a:bodyPr wrap="square">
            <a:spAutoFit/>
          </a:bodyPr>
          <a:lstStyle/>
          <a:p>
            <a:r>
              <a:rPr lang="en-US"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BANK-3 address range is from 18H to 1FH named as R0 to R7 respectively, </a:t>
            </a:r>
            <a:r>
              <a:rPr lang="en-US" b="1" dirty="0">
                <a:solidFill>
                  <a:srgbClr val="FF0000"/>
                </a:solidFill>
                <a:latin typeface="Times New Roman" panose="02020603050405020304" pitchFamily="18" charset="0"/>
                <a:cs typeface="Times New Roman" panose="02020603050405020304" pitchFamily="18" charset="0"/>
              </a:rPr>
              <a:t>as given below</a:t>
            </a:r>
            <a:endParaRPr lang="en-US"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18H=R0; 19H=R1; 1AH=R2; 1BH=R3; 1CH=R4; 1DH=R5; 1EH=R6; 1FH=R7;</a:t>
            </a:r>
            <a:endParaRPr lang="en-US" b="1" dirty="0">
              <a:solidFill>
                <a:srgbClr val="FF0000"/>
              </a:solidFill>
              <a:latin typeface="Times New Roman" panose="02020603050405020304" pitchFamily="18" charset="0"/>
              <a:cs typeface="Times New Roman" panose="02020603050405020304" pitchFamily="18" charset="0"/>
            </a:endParaRPr>
          </a:p>
          <a:p>
            <a:endParaRPr lang="en-US" b="1" dirty="0" smtClean="0">
              <a:solidFill>
                <a:srgbClr val="FF0000"/>
              </a:solidFill>
              <a:latin typeface="Times New Roman" panose="02020603050405020304" pitchFamily="18" charset="0"/>
              <a:cs typeface="Times New Roman" panose="02020603050405020304" pitchFamily="18" charset="0"/>
            </a:endParaRPr>
          </a:p>
          <a:p>
            <a:endParaRPr lang="en-IN" dirty="0">
              <a:solidFill>
                <a:srgbClr val="FF0000"/>
              </a:solidFill>
            </a:endParaRPr>
          </a:p>
        </p:txBody>
      </p:sp>
      <p:sp>
        <p:nvSpPr>
          <p:cNvPr id="8" name="TextBox 7"/>
          <p:cNvSpPr txBox="1"/>
          <p:nvPr/>
        </p:nvSpPr>
        <p:spPr>
          <a:xfrm>
            <a:off x="2330182" y="5181600"/>
            <a:ext cx="1105816" cy="1477328"/>
          </a:xfrm>
          <a:prstGeom prst="rect">
            <a:avLst/>
          </a:prstGeom>
          <a:noFill/>
        </p:spPr>
        <p:txBody>
          <a:bodyPr wrap="none" rtlCol="0">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POP 1CH</a:t>
            </a:r>
          </a:p>
          <a:p>
            <a:r>
              <a:rPr lang="en-US" dirty="0">
                <a:latin typeface="Times New Roman" panose="02020603050405020304" pitchFamily="18" charset="0"/>
                <a:ea typeface="Times New Roman" panose="02020603050405020304" pitchFamily="18" charset="0"/>
                <a:cs typeface="Times New Roman" panose="02020603050405020304" pitchFamily="18" charset="0"/>
              </a:rPr>
              <a:t>POP 1DH</a:t>
            </a:r>
          </a:p>
          <a:p>
            <a:r>
              <a:rPr lang="en-US" dirty="0">
                <a:latin typeface="Times New Roman" panose="02020603050405020304" pitchFamily="18" charset="0"/>
                <a:ea typeface="Times New Roman" panose="02020603050405020304" pitchFamily="18" charset="0"/>
                <a:cs typeface="Times New Roman" panose="02020603050405020304" pitchFamily="18" charset="0"/>
              </a:rPr>
              <a:t>POP 1EH</a:t>
            </a:r>
          </a:p>
          <a:p>
            <a:r>
              <a:rPr lang="en-US" dirty="0">
                <a:latin typeface="Times New Roman" panose="02020603050405020304" pitchFamily="18" charset="0"/>
                <a:ea typeface="Times New Roman" panose="02020603050405020304" pitchFamily="18" charset="0"/>
                <a:cs typeface="Times New Roman" panose="02020603050405020304" pitchFamily="18" charset="0"/>
              </a:rPr>
              <a:t>POP 1FH</a:t>
            </a:r>
          </a:p>
          <a:p>
            <a:pPr lvl="0">
              <a:spcAft>
                <a:spcPts val="0"/>
              </a:spcAft>
            </a:pP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END</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32155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480395"/>
            <a:ext cx="7010400" cy="6878806"/>
          </a:xfrm>
          <a:prstGeom prst="rect">
            <a:avLst/>
          </a:prstGeom>
        </p:spPr>
        <p:txBody>
          <a:bodyPr wrap="square">
            <a:spAutoFit/>
          </a:bodyPr>
          <a:lstStyle/>
          <a:p>
            <a:pPr>
              <a:lnSpc>
                <a:spcPct val="115000"/>
              </a:lnSpc>
              <a:spcAft>
                <a:spcPts val="1000"/>
              </a:spcAft>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Write </a:t>
            </a:r>
            <a:r>
              <a:rPr lang="en-US" sz="2000" dirty="0">
                <a:latin typeface="Times New Roman" panose="02020603050405020304" pitchFamily="18" charset="0"/>
                <a:ea typeface="Calibri" panose="020F0502020204030204" pitchFamily="34" charset="0"/>
                <a:cs typeface="Times New Roman" panose="02020603050405020304" pitchFamily="18" charset="0"/>
              </a:rPr>
              <a:t>a program to transfer a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string of </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data  </a:t>
            </a: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VIT UNIVERSITY</a:t>
            </a:r>
            <a:r>
              <a:rPr lang="en-US" sz="2000" b="1" dirty="0">
                <a:latin typeface="Times New Roman" panose="02020603050405020304" pitchFamily="18" charset="0"/>
                <a:ea typeface="Calibri" panose="020F0502020204030204" pitchFamily="34" charset="0"/>
                <a:cs typeface="Times New Roman" panose="02020603050405020304" pitchFamily="18" charset="0"/>
              </a:rPr>
              <a:t>"</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from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code memory (ROM) </a:t>
            </a:r>
            <a:r>
              <a:rPr lang="en-US" sz="2000" dirty="0">
                <a:latin typeface="Times New Roman" panose="02020603050405020304" pitchFamily="18" charset="0"/>
                <a:ea typeface="Calibri" panose="020F0502020204030204" pitchFamily="34" charset="0"/>
                <a:cs typeface="Times New Roman" panose="02020603050405020304" pitchFamily="18" charset="0"/>
              </a:rPr>
              <a:t>space starting at address </a:t>
            </a:r>
            <a:r>
              <a:rPr 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200H</a:t>
            </a:r>
            <a:r>
              <a:rPr lang="en-US" sz="2000" dirty="0">
                <a:latin typeface="Times New Roman" panose="02020603050405020304" pitchFamily="18" charset="0"/>
                <a:ea typeface="Calibri" panose="020F0502020204030204" pitchFamily="34" charset="0"/>
                <a:cs typeface="Times New Roman" panose="02020603050405020304" pitchFamily="18" charset="0"/>
              </a:rPr>
              <a:t> to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data memory (RAM) </a:t>
            </a:r>
            <a:r>
              <a:rPr lang="en-US" sz="2000" dirty="0">
                <a:latin typeface="Times New Roman" panose="02020603050405020304" pitchFamily="18" charset="0"/>
                <a:ea typeface="Calibri" panose="020F0502020204030204" pitchFamily="34" charset="0"/>
                <a:cs typeface="Times New Roman" panose="02020603050405020304" pitchFamily="18" charset="0"/>
              </a:rPr>
              <a:t>locations starting at </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40H</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1000"/>
              </a:spcAft>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In this program, assembler directive ORG is used twice</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Both ORG will be executed in parallel</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a:t>
            </a:r>
          </a:p>
          <a:p>
            <a:pPr>
              <a:lnSpc>
                <a:spcPct val="115000"/>
              </a:lnSpc>
              <a:spcAft>
                <a:spcPts val="1000"/>
              </a:spcAft>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One ORG is used to define the starting address location (here 0000H) from which this program need to be stored in ROM. Another ORG defines the starting address location (here </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200H</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where given string is stored in ROM.</a:t>
            </a:r>
          </a:p>
          <a:p>
            <a:pPr>
              <a:lnSpc>
                <a:spcPct val="115000"/>
              </a:lnSpc>
              <a:spcAft>
                <a:spcPts val="1000"/>
              </a:spcAft>
            </a:pP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String length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i.e</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number of characters in the given string is 14=0EH</a:t>
            </a:r>
          </a:p>
          <a:p>
            <a:pPr>
              <a:lnSpc>
                <a:spcPct val="115000"/>
              </a:lnSpc>
              <a:spcAft>
                <a:spcPts val="1000"/>
              </a:spcAft>
            </a:pPr>
            <a:r>
              <a:rPr lang="en-IN" sz="2000" dirty="0" smtClean="0">
                <a:latin typeface="Times New Roman" panose="02020603050405020304" pitchFamily="18" charset="0"/>
                <a:ea typeface="Calibri" panose="020F0502020204030204" pitchFamily="34" charset="0"/>
                <a:cs typeface="Times New Roman" panose="02020603050405020304" pitchFamily="18" charset="0"/>
              </a:rPr>
              <a:t>String is a group of characters. ‘</a:t>
            </a:r>
            <a:r>
              <a:rPr lang="en-IN"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Space’ is also a character.</a:t>
            </a:r>
            <a:r>
              <a:rPr lang="en-IN" sz="2000" dirty="0" smtClean="0">
                <a:latin typeface="Times New Roman" panose="02020603050405020304" pitchFamily="18" charset="0"/>
                <a:ea typeface="Calibri" panose="020F0502020204030204" pitchFamily="34" charset="0"/>
                <a:cs typeface="Times New Roman" panose="02020603050405020304" pitchFamily="18" charset="0"/>
              </a:rPr>
              <a:t> All the characters will be translated in to equivalent ASCII codes and stored in the memory. </a:t>
            </a:r>
          </a:p>
          <a:p>
            <a:pPr>
              <a:lnSpc>
                <a:spcPct val="115000"/>
              </a:lnSpc>
              <a:spcAft>
                <a:spcPts val="1000"/>
              </a:spcAft>
            </a:pPr>
            <a:r>
              <a:rPr lang="en-IN" sz="2000" b="1" dirty="0" smtClean="0">
                <a:latin typeface="Times New Roman" panose="02020603050405020304" pitchFamily="18" charset="0"/>
                <a:ea typeface="Calibri" panose="020F0502020204030204" pitchFamily="34" charset="0"/>
                <a:cs typeface="Times New Roman" panose="02020603050405020304" pitchFamily="18" charset="0"/>
              </a:rPr>
              <a:t>One character occupies one memory location. Hence, each character in the string is associated with one memory address.</a:t>
            </a:r>
          </a:p>
          <a:p>
            <a:pPr>
              <a:lnSpc>
                <a:spcPct val="115000"/>
              </a:lnSpc>
              <a:spcAft>
                <a:spcPts val="1000"/>
              </a:spcAft>
            </a:pPr>
            <a:endParaRPr lang="en-US" sz="2000" dirty="0" smtClean="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p:cNvSpPr/>
          <p:nvPr/>
        </p:nvSpPr>
        <p:spPr>
          <a:xfrm>
            <a:off x="6781800" y="-110242"/>
            <a:ext cx="5410200" cy="6550511"/>
          </a:xfrm>
          <a:prstGeom prst="rect">
            <a:avLst/>
          </a:prstGeom>
        </p:spPr>
        <p:txBody>
          <a:bodyPr wrap="square">
            <a:spAutoFit/>
          </a:bodyPr>
          <a:lstStyle/>
          <a:p>
            <a:pPr>
              <a:spcAft>
                <a:spcPts val="1000"/>
              </a:spcAft>
            </a:pPr>
            <a:r>
              <a:rPr lang="en-US" sz="23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ORG </a:t>
            </a:r>
            <a:r>
              <a:rPr lang="en-US" sz="2000" dirty="0">
                <a:latin typeface="Calibri" panose="020F0502020204030204" pitchFamily="34" charset="0"/>
                <a:ea typeface="Calibri" panose="020F0502020204030204" pitchFamily="34" charset="0"/>
                <a:cs typeface="Times New Roman" panose="02020603050405020304" pitchFamily="18" charset="0"/>
              </a:rPr>
              <a:t>0000H</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MOV A, #00H</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MOV DPTR, #</a:t>
            </a:r>
            <a:r>
              <a:rPr lang="en-US" sz="2000" dirty="0" smtClean="0">
                <a:latin typeface="Calibri" panose="020F0502020204030204" pitchFamily="34" charset="0"/>
                <a:ea typeface="Calibri" panose="020F0502020204030204" pitchFamily="34" charset="0"/>
                <a:cs typeface="Times New Roman" panose="02020603050405020304" pitchFamily="18" charset="0"/>
              </a:rPr>
              <a:t>0200H </a:t>
            </a:r>
          </a:p>
          <a:p>
            <a:pPr>
              <a:spcAft>
                <a:spcPts val="10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	MOV R1, #0EH  </a:t>
            </a:r>
            <a:r>
              <a:rPr lang="en-US" sz="2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length of string</a:t>
            </a:r>
            <a:endParaRPr lang="en-IN" sz="2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MOV R0, #</a:t>
            </a:r>
            <a:r>
              <a:rPr lang="en-US" sz="2000" dirty="0" smtClean="0">
                <a:latin typeface="Calibri" panose="020F0502020204030204" pitchFamily="34" charset="0"/>
                <a:ea typeface="Calibri" panose="020F0502020204030204" pitchFamily="34" charset="0"/>
                <a:cs typeface="Times New Roman" panose="02020603050405020304" pitchFamily="18" charset="0"/>
              </a:rPr>
              <a:t>40H  </a:t>
            </a:r>
            <a:r>
              <a:rPr lang="en-US" sz="2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starting RAM address</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LOOP</a:t>
            </a:r>
            <a:r>
              <a:rPr lang="en-US" sz="2000" dirty="0">
                <a:latin typeface="Calibri" panose="020F0502020204030204" pitchFamily="34" charset="0"/>
                <a:ea typeface="Calibri" panose="020F0502020204030204" pitchFamily="34" charset="0"/>
                <a:cs typeface="Times New Roman" panose="02020603050405020304" pitchFamily="18" charset="0"/>
              </a:rPr>
              <a:t>: CLR A</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MOVC A,@A+DPTR</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MOV @R0, A</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INC DPTR</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INC R0</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DJNZ R1, </a:t>
            </a:r>
            <a:r>
              <a:rPr lang="en-US"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LOOP</a:t>
            </a:r>
            <a:endParaRPr lang="en-IN" sz="2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HERE</a:t>
            </a:r>
            <a:r>
              <a:rPr lang="en-US" sz="2000" dirty="0">
                <a:latin typeface="Calibri" panose="020F0502020204030204" pitchFamily="34" charset="0"/>
                <a:ea typeface="Calibri" panose="020F0502020204030204" pitchFamily="34" charset="0"/>
                <a:cs typeface="Times New Roman" panose="02020603050405020304" pitchFamily="18" charset="0"/>
              </a:rPr>
              <a:t>: SJMP </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HERE</a:t>
            </a:r>
            <a:endParaRPr lang="en-IN"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ORG 0200H</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DB "VIT UNIVERSITY"</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END</a:t>
            </a:r>
            <a:endParaRPr lang="en-IN"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52400" y="34119"/>
            <a:ext cx="7239000" cy="446276"/>
          </a:xfrm>
          <a:prstGeom prst="rect">
            <a:avLst/>
          </a:prstGeom>
        </p:spPr>
        <p:txBody>
          <a:bodyPr wrap="square">
            <a:spAutoFit/>
          </a:bodyPr>
          <a:lstStyle/>
          <a:p>
            <a:pPr>
              <a:lnSpc>
                <a:spcPct val="115000"/>
              </a:lnSpc>
              <a:spcBef>
                <a:spcPts val="1000"/>
              </a:spcBef>
              <a:spcAft>
                <a:spcPts val="0"/>
              </a:spcAft>
            </a:pPr>
            <a:r>
              <a:rPr lang="en-US" sz="20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8051 ALP example 5 (Data transfer between ROM and RAM)</a:t>
            </a:r>
            <a:endParaRPr lang="en-IN" sz="20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TextBox 5"/>
          <p:cNvSpPr txBox="1"/>
          <p:nvPr/>
        </p:nvSpPr>
        <p:spPr>
          <a:xfrm>
            <a:off x="9886136" y="762000"/>
            <a:ext cx="2317237" cy="369332"/>
          </a:xfrm>
          <a:prstGeom prst="rect">
            <a:avLst/>
          </a:prstGeom>
          <a:noFill/>
        </p:spPr>
        <p:txBody>
          <a:bodyPr wrap="none" rtlCol="0">
            <a:spAutoFit/>
          </a:bodyPr>
          <a:lstStyle/>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starting ROM </a:t>
            </a:r>
            <a:r>
              <a:rPr lang="en-US"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address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9815015" y="4191000"/>
            <a:ext cx="2362200" cy="923330"/>
          </a:xfrm>
          <a:prstGeom prst="rect">
            <a:avLst/>
          </a:prstGeom>
          <a:ln>
            <a:solidFill>
              <a:schemeClr val="tx1"/>
            </a:solidFill>
          </a:ln>
        </p:spPr>
        <p:txBody>
          <a:bodyPr wrap="square">
            <a:spAutoFit/>
          </a:bodyPr>
          <a:lstStyle/>
          <a:p>
            <a:pPr>
              <a:spcAft>
                <a:spcPts val="1000"/>
              </a:spcAft>
            </a:pP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Decrement R1 once and back to loop if R1 is non zero.</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28557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52600" y="26313"/>
            <a:ext cx="8365958" cy="430887"/>
          </a:xfrm>
        </p:spPr>
        <p:txBody>
          <a:bodyPr/>
          <a:lstStyle/>
          <a:p>
            <a:pPr algn="ctr"/>
            <a:r>
              <a:rPr lang="en-IN" sz="2800" b="1" dirty="0" smtClean="0"/>
              <a:t>Example program6 – Bit addressing</a:t>
            </a:r>
            <a:endParaRPr lang="en-IN" sz="3600" b="1" dirty="0"/>
          </a:p>
        </p:txBody>
      </p:sp>
      <p:sp>
        <p:nvSpPr>
          <p:cNvPr id="4" name="Rectangle 3"/>
          <p:cNvSpPr/>
          <p:nvPr/>
        </p:nvSpPr>
        <p:spPr>
          <a:xfrm>
            <a:off x="371475" y="1066800"/>
            <a:ext cx="11591925" cy="1938992"/>
          </a:xfrm>
          <a:prstGeom prst="rect">
            <a:avLst/>
          </a:prstGeom>
        </p:spPr>
        <p:txBody>
          <a:bodyPr wrap="square">
            <a:spAutoFit/>
          </a:bodyPr>
          <a:lstStyle/>
          <a:p>
            <a:r>
              <a:rPr lang="en-US" sz="2400" dirty="0">
                <a:solidFill>
                  <a:srgbClr val="000000"/>
                </a:solidFill>
                <a:latin typeface="Times New Roman" panose="02020603050405020304" pitchFamily="18" charset="0"/>
                <a:cs typeface="Times New Roman" panose="02020603050405020304" pitchFamily="18" charset="0"/>
              </a:rPr>
              <a:t>Find out to which by each of the following bits belongs. Give the address of the RAM byte in hex</a:t>
            </a:r>
          </a:p>
          <a:p>
            <a:r>
              <a:rPr lang="en-US" sz="2400" dirty="0">
                <a:solidFill>
                  <a:srgbClr val="000000"/>
                </a:solidFill>
                <a:latin typeface="Times New Roman" panose="02020603050405020304" pitchFamily="18" charset="0"/>
                <a:cs typeface="Times New Roman" panose="02020603050405020304" pitchFamily="18" charset="0"/>
              </a:rPr>
              <a:t>(a) SETB 42H, (b) CLR 67H, (c) CLR 0FH</a:t>
            </a:r>
          </a:p>
          <a:p>
            <a:r>
              <a:rPr lang="en-US" sz="2400" dirty="0">
                <a:solidFill>
                  <a:srgbClr val="000000"/>
                </a:solidFill>
                <a:latin typeface="Times New Roman" panose="02020603050405020304" pitchFamily="18" charset="0"/>
                <a:cs typeface="Times New Roman" panose="02020603050405020304" pitchFamily="18" charset="0"/>
              </a:rPr>
              <a:t>(d) SETB 28H, (e) CLR 12, (f) SETB 05</a:t>
            </a:r>
            <a:r>
              <a:rPr lang="en-US" sz="2400" dirty="0">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31625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5140" t="4167" r="20937" b="12385"/>
          <a:stretch/>
        </p:blipFill>
        <p:spPr>
          <a:xfrm>
            <a:off x="2949862" y="486000"/>
            <a:ext cx="5965538" cy="6372000"/>
          </a:xfrm>
          <a:prstGeom prst="rect">
            <a:avLst/>
          </a:prstGeom>
        </p:spPr>
      </p:pic>
      <p:sp>
        <p:nvSpPr>
          <p:cNvPr id="7" name="Title 1"/>
          <p:cNvSpPr>
            <a:spLocks noGrp="1"/>
          </p:cNvSpPr>
          <p:nvPr>
            <p:ph type="title"/>
          </p:nvPr>
        </p:nvSpPr>
        <p:spPr>
          <a:xfrm>
            <a:off x="1752600" y="26313"/>
            <a:ext cx="8365958" cy="430887"/>
          </a:xfrm>
        </p:spPr>
        <p:txBody>
          <a:bodyPr/>
          <a:lstStyle/>
          <a:p>
            <a:pPr algn="ctr"/>
            <a:r>
              <a:rPr lang="en-IN" sz="2800" b="1" dirty="0" smtClean="0"/>
              <a:t>Bit addressing in internal RAM (data memory)</a:t>
            </a:r>
            <a:endParaRPr lang="en-IN" sz="3600" b="1" dirty="0"/>
          </a:p>
        </p:txBody>
      </p:sp>
      <p:cxnSp>
        <p:nvCxnSpPr>
          <p:cNvPr id="4" name="Straight Arrow Connector 3"/>
          <p:cNvCxnSpPr/>
          <p:nvPr/>
        </p:nvCxnSpPr>
        <p:spPr>
          <a:xfrm flipV="1">
            <a:off x="8686800" y="2590800"/>
            <a:ext cx="990600" cy="304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601200" y="2362200"/>
            <a:ext cx="1560042"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Bit address</a:t>
            </a:r>
            <a:endParaRPr lang="en-IN" sz="2400" dirty="0">
              <a:latin typeface="Times New Roman" panose="02020603050405020304" pitchFamily="18" charset="0"/>
              <a:cs typeface="Times New Roman" panose="02020603050405020304" pitchFamily="18" charset="0"/>
            </a:endParaRPr>
          </a:p>
        </p:txBody>
      </p:sp>
      <p:sp>
        <p:nvSpPr>
          <p:cNvPr id="6" name="Oval 5"/>
          <p:cNvSpPr/>
          <p:nvPr/>
        </p:nvSpPr>
        <p:spPr>
          <a:xfrm>
            <a:off x="3124200" y="3429000"/>
            <a:ext cx="1393538"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9421788" y="2362200"/>
            <a:ext cx="1739453"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679598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35141" y="2286000"/>
            <a:ext cx="7000875" cy="4467225"/>
          </a:xfrm>
          <a:prstGeom prst="rect">
            <a:avLst/>
          </a:prstGeom>
        </p:spPr>
      </p:pic>
      <p:sp>
        <p:nvSpPr>
          <p:cNvPr id="6" name="Title 1"/>
          <p:cNvSpPr>
            <a:spLocks noGrp="1"/>
          </p:cNvSpPr>
          <p:nvPr>
            <p:ph type="title"/>
          </p:nvPr>
        </p:nvSpPr>
        <p:spPr>
          <a:xfrm>
            <a:off x="1752600" y="26313"/>
            <a:ext cx="8365958" cy="430887"/>
          </a:xfrm>
        </p:spPr>
        <p:txBody>
          <a:bodyPr/>
          <a:lstStyle/>
          <a:p>
            <a:pPr algn="ctr"/>
            <a:r>
              <a:rPr lang="en-IN" sz="2800" b="1" dirty="0" smtClean="0"/>
              <a:t>Example program6 – Bit addressing</a:t>
            </a:r>
            <a:endParaRPr lang="en-IN" sz="3600" b="1" dirty="0"/>
          </a:p>
        </p:txBody>
      </p:sp>
      <p:sp>
        <p:nvSpPr>
          <p:cNvPr id="7" name="Rectangle 6"/>
          <p:cNvSpPr/>
          <p:nvPr/>
        </p:nvSpPr>
        <p:spPr>
          <a:xfrm>
            <a:off x="381000" y="609600"/>
            <a:ext cx="11591925" cy="1938992"/>
          </a:xfrm>
          <a:prstGeom prst="rect">
            <a:avLst/>
          </a:prstGeom>
        </p:spPr>
        <p:txBody>
          <a:bodyPr wrap="square">
            <a:spAutoFit/>
          </a:bodyPr>
          <a:lstStyle/>
          <a:p>
            <a:r>
              <a:rPr lang="en-US" sz="2400" dirty="0">
                <a:solidFill>
                  <a:srgbClr val="000000"/>
                </a:solidFill>
                <a:latin typeface="Times New Roman" panose="02020603050405020304" pitchFamily="18" charset="0"/>
                <a:cs typeface="Times New Roman" panose="02020603050405020304" pitchFamily="18" charset="0"/>
              </a:rPr>
              <a:t>Find out to which by each of the following bits belongs. Give the address of the RAM byte in hex</a:t>
            </a:r>
          </a:p>
          <a:p>
            <a:r>
              <a:rPr lang="en-US" sz="2400" dirty="0">
                <a:solidFill>
                  <a:srgbClr val="000000"/>
                </a:solidFill>
                <a:latin typeface="Times New Roman" panose="02020603050405020304" pitchFamily="18" charset="0"/>
                <a:cs typeface="Times New Roman" panose="02020603050405020304" pitchFamily="18" charset="0"/>
              </a:rPr>
              <a:t>(a) SETB 42H, (b) CLR 67H, (c) CLR 0FH</a:t>
            </a:r>
          </a:p>
          <a:p>
            <a:r>
              <a:rPr lang="en-US" sz="2400" dirty="0">
                <a:solidFill>
                  <a:srgbClr val="000000"/>
                </a:solidFill>
                <a:latin typeface="Times New Roman" panose="02020603050405020304" pitchFamily="18" charset="0"/>
                <a:cs typeface="Times New Roman" panose="02020603050405020304" pitchFamily="18" charset="0"/>
              </a:rPr>
              <a:t>(d) SETB 28H, (e) CLR 12, (f) SETB 05</a:t>
            </a:r>
            <a:r>
              <a:rPr lang="en-US" sz="2400" dirty="0">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11277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88416"/>
            <a:ext cx="12192000" cy="4154984"/>
          </a:xfrm>
          <a:prstGeom prst="rect">
            <a:avLst/>
          </a:prstGeom>
        </p:spPr>
        <p:txBody>
          <a:bodyPr wrap="square">
            <a:spAutoFit/>
          </a:bodyPr>
          <a:lstStyle/>
          <a:p>
            <a:r>
              <a:rPr lang="en-US" sz="2400" dirty="0" smtClean="0">
                <a:solidFill>
                  <a:srgbClr val="000000"/>
                </a:solidFill>
                <a:latin typeface="Times New Roman" panose="02020603050405020304" pitchFamily="18" charset="0"/>
                <a:cs typeface="Times New Roman" panose="02020603050405020304" pitchFamily="18" charset="0"/>
              </a:rPr>
              <a:t>Assume all RAM locations are cleared before running this program. Simulate the code and find out the result.</a:t>
            </a:r>
          </a:p>
          <a:p>
            <a:r>
              <a:rPr lang="en-US" sz="2400" dirty="0">
                <a:solidFill>
                  <a:srgbClr val="000000"/>
                </a:solidFill>
                <a:latin typeface="Times New Roman" panose="02020603050405020304" pitchFamily="18" charset="0"/>
                <a:cs typeface="Times New Roman" panose="02020603050405020304" pitchFamily="18" charset="0"/>
              </a:rPr>
              <a:t>ORG 0H</a:t>
            </a:r>
          </a:p>
          <a:p>
            <a:r>
              <a:rPr lang="en-US" sz="2400" dirty="0">
                <a:solidFill>
                  <a:srgbClr val="000000"/>
                </a:solidFill>
                <a:latin typeface="Times New Roman" panose="02020603050405020304" pitchFamily="18" charset="0"/>
                <a:cs typeface="Times New Roman" panose="02020603050405020304" pitchFamily="18" charset="0"/>
              </a:rPr>
              <a:t>SETB 92H</a:t>
            </a:r>
          </a:p>
          <a:p>
            <a:r>
              <a:rPr lang="en-US" sz="2400" dirty="0">
                <a:solidFill>
                  <a:srgbClr val="000000"/>
                </a:solidFill>
                <a:latin typeface="Times New Roman" panose="02020603050405020304" pitchFamily="18" charset="0"/>
                <a:cs typeface="Times New Roman" panose="02020603050405020304" pitchFamily="18" charset="0"/>
              </a:rPr>
              <a:t>SETB 93H</a:t>
            </a:r>
          </a:p>
          <a:p>
            <a:r>
              <a:rPr lang="en-US" sz="2400" dirty="0">
                <a:solidFill>
                  <a:srgbClr val="000000"/>
                </a:solidFill>
                <a:latin typeface="Times New Roman" panose="02020603050405020304" pitchFamily="18" charset="0"/>
                <a:cs typeface="Times New Roman" panose="02020603050405020304" pitchFamily="18" charset="0"/>
              </a:rPr>
              <a:t>MOV C,P1.2</a:t>
            </a:r>
          </a:p>
          <a:p>
            <a:r>
              <a:rPr lang="en-US" sz="2400" dirty="0">
                <a:solidFill>
                  <a:srgbClr val="000000"/>
                </a:solidFill>
                <a:latin typeface="Times New Roman" panose="02020603050405020304" pitchFamily="18" charset="0"/>
                <a:cs typeface="Times New Roman" panose="02020603050405020304" pitchFamily="18" charset="0"/>
              </a:rPr>
              <a:t>MOV 6,C</a:t>
            </a:r>
          </a:p>
          <a:p>
            <a:r>
              <a:rPr lang="en-US" sz="2400" dirty="0">
                <a:solidFill>
                  <a:srgbClr val="000000"/>
                </a:solidFill>
                <a:latin typeface="Times New Roman" panose="02020603050405020304" pitchFamily="18" charset="0"/>
                <a:cs typeface="Times New Roman" panose="02020603050405020304" pitchFamily="18" charset="0"/>
              </a:rPr>
              <a:t>MOV C,P1.3</a:t>
            </a:r>
          </a:p>
          <a:p>
            <a:r>
              <a:rPr lang="en-US" sz="2400" dirty="0">
                <a:solidFill>
                  <a:srgbClr val="000000"/>
                </a:solidFill>
                <a:latin typeface="Times New Roman" panose="02020603050405020304" pitchFamily="18" charset="0"/>
                <a:cs typeface="Times New Roman" panose="02020603050405020304" pitchFamily="18" charset="0"/>
              </a:rPr>
              <a:t>MOV 7,C</a:t>
            </a:r>
          </a:p>
          <a:p>
            <a:r>
              <a:rPr lang="en-US" sz="2400" dirty="0">
                <a:solidFill>
                  <a:srgbClr val="000000"/>
                </a:solidFill>
                <a:latin typeface="Times New Roman" panose="02020603050405020304" pitchFamily="18" charset="0"/>
                <a:cs typeface="Times New Roman" panose="02020603050405020304" pitchFamily="18" charset="0"/>
              </a:rPr>
              <a:t>END</a:t>
            </a:r>
          </a:p>
          <a:p>
            <a:endParaRPr lang="en-US" sz="2400" dirty="0" smtClean="0">
              <a:solidFill>
                <a:srgbClr val="0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srcRect l="35140" t="4166" r="21621" b="13602"/>
          <a:stretch/>
        </p:blipFill>
        <p:spPr>
          <a:xfrm>
            <a:off x="6905861" y="1143000"/>
            <a:ext cx="5286139" cy="5652000"/>
          </a:xfrm>
          <a:prstGeom prst="rect">
            <a:avLst/>
          </a:prstGeom>
        </p:spPr>
      </p:pic>
      <p:sp>
        <p:nvSpPr>
          <p:cNvPr id="3" name="Title 1"/>
          <p:cNvSpPr>
            <a:spLocks noGrp="1"/>
          </p:cNvSpPr>
          <p:nvPr>
            <p:ph type="title"/>
          </p:nvPr>
        </p:nvSpPr>
        <p:spPr>
          <a:xfrm>
            <a:off x="1752600" y="-76200"/>
            <a:ext cx="8365958" cy="507087"/>
          </a:xfrm>
        </p:spPr>
        <p:txBody>
          <a:bodyPr/>
          <a:lstStyle/>
          <a:p>
            <a:pPr algn="ctr"/>
            <a:r>
              <a:rPr lang="en-IN" sz="2400" b="1" dirty="0" smtClean="0"/>
              <a:t>Example program7 – Bit addressing</a:t>
            </a:r>
            <a:endParaRPr lang="en-IN" sz="3200" b="1" dirty="0"/>
          </a:p>
        </p:txBody>
      </p:sp>
      <p:pic>
        <p:nvPicPr>
          <p:cNvPr id="1026" name="Picture 2" descr="https://www.includehelp.com/embedded-system/Images/pins-ports-8051.jpg"/>
          <p:cNvPicPr>
            <a:picLocks noChangeAspect="1" noChangeArrowheads="1"/>
          </p:cNvPicPr>
          <p:nvPr/>
        </p:nvPicPr>
        <p:blipFill rotWithShape="1">
          <a:blip r:embed="rId4">
            <a:extLst>
              <a:ext uri="{28A0092B-C50C-407E-A947-70E740481C1C}">
                <a14:useLocalDpi xmlns:a14="http://schemas.microsoft.com/office/drawing/2010/main" val="0"/>
              </a:ext>
            </a:extLst>
          </a:blip>
          <a:srcRect l="2082" t="4408" r="4237" b="4552"/>
          <a:stretch/>
        </p:blipFill>
        <p:spPr bwMode="auto">
          <a:xfrm>
            <a:off x="304800" y="3810000"/>
            <a:ext cx="685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76400" y="1295400"/>
            <a:ext cx="2744662" cy="400110"/>
          </a:xfrm>
          <a:prstGeom prst="rect">
            <a:avLst/>
          </a:prstGeom>
          <a:noFill/>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2</a:t>
            </a:r>
            <a:r>
              <a:rPr lang="en-IN" sz="2000" baseline="30000" dirty="0" smtClean="0">
                <a:solidFill>
                  <a:srgbClr val="FF0000"/>
                </a:solidFill>
                <a:latin typeface="Times New Roman" panose="02020603050405020304" pitchFamily="18" charset="0"/>
                <a:cs typeface="Times New Roman" panose="02020603050405020304" pitchFamily="18" charset="0"/>
              </a:rPr>
              <a:t>nd</a:t>
            </a:r>
            <a:r>
              <a:rPr lang="en-IN" sz="2000" dirty="0" smtClean="0">
                <a:solidFill>
                  <a:srgbClr val="FF0000"/>
                </a:solidFill>
                <a:latin typeface="Times New Roman" panose="02020603050405020304" pitchFamily="18" charset="0"/>
                <a:cs typeface="Times New Roman" panose="02020603050405020304" pitchFamily="18" charset="0"/>
              </a:rPr>
              <a:t> Bit address of port-1</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3426559" y="3943290"/>
            <a:ext cx="2509020" cy="400110"/>
          </a:xfrm>
          <a:prstGeom prst="rect">
            <a:avLst/>
          </a:prstGeom>
          <a:noFill/>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Bit addressing of ports</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676400" y="1695510"/>
            <a:ext cx="2630848" cy="400110"/>
          </a:xfrm>
          <a:prstGeom prst="rect">
            <a:avLst/>
          </a:prstGeom>
          <a:noFill/>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3</a:t>
            </a:r>
            <a:r>
              <a:rPr lang="en-IN" sz="2000" baseline="30000" dirty="0" smtClean="0">
                <a:solidFill>
                  <a:srgbClr val="FF0000"/>
                </a:solidFill>
                <a:latin typeface="Times New Roman" panose="02020603050405020304" pitchFamily="18" charset="0"/>
                <a:cs typeface="Times New Roman" panose="02020603050405020304" pitchFamily="18" charset="0"/>
              </a:rPr>
              <a:t>rd</a:t>
            </a:r>
            <a:r>
              <a:rPr lang="en-IN" sz="2000" dirty="0" smtClean="0">
                <a:solidFill>
                  <a:srgbClr val="FF0000"/>
                </a:solidFill>
                <a:latin typeface="Times New Roman" panose="02020603050405020304" pitchFamily="18" charset="0"/>
                <a:cs typeface="Times New Roman" panose="02020603050405020304" pitchFamily="18" charset="0"/>
              </a:rPr>
              <a:t> Bit address of port-1</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660283" y="2407116"/>
            <a:ext cx="4686155" cy="400110"/>
          </a:xfrm>
          <a:prstGeom prst="rect">
            <a:avLst/>
          </a:prstGeom>
          <a:noFill/>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6H is the Address from Bit addressable area</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660282" y="3181290"/>
            <a:ext cx="4686155" cy="400110"/>
          </a:xfrm>
          <a:prstGeom prst="rect">
            <a:avLst/>
          </a:prstGeom>
          <a:noFill/>
        </p:spPr>
        <p:txBody>
          <a:bodyPr wrap="none" rtlCol="0">
            <a:spAutoFit/>
          </a:bodyPr>
          <a:lstStyle/>
          <a:p>
            <a:r>
              <a:rPr lang="en-IN" sz="2000" dirty="0" smtClean="0">
                <a:solidFill>
                  <a:srgbClr val="FF0000"/>
                </a:solidFill>
                <a:latin typeface="Times New Roman" panose="02020603050405020304" pitchFamily="18" charset="0"/>
                <a:cs typeface="Times New Roman" panose="02020603050405020304" pitchFamily="18" charset="0"/>
              </a:rPr>
              <a:t>7H is the Address from Bit addressable area</a:t>
            </a: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55563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0"/>
            <a:ext cx="4850751" cy="675185"/>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Machine cycle of 8051</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304800" y="694519"/>
            <a:ext cx="11734800" cy="2677656"/>
          </a:xfrm>
          <a:prstGeom prst="rect">
            <a:avLst/>
          </a:prstGeom>
        </p:spPr>
        <p:txBody>
          <a:bodyPr wrap="square">
            <a:spAutoFit/>
          </a:bodyPr>
          <a:lstStyle/>
          <a:p>
            <a:pPr marL="457200" indent="-457200">
              <a:buFont typeface="Arial" panose="020B0604020202020204" pitchFamily="34" charset="0"/>
              <a:buChar char="•"/>
            </a:pPr>
            <a:r>
              <a:rPr lang="en-US" sz="2400" dirty="0" smtClean="0"/>
              <a:t>Machine cycle is a measure (unit) of calculating the time taken by the 8051 to complete an instruction. </a:t>
            </a:r>
          </a:p>
          <a:p>
            <a:pPr marL="457200" indent="-457200">
              <a:buFont typeface="Arial" panose="020B0604020202020204" pitchFamily="34" charset="0"/>
              <a:buChar char="•"/>
            </a:pPr>
            <a:r>
              <a:rPr lang="en-US" sz="2400" dirty="0" smtClean="0"/>
              <a:t>The </a:t>
            </a:r>
            <a:r>
              <a:rPr lang="en-US" sz="2400" dirty="0"/>
              <a:t>time taken to complete any instruction is </a:t>
            </a:r>
            <a:r>
              <a:rPr lang="en-US" sz="2400" dirty="0" smtClean="0"/>
              <a:t>measured in terms of </a:t>
            </a:r>
            <a:r>
              <a:rPr lang="en-US" sz="2400" b="1" dirty="0" smtClean="0"/>
              <a:t>machine </a:t>
            </a:r>
            <a:r>
              <a:rPr lang="en-US" sz="2400" b="1" dirty="0"/>
              <a:t>cycle or instruction cycle</a:t>
            </a:r>
            <a:r>
              <a:rPr lang="en-US" sz="2400" dirty="0"/>
              <a:t>. In 8051 </a:t>
            </a:r>
            <a:r>
              <a:rPr lang="en-US" sz="2400" dirty="0">
                <a:solidFill>
                  <a:srgbClr val="FF0000"/>
                </a:solidFill>
              </a:rPr>
              <a:t>one </a:t>
            </a:r>
            <a:r>
              <a:rPr lang="en-US" sz="2400" dirty="0" smtClean="0">
                <a:solidFill>
                  <a:srgbClr val="FF0000"/>
                </a:solidFill>
              </a:rPr>
              <a:t>machine </a:t>
            </a:r>
            <a:r>
              <a:rPr lang="en-US" sz="2400" dirty="0">
                <a:solidFill>
                  <a:srgbClr val="FF0000"/>
                </a:solidFill>
              </a:rPr>
              <a:t>cycle consists </a:t>
            </a:r>
            <a:r>
              <a:rPr lang="en-US" sz="2400" b="1" dirty="0" smtClean="0">
                <a:solidFill>
                  <a:srgbClr val="FF0000"/>
                </a:solidFill>
              </a:rPr>
              <a:t>12 </a:t>
            </a:r>
            <a:r>
              <a:rPr lang="en-US" sz="2400" b="1" dirty="0">
                <a:solidFill>
                  <a:srgbClr val="FF0000"/>
                </a:solidFill>
              </a:rPr>
              <a:t>clock </a:t>
            </a:r>
            <a:r>
              <a:rPr lang="en-US" sz="2400" b="1" dirty="0" smtClean="0">
                <a:solidFill>
                  <a:srgbClr val="FF0000"/>
                </a:solidFill>
              </a:rPr>
              <a:t>cycles</a:t>
            </a:r>
            <a:r>
              <a:rPr lang="en-US" sz="2400" dirty="0" smtClean="0"/>
              <a:t>. </a:t>
            </a:r>
          </a:p>
          <a:p>
            <a:pPr marL="457200" indent="-457200">
              <a:buFont typeface="Arial" panose="020B0604020202020204" pitchFamily="34" charset="0"/>
              <a:buChar char="•"/>
            </a:pPr>
            <a:r>
              <a:rPr lang="en-US" sz="2400" dirty="0" smtClean="0"/>
              <a:t>A clock cycle is the time period of the square wave which is generated by the crystal oscillator connected to XTAL pins of 8051.</a:t>
            </a:r>
          </a:p>
          <a:p>
            <a:pPr marL="457200" indent="-457200">
              <a:buFont typeface="Arial" panose="020B0604020202020204" pitchFamily="34" charset="0"/>
              <a:buChar char="•"/>
            </a:pPr>
            <a:r>
              <a:rPr lang="en-US" sz="2400" b="1" dirty="0" smtClean="0">
                <a:solidFill>
                  <a:srgbClr val="FF0000"/>
                </a:solidFill>
              </a:rPr>
              <a:t>Which means, machine cycle frequency = 1/12 of the clock frequency</a:t>
            </a:r>
            <a:endParaRPr lang="en-IN" sz="2400" b="1" dirty="0">
              <a:solidFill>
                <a:srgbClr val="FF0000"/>
              </a:solidFill>
            </a:endParaRPr>
          </a:p>
        </p:txBody>
      </p:sp>
      <p:pic>
        <p:nvPicPr>
          <p:cNvPr id="3076" name="Picture 4"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629024"/>
            <a:ext cx="5772150" cy="15525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2900" y="5181600"/>
            <a:ext cx="11719446" cy="1384995"/>
          </a:xfrm>
          <a:prstGeom prst="rect">
            <a:avLst/>
          </a:prstGeom>
        </p:spPr>
        <p:txBody>
          <a:bodyPr wrap="square">
            <a:spAutoFit/>
          </a:bodyPr>
          <a:lstStyle/>
          <a:p>
            <a:r>
              <a:rPr lang="en-US" sz="2800" dirty="0" smtClean="0"/>
              <a:t>Time </a:t>
            </a:r>
            <a:r>
              <a:rPr lang="en-US" sz="2800" dirty="0"/>
              <a:t>period of </a:t>
            </a:r>
            <a:r>
              <a:rPr lang="en-US" sz="2800" dirty="0" smtClean="0"/>
              <a:t>a 8051 </a:t>
            </a:r>
            <a:r>
              <a:rPr lang="en-US" sz="2800" dirty="0"/>
              <a:t>machine cycle </a:t>
            </a:r>
            <a:r>
              <a:rPr lang="en-US" sz="2800" dirty="0">
                <a:solidFill>
                  <a:srgbClr val="FF0000"/>
                </a:solidFill>
              </a:rPr>
              <a:t>for 11.0592 MHz</a:t>
            </a:r>
            <a:r>
              <a:rPr lang="en-US" sz="2800" dirty="0"/>
              <a:t> </a:t>
            </a:r>
            <a:r>
              <a:rPr lang="en-US" sz="2800" dirty="0" smtClean="0"/>
              <a:t>crystal (clock) frequency:</a:t>
            </a:r>
            <a:endParaRPr lang="en-US" sz="2800" dirty="0"/>
          </a:p>
          <a:p>
            <a:r>
              <a:rPr lang="en-US" sz="2800" dirty="0" smtClean="0"/>
              <a:t>      </a:t>
            </a:r>
            <a:r>
              <a:rPr lang="en-US" sz="2800" dirty="0" smtClean="0">
                <a:solidFill>
                  <a:srgbClr val="0070C0"/>
                </a:solidFill>
              </a:rPr>
              <a:t>Machine </a:t>
            </a:r>
            <a:r>
              <a:rPr lang="en-US" sz="2800" dirty="0">
                <a:solidFill>
                  <a:srgbClr val="0070C0"/>
                </a:solidFill>
              </a:rPr>
              <a:t>cycle </a:t>
            </a:r>
            <a:r>
              <a:rPr lang="en-US" sz="2800" dirty="0" smtClean="0">
                <a:solidFill>
                  <a:srgbClr val="0070C0"/>
                </a:solidFill>
              </a:rPr>
              <a:t>frequency = 11.0592M/</a:t>
            </a:r>
            <a:r>
              <a:rPr lang="en-US" sz="2800" dirty="0" smtClean="0">
                <a:solidFill>
                  <a:srgbClr val="FF0000"/>
                </a:solidFill>
              </a:rPr>
              <a:t>12</a:t>
            </a:r>
            <a:r>
              <a:rPr lang="en-US" sz="2800" dirty="0" smtClean="0">
                <a:solidFill>
                  <a:srgbClr val="0070C0"/>
                </a:solidFill>
              </a:rPr>
              <a:t> </a:t>
            </a:r>
            <a:r>
              <a:rPr lang="en-US" sz="2800" dirty="0">
                <a:solidFill>
                  <a:srgbClr val="0070C0"/>
                </a:solidFill>
              </a:rPr>
              <a:t>= </a:t>
            </a:r>
            <a:r>
              <a:rPr lang="en-US" sz="2800" b="1" dirty="0">
                <a:solidFill>
                  <a:srgbClr val="0070C0"/>
                </a:solidFill>
              </a:rPr>
              <a:t>921.6 kHz</a:t>
            </a:r>
            <a:r>
              <a:rPr lang="en-US" sz="2800" dirty="0">
                <a:solidFill>
                  <a:srgbClr val="0070C0"/>
                </a:solidFill>
              </a:rPr>
              <a:t>;</a:t>
            </a:r>
          </a:p>
          <a:p>
            <a:r>
              <a:rPr lang="en-US" sz="2800" dirty="0" smtClean="0">
                <a:solidFill>
                  <a:srgbClr val="0070C0"/>
                </a:solidFill>
              </a:rPr>
              <a:t>      Time </a:t>
            </a:r>
            <a:r>
              <a:rPr lang="en-US" sz="2800" dirty="0">
                <a:solidFill>
                  <a:srgbClr val="0070C0"/>
                </a:solidFill>
              </a:rPr>
              <a:t>period of </a:t>
            </a:r>
            <a:r>
              <a:rPr lang="en-US" sz="2800" dirty="0" smtClean="0">
                <a:solidFill>
                  <a:srgbClr val="0070C0"/>
                </a:solidFill>
              </a:rPr>
              <a:t>machine </a:t>
            </a:r>
            <a:r>
              <a:rPr lang="en-US" sz="2800" dirty="0">
                <a:solidFill>
                  <a:srgbClr val="0070C0"/>
                </a:solidFill>
              </a:rPr>
              <a:t>cycle is 1/921.6 kHz = </a:t>
            </a:r>
            <a:r>
              <a:rPr lang="en-US" sz="2800" b="1" dirty="0">
                <a:solidFill>
                  <a:srgbClr val="FF0000"/>
                </a:solidFill>
              </a:rPr>
              <a:t>1.085μs</a:t>
            </a:r>
            <a:endParaRPr lang="en-IN" sz="2800" b="1" dirty="0">
              <a:solidFill>
                <a:srgbClr val="FF0000"/>
              </a:solidFill>
            </a:endParaRPr>
          </a:p>
        </p:txBody>
      </p:sp>
    </p:spTree>
    <p:extLst>
      <p:ext uri="{BB962C8B-B14F-4D97-AF65-F5344CB8AC3E}">
        <p14:creationId xmlns:p14="http://schemas.microsoft.com/office/powerpoint/2010/main" val="33726122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60642" y="0"/>
            <a:ext cx="9082423" cy="675185"/>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Time delay calculation with Machine cycle</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434453" y="688833"/>
            <a:ext cx="11734800" cy="6001643"/>
          </a:xfrm>
          <a:prstGeom prst="rect">
            <a:avLst/>
          </a:prstGeom>
        </p:spPr>
        <p:txBody>
          <a:bodyPr wrap="square">
            <a:spAutoFit/>
          </a:bodyPr>
          <a:lstStyle/>
          <a:p>
            <a:pPr marL="457200" indent="-457200">
              <a:buFont typeface="Arial" panose="020B0604020202020204" pitchFamily="34" charset="0"/>
              <a:buChar char="•"/>
            </a:pPr>
            <a:r>
              <a:rPr lang="en-US" sz="3200" dirty="0"/>
              <a:t>For 8051 system of </a:t>
            </a:r>
            <a:r>
              <a:rPr lang="en-US" sz="3200" b="1" dirty="0"/>
              <a:t>11.0592 MHz</a:t>
            </a:r>
            <a:r>
              <a:rPr lang="en-US" sz="3200" dirty="0"/>
              <a:t>, </a:t>
            </a:r>
            <a:r>
              <a:rPr lang="en-US" sz="3200" dirty="0" smtClean="0"/>
              <a:t>see the below list to find </a:t>
            </a:r>
            <a:r>
              <a:rPr lang="en-US" sz="3200" dirty="0"/>
              <a:t>how long </a:t>
            </a:r>
            <a:r>
              <a:rPr lang="en-US" sz="3200" dirty="0" smtClean="0"/>
              <a:t>8051 </a:t>
            </a:r>
            <a:r>
              <a:rPr lang="en-US" sz="3200" dirty="0"/>
              <a:t>takes to </a:t>
            </a:r>
            <a:r>
              <a:rPr lang="en-US" sz="3200" dirty="0" smtClean="0"/>
              <a:t>execute each of the following </a:t>
            </a:r>
            <a:r>
              <a:rPr lang="en-US" sz="3200" dirty="0"/>
              <a:t>instruction.</a:t>
            </a:r>
          </a:p>
          <a:p>
            <a:r>
              <a:rPr lang="en-US" sz="3200" dirty="0" smtClean="0"/>
              <a:t>     </a:t>
            </a:r>
            <a:r>
              <a:rPr lang="en-US" sz="3200" dirty="0" smtClean="0">
                <a:solidFill>
                  <a:srgbClr val="FF0000"/>
                </a:solidFill>
              </a:rPr>
              <a:t>(</a:t>
            </a:r>
            <a:r>
              <a:rPr lang="en-US" sz="3200" dirty="0">
                <a:solidFill>
                  <a:srgbClr val="FF0000"/>
                </a:solidFill>
              </a:rPr>
              <a:t>a) MOV R3,#55 (b) DEC R3 (c) DJNZ R2 </a:t>
            </a:r>
            <a:r>
              <a:rPr lang="en-US" sz="3200" dirty="0" smtClean="0">
                <a:solidFill>
                  <a:srgbClr val="FF0000"/>
                </a:solidFill>
              </a:rPr>
              <a:t>target (d</a:t>
            </a:r>
            <a:r>
              <a:rPr lang="en-US" sz="3200" dirty="0">
                <a:solidFill>
                  <a:srgbClr val="FF0000"/>
                </a:solidFill>
              </a:rPr>
              <a:t>) LJMP (e) SJMP </a:t>
            </a:r>
            <a:endParaRPr lang="en-US" sz="3200" dirty="0" smtClean="0">
              <a:solidFill>
                <a:srgbClr val="FF0000"/>
              </a:solidFill>
            </a:endParaRPr>
          </a:p>
          <a:p>
            <a:r>
              <a:rPr lang="en-US" sz="3200" dirty="0">
                <a:solidFill>
                  <a:srgbClr val="FF0000"/>
                </a:solidFill>
              </a:rPr>
              <a:t> </a:t>
            </a:r>
            <a:r>
              <a:rPr lang="en-US" sz="3200" dirty="0" smtClean="0">
                <a:solidFill>
                  <a:srgbClr val="FF0000"/>
                </a:solidFill>
              </a:rPr>
              <a:t>    (</a:t>
            </a:r>
            <a:r>
              <a:rPr lang="en-US" sz="3200" dirty="0">
                <a:solidFill>
                  <a:srgbClr val="FF0000"/>
                </a:solidFill>
              </a:rPr>
              <a:t>f) NOP (g) MUL AB</a:t>
            </a:r>
          </a:p>
          <a:p>
            <a:r>
              <a:rPr lang="en-US" sz="3200" dirty="0" smtClean="0"/>
              <a:t>     </a:t>
            </a:r>
            <a:r>
              <a:rPr lang="en-US" sz="3200" dirty="0" smtClean="0">
                <a:solidFill>
                  <a:schemeClr val="tx2"/>
                </a:solidFill>
              </a:rPr>
              <a:t>Machine </a:t>
            </a:r>
            <a:r>
              <a:rPr lang="en-US" sz="3200" dirty="0">
                <a:solidFill>
                  <a:schemeClr val="tx2"/>
                </a:solidFill>
              </a:rPr>
              <a:t>cycles </a:t>
            </a:r>
            <a:r>
              <a:rPr lang="en-US" sz="3200" dirty="0" smtClean="0">
                <a:solidFill>
                  <a:schemeClr val="tx2"/>
                </a:solidFill>
              </a:rPr>
              <a:t>			Time </a:t>
            </a:r>
            <a:r>
              <a:rPr lang="en-US" sz="3200" dirty="0">
                <a:solidFill>
                  <a:schemeClr val="tx2"/>
                </a:solidFill>
              </a:rPr>
              <a:t>to execute</a:t>
            </a:r>
          </a:p>
          <a:p>
            <a:r>
              <a:rPr lang="en-US" sz="3200" dirty="0" smtClean="0"/>
              <a:t> (</a:t>
            </a:r>
            <a:r>
              <a:rPr lang="en-US" sz="3200" dirty="0"/>
              <a:t>a) </a:t>
            </a:r>
            <a:r>
              <a:rPr lang="en-US" sz="3200" dirty="0" smtClean="0"/>
              <a:t>    1 					1x1.085</a:t>
            </a:r>
            <a:r>
              <a:rPr lang="el-GR" sz="3200" dirty="0"/>
              <a:t>μ</a:t>
            </a:r>
            <a:r>
              <a:rPr lang="en-US" sz="3200" dirty="0"/>
              <a:t>s ＝ 1.085</a:t>
            </a:r>
            <a:r>
              <a:rPr lang="el-GR" sz="3200" dirty="0"/>
              <a:t>μ</a:t>
            </a:r>
            <a:r>
              <a:rPr lang="en-US" sz="3200" dirty="0"/>
              <a:t>s</a:t>
            </a:r>
          </a:p>
          <a:p>
            <a:r>
              <a:rPr lang="en-US" sz="3200" dirty="0" smtClean="0"/>
              <a:t> (</a:t>
            </a:r>
            <a:r>
              <a:rPr lang="en-US" sz="3200" dirty="0"/>
              <a:t>b) </a:t>
            </a:r>
            <a:r>
              <a:rPr lang="en-US" sz="3200" dirty="0" smtClean="0"/>
              <a:t>    1 					1x1.085</a:t>
            </a:r>
            <a:r>
              <a:rPr lang="el-GR" sz="3200" dirty="0"/>
              <a:t>μ</a:t>
            </a:r>
            <a:r>
              <a:rPr lang="en-US" sz="3200" dirty="0"/>
              <a:t>s ＝ 1.085</a:t>
            </a:r>
            <a:r>
              <a:rPr lang="el-GR" sz="3200" dirty="0"/>
              <a:t>μ</a:t>
            </a:r>
            <a:r>
              <a:rPr lang="en-US" sz="3200" dirty="0"/>
              <a:t>s</a:t>
            </a:r>
          </a:p>
          <a:p>
            <a:r>
              <a:rPr lang="en-US" sz="3200" dirty="0" smtClean="0"/>
              <a:t>  (</a:t>
            </a:r>
            <a:r>
              <a:rPr lang="en-US" sz="3200" dirty="0"/>
              <a:t>c</a:t>
            </a:r>
            <a:r>
              <a:rPr lang="en-US" sz="3200" dirty="0" smtClean="0"/>
              <a:t>)     2					2x1.085</a:t>
            </a:r>
            <a:r>
              <a:rPr lang="el-GR" sz="3200" dirty="0"/>
              <a:t>μ</a:t>
            </a:r>
            <a:r>
              <a:rPr lang="en-US" sz="3200" dirty="0"/>
              <a:t>s ＝ 2.17</a:t>
            </a:r>
            <a:r>
              <a:rPr lang="el-GR" sz="3200" dirty="0"/>
              <a:t>μ</a:t>
            </a:r>
            <a:r>
              <a:rPr lang="en-US" sz="3200" dirty="0"/>
              <a:t>s</a:t>
            </a:r>
          </a:p>
          <a:p>
            <a:r>
              <a:rPr lang="en-US" sz="3200" dirty="0" smtClean="0"/>
              <a:t>  (</a:t>
            </a:r>
            <a:r>
              <a:rPr lang="en-US" sz="3200" dirty="0"/>
              <a:t>d) </a:t>
            </a:r>
            <a:r>
              <a:rPr lang="en-US" sz="3200" dirty="0" smtClean="0"/>
              <a:t>    2					2x1.085</a:t>
            </a:r>
            <a:r>
              <a:rPr lang="el-GR" sz="3200" dirty="0"/>
              <a:t>μ</a:t>
            </a:r>
            <a:r>
              <a:rPr lang="en-US" sz="3200" dirty="0"/>
              <a:t>s ＝ 2.17</a:t>
            </a:r>
            <a:r>
              <a:rPr lang="el-GR" sz="3200" dirty="0"/>
              <a:t>μ</a:t>
            </a:r>
            <a:r>
              <a:rPr lang="en-US" sz="3200" dirty="0"/>
              <a:t>s</a:t>
            </a:r>
          </a:p>
          <a:p>
            <a:r>
              <a:rPr lang="en-US" sz="3200" dirty="0" smtClean="0"/>
              <a:t>  (e)     2					2x1.085</a:t>
            </a:r>
            <a:r>
              <a:rPr lang="el-GR" sz="3200" dirty="0"/>
              <a:t>μ</a:t>
            </a:r>
            <a:r>
              <a:rPr lang="en-US" sz="3200" dirty="0"/>
              <a:t>s ＝ 2.17</a:t>
            </a:r>
            <a:r>
              <a:rPr lang="el-GR" sz="3200" dirty="0"/>
              <a:t>μ</a:t>
            </a:r>
            <a:r>
              <a:rPr lang="en-US" sz="3200" dirty="0" smtClean="0"/>
              <a:t>s</a:t>
            </a:r>
          </a:p>
          <a:p>
            <a:r>
              <a:rPr lang="en-US" sz="3200" dirty="0"/>
              <a:t> </a:t>
            </a:r>
            <a:r>
              <a:rPr lang="en-US" sz="3200" dirty="0" smtClean="0"/>
              <a:t> (f</a:t>
            </a:r>
            <a:r>
              <a:rPr lang="en-US" sz="3200" dirty="0"/>
              <a:t>) </a:t>
            </a:r>
            <a:r>
              <a:rPr lang="en-US" sz="3200" dirty="0" smtClean="0"/>
              <a:t>     1					1x1.085</a:t>
            </a:r>
            <a:r>
              <a:rPr lang="el-GR" sz="3200" dirty="0"/>
              <a:t>μ</a:t>
            </a:r>
            <a:r>
              <a:rPr lang="en-US" sz="3200" dirty="0"/>
              <a:t>s ＝ 1.085</a:t>
            </a:r>
            <a:r>
              <a:rPr lang="el-GR" sz="3200" dirty="0"/>
              <a:t>μ</a:t>
            </a:r>
            <a:r>
              <a:rPr lang="en-US" sz="3200" dirty="0"/>
              <a:t>s</a:t>
            </a:r>
          </a:p>
          <a:p>
            <a:r>
              <a:rPr lang="en-US" sz="3200" dirty="0" smtClean="0"/>
              <a:t>  (</a:t>
            </a:r>
            <a:r>
              <a:rPr lang="en-US" sz="3200" dirty="0"/>
              <a:t>g) </a:t>
            </a:r>
            <a:r>
              <a:rPr lang="en-US" sz="3200" dirty="0" smtClean="0"/>
              <a:t>    4 					4x1.085</a:t>
            </a:r>
            <a:r>
              <a:rPr lang="el-GR" sz="3200" dirty="0"/>
              <a:t>μ</a:t>
            </a:r>
            <a:r>
              <a:rPr lang="en-US" sz="3200" dirty="0"/>
              <a:t>s ＝ 4.34</a:t>
            </a:r>
            <a:r>
              <a:rPr lang="el-GR" sz="3200" dirty="0"/>
              <a:t>μ</a:t>
            </a:r>
            <a:r>
              <a:rPr lang="en-US" sz="3200" dirty="0"/>
              <a:t>s </a:t>
            </a:r>
            <a:endParaRPr lang="en-IN" sz="3200" dirty="0"/>
          </a:p>
        </p:txBody>
      </p:sp>
    </p:spTree>
    <p:extLst>
      <p:ext uri="{BB962C8B-B14F-4D97-AF65-F5344CB8AC3E}">
        <p14:creationId xmlns:p14="http://schemas.microsoft.com/office/powerpoint/2010/main" val="25282699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9662" y="0"/>
            <a:ext cx="10437088" cy="729430"/>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Calculation of execution time with Machine cycle</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420806" y="675185"/>
            <a:ext cx="11734800" cy="6278642"/>
          </a:xfrm>
          <a:prstGeom prst="rect">
            <a:avLst/>
          </a:prstGeom>
        </p:spPr>
        <p:txBody>
          <a:bodyPr wrap="square">
            <a:spAutoFit/>
          </a:bodyPr>
          <a:lstStyle/>
          <a:p>
            <a:pPr marL="457200" indent="-457200">
              <a:buFont typeface="Arial" panose="020B0604020202020204" pitchFamily="34" charset="0"/>
              <a:buChar char="•"/>
            </a:pPr>
            <a:r>
              <a:rPr lang="en-US" sz="3000" dirty="0"/>
              <a:t>Find the </a:t>
            </a:r>
            <a:r>
              <a:rPr lang="en-US" sz="3000" dirty="0" smtClean="0"/>
              <a:t>time (delay) taken by 8051 for the execution of </a:t>
            </a:r>
            <a:r>
              <a:rPr lang="en-US" sz="3000" dirty="0"/>
              <a:t>following program, if the </a:t>
            </a:r>
            <a:r>
              <a:rPr lang="en-US" sz="3000" dirty="0" smtClean="0"/>
              <a:t>crystal (clock) frequency </a:t>
            </a:r>
            <a:r>
              <a:rPr lang="en-US" sz="3000" dirty="0"/>
              <a:t>is </a:t>
            </a:r>
            <a:r>
              <a:rPr lang="en-US" sz="3000" dirty="0">
                <a:solidFill>
                  <a:srgbClr val="FF0000"/>
                </a:solidFill>
              </a:rPr>
              <a:t>11.0592MHz</a:t>
            </a:r>
            <a:r>
              <a:rPr lang="en-US" sz="3000" dirty="0"/>
              <a:t>.</a:t>
            </a:r>
          </a:p>
          <a:p>
            <a:r>
              <a:rPr lang="en-US" sz="3200" dirty="0" smtClean="0"/>
              <a:t>	MOV </a:t>
            </a:r>
            <a:r>
              <a:rPr lang="en-US" sz="3200" dirty="0"/>
              <a:t>R3,#250 </a:t>
            </a:r>
            <a:r>
              <a:rPr lang="en-US" sz="3200" dirty="0" smtClean="0"/>
              <a:t>			1</a:t>
            </a:r>
            <a:endParaRPr lang="en-US" sz="3200" dirty="0"/>
          </a:p>
          <a:p>
            <a:r>
              <a:rPr lang="en-US" sz="3200" dirty="0">
                <a:solidFill>
                  <a:srgbClr val="FF0000"/>
                </a:solidFill>
              </a:rPr>
              <a:t>HERE:</a:t>
            </a:r>
            <a:r>
              <a:rPr lang="en-US" sz="3200" dirty="0"/>
              <a:t> NOP </a:t>
            </a:r>
            <a:r>
              <a:rPr lang="en-US" sz="3200" dirty="0" smtClean="0"/>
              <a:t>				1</a:t>
            </a:r>
            <a:endParaRPr lang="en-US" sz="3200" dirty="0"/>
          </a:p>
          <a:p>
            <a:r>
              <a:rPr lang="en-US" sz="3200" dirty="0" smtClean="0"/>
              <a:t>	NOP 					1</a:t>
            </a:r>
            <a:endParaRPr lang="en-US" sz="3200" dirty="0"/>
          </a:p>
          <a:p>
            <a:r>
              <a:rPr lang="en-US" sz="3200" dirty="0" smtClean="0"/>
              <a:t>	NOP 					1</a:t>
            </a:r>
            <a:endParaRPr lang="en-US" sz="3200" dirty="0"/>
          </a:p>
          <a:p>
            <a:r>
              <a:rPr lang="en-US" sz="3200" dirty="0" smtClean="0"/>
              <a:t>	NOP 					1</a:t>
            </a:r>
            <a:endParaRPr lang="en-US" sz="3200" dirty="0"/>
          </a:p>
          <a:p>
            <a:r>
              <a:rPr lang="en-US" sz="3200" dirty="0" smtClean="0"/>
              <a:t>	DJNZ </a:t>
            </a:r>
            <a:r>
              <a:rPr lang="en-US" sz="3200" dirty="0"/>
              <a:t>R3,</a:t>
            </a:r>
            <a:r>
              <a:rPr lang="en-US" sz="3200" dirty="0">
                <a:solidFill>
                  <a:srgbClr val="FF0000"/>
                </a:solidFill>
              </a:rPr>
              <a:t>HERE</a:t>
            </a:r>
            <a:r>
              <a:rPr lang="en-US" sz="3200" dirty="0"/>
              <a:t> </a:t>
            </a:r>
            <a:r>
              <a:rPr lang="en-US" sz="3200" dirty="0" smtClean="0"/>
              <a:t>			2</a:t>
            </a:r>
            <a:endParaRPr lang="en-US" sz="3200" dirty="0"/>
          </a:p>
          <a:p>
            <a:r>
              <a:rPr lang="en-US" sz="3000" dirty="0" smtClean="0">
                <a:solidFill>
                  <a:srgbClr val="FF0000"/>
                </a:solidFill>
              </a:rPr>
              <a:t>Solution</a:t>
            </a:r>
            <a:r>
              <a:rPr lang="en-US" sz="3000" dirty="0">
                <a:solidFill>
                  <a:srgbClr val="FF0000"/>
                </a:solidFill>
              </a:rPr>
              <a:t>:</a:t>
            </a:r>
          </a:p>
          <a:p>
            <a:r>
              <a:rPr lang="en-US" sz="3000" dirty="0"/>
              <a:t>The time delay inside HERE loop </a:t>
            </a:r>
            <a:r>
              <a:rPr lang="en-US" sz="3000" dirty="0" smtClean="0"/>
              <a:t>is </a:t>
            </a:r>
          </a:p>
          <a:p>
            <a:r>
              <a:rPr lang="en-US" sz="3000" dirty="0" smtClean="0"/>
              <a:t>[250(1+1+1+1+2</a:t>
            </a:r>
            <a:r>
              <a:rPr lang="en-US" sz="3000" dirty="0"/>
              <a:t>)]x1.085μs ＝ 1627.5μs.</a:t>
            </a:r>
          </a:p>
          <a:p>
            <a:r>
              <a:rPr lang="en-US" sz="3000" dirty="0" smtClean="0"/>
              <a:t>Considering the instruction </a:t>
            </a:r>
            <a:r>
              <a:rPr lang="en-US" sz="3000" dirty="0"/>
              <a:t>outside </a:t>
            </a:r>
            <a:r>
              <a:rPr lang="en-US" sz="3000" dirty="0" smtClean="0"/>
              <a:t>the loop we have </a:t>
            </a:r>
          </a:p>
          <a:p>
            <a:r>
              <a:rPr lang="en-US" sz="3000" dirty="0" smtClean="0"/>
              <a:t>1627.5μs </a:t>
            </a:r>
            <a:r>
              <a:rPr lang="en-US" sz="3000" dirty="0"/>
              <a:t>+ </a:t>
            </a:r>
            <a:r>
              <a:rPr lang="en-US" sz="3000" dirty="0" smtClean="0"/>
              <a:t>(1 </a:t>
            </a:r>
            <a:r>
              <a:rPr lang="en-US" sz="3000" dirty="0"/>
              <a:t>x </a:t>
            </a:r>
            <a:r>
              <a:rPr lang="en-US" sz="3000" dirty="0" smtClean="0"/>
              <a:t>1.085μs) </a:t>
            </a:r>
            <a:r>
              <a:rPr lang="en-US" sz="3000" dirty="0"/>
              <a:t>＝ 1630.755μs</a:t>
            </a:r>
            <a:endParaRPr lang="en-US" sz="3000" dirty="0">
              <a:solidFill>
                <a:srgbClr val="FF0000"/>
              </a:solidFill>
            </a:endParaRPr>
          </a:p>
        </p:txBody>
      </p:sp>
      <p:sp>
        <p:nvSpPr>
          <p:cNvPr id="2" name="TextBox 1"/>
          <p:cNvSpPr txBox="1"/>
          <p:nvPr/>
        </p:nvSpPr>
        <p:spPr>
          <a:xfrm>
            <a:off x="6858000" y="2057400"/>
            <a:ext cx="5297606" cy="3046988"/>
          </a:xfrm>
          <a:prstGeom prst="rect">
            <a:avLst/>
          </a:prstGeom>
          <a:noFill/>
        </p:spPr>
        <p:txBody>
          <a:bodyPr wrap="square" rtlCol="0">
            <a:spAutoFit/>
          </a:bodyPr>
          <a:lstStyle/>
          <a:p>
            <a:r>
              <a:rPr lang="en-IN" sz="2400" dirty="0" smtClean="0"/>
              <a:t>In this program, number of machine cycles consumed by each instruction is listed. </a:t>
            </a:r>
          </a:p>
          <a:p>
            <a:r>
              <a:rPr lang="en-IN" sz="2400" dirty="0" smtClean="0"/>
              <a:t>A value of 250 (which is in decimal form) is loaded in to R3. </a:t>
            </a:r>
          </a:p>
          <a:p>
            <a:r>
              <a:rPr lang="en-IN" sz="2400" dirty="0" smtClean="0"/>
              <a:t>The </a:t>
            </a:r>
            <a:r>
              <a:rPr lang="en-IN" sz="2400" dirty="0" err="1" smtClean="0"/>
              <a:t>hexa</a:t>
            </a:r>
            <a:r>
              <a:rPr lang="en-IN" sz="2400" dirty="0" smtClean="0"/>
              <a:t> decimal equivalent of decimal number 250 will be loaded in to R3.</a:t>
            </a:r>
          </a:p>
          <a:p>
            <a:r>
              <a:rPr lang="en-IN" sz="2400" b="1" dirty="0" smtClean="0">
                <a:solidFill>
                  <a:srgbClr val="FF0000"/>
                </a:solidFill>
              </a:rPr>
              <a:t>250 (Decimal) = FA (</a:t>
            </a:r>
            <a:r>
              <a:rPr lang="en-IN" sz="2400" b="1" dirty="0" err="1" smtClean="0">
                <a:solidFill>
                  <a:srgbClr val="FF0000"/>
                </a:solidFill>
              </a:rPr>
              <a:t>Hexa</a:t>
            </a:r>
            <a:r>
              <a:rPr lang="en-IN" sz="2400" b="1" dirty="0" smtClean="0">
                <a:solidFill>
                  <a:srgbClr val="FF0000"/>
                </a:solidFill>
              </a:rPr>
              <a:t>)</a:t>
            </a:r>
          </a:p>
        </p:txBody>
      </p:sp>
    </p:spTree>
    <p:extLst>
      <p:ext uri="{BB962C8B-B14F-4D97-AF65-F5344CB8AC3E}">
        <p14:creationId xmlns:p14="http://schemas.microsoft.com/office/powerpoint/2010/main" val="566976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1436" y="336880"/>
            <a:ext cx="9037955" cy="697230"/>
          </a:xfrm>
          <a:prstGeom prst="rect">
            <a:avLst/>
          </a:prstGeom>
        </p:spPr>
        <p:txBody>
          <a:bodyPr vert="horz" wrap="square" lIns="0" tIns="13335" rIns="0" bIns="0" rtlCol="0">
            <a:spAutoFit/>
          </a:bodyPr>
          <a:lstStyle/>
          <a:p>
            <a:pPr marL="12700">
              <a:lnSpc>
                <a:spcPct val="100000"/>
              </a:lnSpc>
              <a:spcBef>
                <a:spcPts val="105"/>
              </a:spcBef>
            </a:pPr>
            <a:r>
              <a:rPr spc="-225" dirty="0"/>
              <a:t>A</a:t>
            </a:r>
            <a:r>
              <a:rPr spc="-215" dirty="0"/>
              <a:t>d</a:t>
            </a:r>
            <a:r>
              <a:rPr spc="-280" dirty="0"/>
              <a:t>v</a:t>
            </a:r>
            <a:r>
              <a:rPr spc="-220" dirty="0"/>
              <a:t>a</a:t>
            </a:r>
            <a:r>
              <a:rPr spc="-254" dirty="0"/>
              <a:t>n</a:t>
            </a:r>
            <a:r>
              <a:rPr spc="-265" dirty="0"/>
              <a:t>t</a:t>
            </a:r>
            <a:r>
              <a:rPr spc="-220" dirty="0"/>
              <a:t>a</a:t>
            </a:r>
            <a:r>
              <a:rPr spc="-250" dirty="0"/>
              <a:t>g</a:t>
            </a:r>
            <a:r>
              <a:rPr spc="-215" dirty="0"/>
              <a:t>e</a:t>
            </a:r>
            <a:r>
              <a:rPr dirty="0"/>
              <a:t>s</a:t>
            </a:r>
            <a:r>
              <a:rPr spc="-395" dirty="0"/>
              <a:t> </a:t>
            </a:r>
            <a:r>
              <a:rPr spc="-215" dirty="0"/>
              <a:t>o</a:t>
            </a:r>
            <a:r>
              <a:rPr dirty="0"/>
              <a:t>f</a:t>
            </a:r>
            <a:r>
              <a:rPr spc="-420" dirty="0"/>
              <a:t> </a:t>
            </a:r>
            <a:r>
              <a:rPr spc="-220" dirty="0"/>
              <a:t>Mic</a:t>
            </a:r>
            <a:r>
              <a:rPr spc="-290" dirty="0"/>
              <a:t>r</a:t>
            </a:r>
            <a:r>
              <a:rPr spc="-215" dirty="0"/>
              <a:t>o</a:t>
            </a:r>
            <a:r>
              <a:rPr spc="-254" dirty="0"/>
              <a:t>c</a:t>
            </a:r>
            <a:r>
              <a:rPr spc="-215" dirty="0"/>
              <a:t>o</a:t>
            </a:r>
            <a:r>
              <a:rPr spc="-254" dirty="0"/>
              <a:t>n</a:t>
            </a:r>
            <a:r>
              <a:rPr spc="-220" dirty="0"/>
              <a:t>t</a:t>
            </a:r>
            <a:r>
              <a:rPr spc="-290" dirty="0"/>
              <a:t>r</a:t>
            </a:r>
            <a:r>
              <a:rPr spc="-200" dirty="0"/>
              <a:t>o</a:t>
            </a:r>
            <a:r>
              <a:rPr spc="-210" dirty="0"/>
              <a:t>l</a:t>
            </a:r>
            <a:r>
              <a:rPr spc="-220" dirty="0"/>
              <a:t>l</a:t>
            </a:r>
            <a:r>
              <a:rPr spc="-215" dirty="0"/>
              <a:t>e</a:t>
            </a:r>
            <a:r>
              <a:rPr dirty="0"/>
              <a:t>r</a:t>
            </a:r>
            <a:r>
              <a:rPr spc="-340" dirty="0"/>
              <a:t> </a:t>
            </a:r>
            <a:r>
              <a:rPr spc="-215" dirty="0"/>
              <a:t>b</a:t>
            </a:r>
            <a:r>
              <a:rPr spc="-220" dirty="0"/>
              <a:t>a</a:t>
            </a:r>
            <a:r>
              <a:rPr spc="-215" dirty="0"/>
              <a:t>se</a:t>
            </a:r>
            <a:r>
              <a:rPr dirty="0"/>
              <a:t>d</a:t>
            </a:r>
            <a:r>
              <a:rPr spc="-405" dirty="0"/>
              <a:t> </a:t>
            </a:r>
            <a:r>
              <a:rPr spc="-265" dirty="0"/>
              <a:t>S</a:t>
            </a:r>
            <a:r>
              <a:rPr spc="-254" dirty="0"/>
              <a:t>y</a:t>
            </a:r>
            <a:r>
              <a:rPr spc="-265" dirty="0"/>
              <a:t>st</a:t>
            </a:r>
            <a:r>
              <a:rPr spc="-215" dirty="0"/>
              <a:t>e</a:t>
            </a:r>
            <a:r>
              <a:rPr spc="5" dirty="0"/>
              <a:t>m</a:t>
            </a:r>
          </a:p>
        </p:txBody>
      </p:sp>
      <p:pic>
        <p:nvPicPr>
          <p:cNvPr id="3" name="object 3"/>
          <p:cNvPicPr/>
          <p:nvPr/>
        </p:nvPicPr>
        <p:blipFill>
          <a:blip r:embed="rId2" cstate="print"/>
          <a:stretch>
            <a:fillRect/>
          </a:stretch>
        </p:blipFill>
        <p:spPr>
          <a:xfrm>
            <a:off x="2003780" y="2102230"/>
            <a:ext cx="662584" cy="243205"/>
          </a:xfrm>
          <a:prstGeom prst="rect">
            <a:avLst/>
          </a:prstGeom>
        </p:spPr>
      </p:pic>
      <p:pic>
        <p:nvPicPr>
          <p:cNvPr id="4" name="object 4"/>
          <p:cNvPicPr/>
          <p:nvPr/>
        </p:nvPicPr>
        <p:blipFill>
          <a:blip r:embed="rId3" cstate="print"/>
          <a:stretch>
            <a:fillRect/>
          </a:stretch>
        </p:blipFill>
        <p:spPr>
          <a:xfrm>
            <a:off x="2787776" y="2070989"/>
            <a:ext cx="229235" cy="274447"/>
          </a:xfrm>
          <a:prstGeom prst="rect">
            <a:avLst/>
          </a:prstGeom>
        </p:spPr>
      </p:pic>
      <p:pic>
        <p:nvPicPr>
          <p:cNvPr id="5" name="object 5"/>
          <p:cNvPicPr/>
          <p:nvPr/>
        </p:nvPicPr>
        <p:blipFill>
          <a:blip r:embed="rId4" cstate="print"/>
          <a:stretch>
            <a:fillRect/>
          </a:stretch>
        </p:blipFill>
        <p:spPr>
          <a:xfrm>
            <a:off x="3124454" y="2145538"/>
            <a:ext cx="723459" cy="267462"/>
          </a:xfrm>
          <a:prstGeom prst="rect">
            <a:avLst/>
          </a:prstGeom>
        </p:spPr>
      </p:pic>
      <p:grpSp>
        <p:nvGrpSpPr>
          <p:cNvPr id="6" name="object 6"/>
          <p:cNvGrpSpPr/>
          <p:nvPr/>
        </p:nvGrpSpPr>
        <p:grpSpPr>
          <a:xfrm>
            <a:off x="3969639" y="2064257"/>
            <a:ext cx="678815" cy="281305"/>
            <a:chOff x="3969639" y="2064257"/>
            <a:chExt cx="678815" cy="281305"/>
          </a:xfrm>
        </p:grpSpPr>
        <p:pic>
          <p:nvPicPr>
            <p:cNvPr id="7" name="object 7"/>
            <p:cNvPicPr/>
            <p:nvPr/>
          </p:nvPicPr>
          <p:blipFill>
            <a:blip r:embed="rId5" cstate="print"/>
            <a:stretch>
              <a:fillRect/>
            </a:stretch>
          </p:blipFill>
          <p:spPr>
            <a:xfrm>
              <a:off x="3969639" y="2064257"/>
              <a:ext cx="592709" cy="281177"/>
            </a:xfrm>
            <a:prstGeom prst="rect">
              <a:avLst/>
            </a:prstGeom>
          </p:spPr>
        </p:pic>
        <p:pic>
          <p:nvPicPr>
            <p:cNvPr id="8" name="object 8"/>
            <p:cNvPicPr/>
            <p:nvPr/>
          </p:nvPicPr>
          <p:blipFill>
            <a:blip r:embed="rId6" cstate="print"/>
            <a:stretch>
              <a:fillRect/>
            </a:stretch>
          </p:blipFill>
          <p:spPr>
            <a:xfrm>
              <a:off x="4605528" y="2296286"/>
              <a:ext cx="42799" cy="46354"/>
            </a:xfrm>
            <a:prstGeom prst="rect">
              <a:avLst/>
            </a:prstGeom>
          </p:spPr>
        </p:pic>
      </p:grpSp>
      <p:sp>
        <p:nvSpPr>
          <p:cNvPr id="9" name="object 9"/>
          <p:cNvSpPr txBox="1"/>
          <p:nvPr/>
        </p:nvSpPr>
        <p:spPr>
          <a:xfrm>
            <a:off x="282041" y="1433525"/>
            <a:ext cx="11323955" cy="3929379"/>
          </a:xfrm>
          <a:prstGeom prst="rect">
            <a:avLst/>
          </a:prstGeom>
        </p:spPr>
        <p:txBody>
          <a:bodyPr vert="horz" wrap="square" lIns="0" tIns="13335" rIns="0" bIns="0" rtlCol="0">
            <a:spAutoFit/>
          </a:bodyPr>
          <a:lstStyle/>
          <a:p>
            <a:pPr marL="469900" marR="5080" indent="-457200" algn="just">
              <a:lnSpc>
                <a:spcPct val="100000"/>
              </a:lnSpc>
              <a:spcBef>
                <a:spcPts val="105"/>
              </a:spcBef>
              <a:buFont typeface="Arial MT"/>
              <a:buChar char="•"/>
              <a:tabLst>
                <a:tab pos="469900" algn="l"/>
              </a:tabLst>
            </a:pPr>
            <a:r>
              <a:rPr sz="3200" spc="-5" dirty="0">
                <a:latin typeface="Calibri"/>
                <a:cs typeface="Calibri"/>
              </a:rPr>
              <a:t>As </a:t>
            </a:r>
            <a:r>
              <a:rPr sz="3200" dirty="0">
                <a:latin typeface="Calibri"/>
                <a:cs typeface="Calibri"/>
              </a:rPr>
              <a:t>the </a:t>
            </a:r>
            <a:r>
              <a:rPr sz="3200" spc="-10" dirty="0">
                <a:latin typeface="Calibri"/>
                <a:cs typeface="Calibri"/>
              </a:rPr>
              <a:t>peripherals </a:t>
            </a:r>
            <a:r>
              <a:rPr sz="3200" spc="-15" dirty="0">
                <a:latin typeface="Calibri"/>
                <a:cs typeface="Calibri"/>
              </a:rPr>
              <a:t>are </a:t>
            </a:r>
            <a:r>
              <a:rPr sz="3200" spc="-20" dirty="0">
                <a:latin typeface="Calibri"/>
                <a:cs typeface="Calibri"/>
              </a:rPr>
              <a:t>integrated </a:t>
            </a:r>
            <a:r>
              <a:rPr sz="3200" spc="-15" dirty="0">
                <a:latin typeface="Calibri"/>
                <a:cs typeface="Calibri"/>
              </a:rPr>
              <a:t>into </a:t>
            </a:r>
            <a:r>
              <a:rPr sz="3200" dirty="0">
                <a:latin typeface="Calibri"/>
                <a:cs typeface="Calibri"/>
              </a:rPr>
              <a:t>a single chip, the </a:t>
            </a:r>
            <a:r>
              <a:rPr sz="3200" spc="-20" dirty="0">
                <a:latin typeface="Calibri"/>
                <a:cs typeface="Calibri"/>
              </a:rPr>
              <a:t>overall </a:t>
            </a:r>
            <a:r>
              <a:rPr sz="3200" spc="-15" dirty="0">
                <a:latin typeface="Calibri"/>
                <a:cs typeface="Calibri"/>
              </a:rPr>
              <a:t> </a:t>
            </a:r>
            <a:r>
              <a:rPr sz="3200" spc="-30" dirty="0">
                <a:latin typeface="Calibri"/>
                <a:cs typeface="Calibri"/>
              </a:rPr>
              <a:t>system</a:t>
            </a:r>
            <a:endParaRPr sz="3200">
              <a:latin typeface="Calibri"/>
              <a:cs typeface="Calibri"/>
            </a:endParaRPr>
          </a:p>
          <a:p>
            <a:pPr marL="469900" marR="6350" indent="-457200" algn="just">
              <a:lnSpc>
                <a:spcPct val="100000"/>
              </a:lnSpc>
              <a:spcBef>
                <a:spcPts val="5"/>
              </a:spcBef>
              <a:buFont typeface="Arial MT"/>
              <a:buChar char="•"/>
              <a:tabLst>
                <a:tab pos="469900" algn="l"/>
              </a:tabLst>
            </a:pPr>
            <a:r>
              <a:rPr sz="3200" spc="-5" dirty="0">
                <a:latin typeface="Calibri"/>
                <a:cs typeface="Calibri"/>
              </a:rPr>
              <a:t>As</a:t>
            </a:r>
            <a:r>
              <a:rPr sz="3200" dirty="0">
                <a:latin typeface="Calibri"/>
                <a:cs typeface="Calibri"/>
              </a:rPr>
              <a:t> the</a:t>
            </a:r>
            <a:r>
              <a:rPr sz="3200" spc="5" dirty="0">
                <a:latin typeface="Calibri"/>
                <a:cs typeface="Calibri"/>
              </a:rPr>
              <a:t> </a:t>
            </a:r>
            <a:r>
              <a:rPr sz="3200" spc="-10" dirty="0">
                <a:latin typeface="Calibri"/>
                <a:cs typeface="Calibri"/>
              </a:rPr>
              <a:t>peripherals</a:t>
            </a:r>
            <a:r>
              <a:rPr sz="3200" spc="-5" dirty="0">
                <a:latin typeface="Calibri"/>
                <a:cs typeface="Calibri"/>
              </a:rPr>
              <a:t> </a:t>
            </a:r>
            <a:r>
              <a:rPr sz="3200" spc="-15" dirty="0">
                <a:latin typeface="Calibri"/>
                <a:cs typeface="Calibri"/>
              </a:rPr>
              <a:t>are</a:t>
            </a:r>
            <a:r>
              <a:rPr sz="3200" spc="-10" dirty="0">
                <a:latin typeface="Calibri"/>
                <a:cs typeface="Calibri"/>
              </a:rPr>
              <a:t> </a:t>
            </a:r>
            <a:r>
              <a:rPr sz="3200" spc="-25" dirty="0">
                <a:latin typeface="Calibri"/>
                <a:cs typeface="Calibri"/>
              </a:rPr>
              <a:t>integrated</a:t>
            </a:r>
            <a:r>
              <a:rPr sz="3200" spc="-20" dirty="0">
                <a:latin typeface="Calibri"/>
                <a:cs typeface="Calibri"/>
              </a:rPr>
              <a:t> </a:t>
            </a:r>
            <a:r>
              <a:rPr sz="3200" dirty="0">
                <a:latin typeface="Calibri"/>
                <a:cs typeface="Calibri"/>
              </a:rPr>
              <a:t>with</a:t>
            </a:r>
            <a:r>
              <a:rPr sz="3200" spc="5" dirty="0">
                <a:latin typeface="Calibri"/>
                <a:cs typeface="Calibri"/>
              </a:rPr>
              <a:t> </a:t>
            </a:r>
            <a:r>
              <a:rPr sz="3200" dirty="0">
                <a:latin typeface="Calibri"/>
                <a:cs typeface="Calibri"/>
              </a:rPr>
              <a:t>a</a:t>
            </a:r>
            <a:r>
              <a:rPr sz="3200" spc="5" dirty="0">
                <a:latin typeface="Calibri"/>
                <a:cs typeface="Calibri"/>
              </a:rPr>
              <a:t> </a:t>
            </a:r>
            <a:r>
              <a:rPr sz="3200" spc="-15" dirty="0">
                <a:latin typeface="Calibri"/>
                <a:cs typeface="Calibri"/>
              </a:rPr>
              <a:t>microprocessor</a:t>
            </a:r>
            <a:r>
              <a:rPr sz="3200" spc="-10" dirty="0">
                <a:latin typeface="Calibri"/>
                <a:cs typeface="Calibri"/>
              </a:rPr>
              <a:t> </a:t>
            </a:r>
            <a:r>
              <a:rPr sz="3200" spc="5" dirty="0">
                <a:latin typeface="Calibri"/>
                <a:cs typeface="Calibri"/>
              </a:rPr>
              <a:t>the </a:t>
            </a:r>
            <a:r>
              <a:rPr sz="3200" spc="10" dirty="0">
                <a:latin typeface="Calibri"/>
                <a:cs typeface="Calibri"/>
              </a:rPr>
              <a:t> </a:t>
            </a:r>
            <a:r>
              <a:rPr sz="3200" spc="-30" dirty="0">
                <a:latin typeface="Calibri"/>
                <a:cs typeface="Calibri"/>
              </a:rPr>
              <a:t>system</a:t>
            </a:r>
            <a:r>
              <a:rPr sz="3200" spc="-5" dirty="0">
                <a:latin typeface="Calibri"/>
                <a:cs typeface="Calibri"/>
              </a:rPr>
              <a:t> is</a:t>
            </a:r>
            <a:r>
              <a:rPr sz="3200" dirty="0">
                <a:latin typeface="Calibri"/>
                <a:cs typeface="Calibri"/>
              </a:rPr>
              <a:t> </a:t>
            </a:r>
            <a:r>
              <a:rPr sz="3200" b="1" spc="-10" dirty="0">
                <a:solidFill>
                  <a:srgbClr val="00AF50"/>
                </a:solidFill>
                <a:latin typeface="Calibri"/>
                <a:cs typeface="Calibri"/>
              </a:rPr>
              <a:t>more </a:t>
            </a:r>
            <a:r>
              <a:rPr sz="3200" b="1" spc="-5" dirty="0">
                <a:solidFill>
                  <a:srgbClr val="00AF50"/>
                </a:solidFill>
                <a:latin typeface="Calibri"/>
                <a:cs typeface="Calibri"/>
              </a:rPr>
              <a:t>reliable</a:t>
            </a:r>
            <a:r>
              <a:rPr sz="3200" spc="-5" dirty="0">
                <a:latin typeface="Calibri"/>
                <a:cs typeface="Calibri"/>
              </a:rPr>
              <a:t>.</a:t>
            </a:r>
            <a:endParaRPr sz="3200">
              <a:latin typeface="Calibri"/>
              <a:cs typeface="Calibri"/>
            </a:endParaRPr>
          </a:p>
          <a:p>
            <a:pPr marL="469900" marR="5715" indent="-457200" algn="just">
              <a:lnSpc>
                <a:spcPct val="100000"/>
              </a:lnSpc>
              <a:buFont typeface="Arial MT"/>
              <a:buChar char="•"/>
              <a:tabLst>
                <a:tab pos="469900" algn="l"/>
              </a:tabLst>
            </a:pPr>
            <a:r>
              <a:rPr sz="3200" spc="-5" dirty="0">
                <a:latin typeface="Calibri"/>
                <a:cs typeface="Calibri"/>
              </a:rPr>
              <a:t>Though</a:t>
            </a:r>
            <a:r>
              <a:rPr sz="3200" dirty="0">
                <a:latin typeface="Calibri"/>
                <a:cs typeface="Calibri"/>
              </a:rPr>
              <a:t> </a:t>
            </a:r>
            <a:r>
              <a:rPr sz="3200" spc="-15" dirty="0">
                <a:latin typeface="Calibri"/>
                <a:cs typeface="Calibri"/>
              </a:rPr>
              <a:t>microcontroller</a:t>
            </a:r>
            <a:r>
              <a:rPr sz="3200" spc="-10" dirty="0">
                <a:latin typeface="Calibri"/>
                <a:cs typeface="Calibri"/>
              </a:rPr>
              <a:t> </a:t>
            </a:r>
            <a:r>
              <a:rPr sz="3200" spc="-20" dirty="0">
                <a:latin typeface="Calibri"/>
                <a:cs typeface="Calibri"/>
              </a:rPr>
              <a:t>may</a:t>
            </a:r>
            <a:r>
              <a:rPr sz="3200" spc="-15" dirty="0">
                <a:latin typeface="Calibri"/>
                <a:cs typeface="Calibri"/>
              </a:rPr>
              <a:t> </a:t>
            </a:r>
            <a:r>
              <a:rPr sz="3200" spc="-25" dirty="0">
                <a:latin typeface="Calibri"/>
                <a:cs typeface="Calibri"/>
              </a:rPr>
              <a:t>have</a:t>
            </a:r>
            <a:r>
              <a:rPr sz="3200" spc="-20" dirty="0">
                <a:latin typeface="Calibri"/>
                <a:cs typeface="Calibri"/>
              </a:rPr>
              <a:t> </a:t>
            </a:r>
            <a:r>
              <a:rPr sz="3200" dirty="0">
                <a:latin typeface="Calibri"/>
                <a:cs typeface="Calibri"/>
              </a:rPr>
              <a:t>on</a:t>
            </a:r>
            <a:r>
              <a:rPr sz="3200" spc="5" dirty="0">
                <a:latin typeface="Calibri"/>
                <a:cs typeface="Calibri"/>
              </a:rPr>
              <a:t> </a:t>
            </a:r>
            <a:r>
              <a:rPr sz="3200" dirty="0">
                <a:latin typeface="Calibri"/>
                <a:cs typeface="Calibri"/>
              </a:rPr>
              <a:t>chip</a:t>
            </a:r>
            <a:r>
              <a:rPr sz="3200" spc="5" dirty="0">
                <a:latin typeface="Calibri"/>
                <a:cs typeface="Calibri"/>
              </a:rPr>
              <a:t> </a:t>
            </a:r>
            <a:r>
              <a:rPr sz="3200" spc="-10" dirty="0">
                <a:latin typeface="Calibri"/>
                <a:cs typeface="Calibri"/>
              </a:rPr>
              <a:t>ROM,RAM</a:t>
            </a:r>
            <a:r>
              <a:rPr sz="3200" spc="-5" dirty="0">
                <a:latin typeface="Calibri"/>
                <a:cs typeface="Calibri"/>
              </a:rPr>
              <a:t> </a:t>
            </a:r>
            <a:r>
              <a:rPr sz="3200" dirty="0">
                <a:latin typeface="Calibri"/>
                <a:cs typeface="Calibri"/>
              </a:rPr>
              <a:t>and</a:t>
            </a:r>
            <a:r>
              <a:rPr sz="3200" spc="5" dirty="0">
                <a:latin typeface="Calibri"/>
                <a:cs typeface="Calibri"/>
              </a:rPr>
              <a:t> </a:t>
            </a:r>
            <a:r>
              <a:rPr sz="3200" dirty="0">
                <a:latin typeface="Calibri"/>
                <a:cs typeface="Calibri"/>
              </a:rPr>
              <a:t>I/O </a:t>
            </a:r>
            <a:r>
              <a:rPr sz="3200" spc="5" dirty="0">
                <a:latin typeface="Calibri"/>
                <a:cs typeface="Calibri"/>
              </a:rPr>
              <a:t> </a:t>
            </a:r>
            <a:r>
              <a:rPr sz="3200" spc="-5" dirty="0">
                <a:latin typeface="Calibri"/>
                <a:cs typeface="Calibri"/>
              </a:rPr>
              <a:t>ports, addition </a:t>
            </a:r>
            <a:r>
              <a:rPr sz="3200" spc="-10" dirty="0">
                <a:latin typeface="Calibri"/>
                <a:cs typeface="Calibri"/>
              </a:rPr>
              <a:t>ROM, </a:t>
            </a:r>
            <a:r>
              <a:rPr sz="3200" dirty="0">
                <a:latin typeface="Calibri"/>
                <a:cs typeface="Calibri"/>
              </a:rPr>
              <a:t>RAM I/O </a:t>
            </a:r>
            <a:r>
              <a:rPr sz="3200" spc="-5" dirty="0">
                <a:latin typeface="Calibri"/>
                <a:cs typeface="Calibri"/>
              </a:rPr>
              <a:t>ports </a:t>
            </a:r>
            <a:r>
              <a:rPr sz="3200" spc="-20" dirty="0">
                <a:latin typeface="Calibri"/>
                <a:cs typeface="Calibri"/>
              </a:rPr>
              <a:t>may </a:t>
            </a:r>
            <a:r>
              <a:rPr sz="3200" spc="-5" dirty="0">
                <a:latin typeface="Calibri"/>
                <a:cs typeface="Calibri"/>
              </a:rPr>
              <a:t>be </a:t>
            </a:r>
            <a:r>
              <a:rPr sz="3200" spc="-15" dirty="0">
                <a:latin typeface="Calibri"/>
                <a:cs typeface="Calibri"/>
              </a:rPr>
              <a:t>interfaced</a:t>
            </a:r>
            <a:r>
              <a:rPr sz="3200" spc="-10" dirty="0">
                <a:latin typeface="Calibri"/>
                <a:cs typeface="Calibri"/>
              </a:rPr>
              <a:t> externally </a:t>
            </a:r>
            <a:r>
              <a:rPr sz="3200" spc="-710" dirty="0">
                <a:latin typeface="Calibri"/>
                <a:cs typeface="Calibri"/>
              </a:rPr>
              <a:t> </a:t>
            </a:r>
            <a:r>
              <a:rPr sz="3200" spc="-5" dirty="0">
                <a:latin typeface="Calibri"/>
                <a:cs typeface="Calibri"/>
              </a:rPr>
              <a:t>if </a:t>
            </a:r>
            <a:r>
              <a:rPr sz="3200" spc="-10" dirty="0">
                <a:latin typeface="Calibri"/>
                <a:cs typeface="Calibri"/>
              </a:rPr>
              <a:t>required.</a:t>
            </a:r>
            <a:endParaRPr sz="3200">
              <a:latin typeface="Calibri"/>
              <a:cs typeface="Calibri"/>
            </a:endParaRPr>
          </a:p>
          <a:p>
            <a:pPr marL="469900" indent="-457200" algn="just">
              <a:lnSpc>
                <a:spcPct val="100000"/>
              </a:lnSpc>
              <a:spcBef>
                <a:spcPts val="5"/>
              </a:spcBef>
              <a:buFont typeface="Arial MT"/>
              <a:buChar char="•"/>
              <a:tabLst>
                <a:tab pos="469900" algn="l"/>
              </a:tabLst>
            </a:pPr>
            <a:r>
              <a:rPr sz="3200" dirty="0">
                <a:latin typeface="Calibri"/>
                <a:cs typeface="Calibri"/>
              </a:rPr>
              <a:t>On</a:t>
            </a:r>
            <a:r>
              <a:rPr sz="3200" spc="-5" dirty="0">
                <a:latin typeface="Calibri"/>
                <a:cs typeface="Calibri"/>
              </a:rPr>
              <a:t> </a:t>
            </a:r>
            <a:r>
              <a:rPr sz="3200" dirty="0">
                <a:latin typeface="Calibri"/>
                <a:cs typeface="Calibri"/>
              </a:rPr>
              <a:t>chip </a:t>
            </a:r>
            <a:r>
              <a:rPr sz="3200" spc="-15" dirty="0">
                <a:latin typeface="Calibri"/>
                <a:cs typeface="Calibri"/>
              </a:rPr>
              <a:t>ROM</a:t>
            </a:r>
            <a:r>
              <a:rPr sz="3200" spc="-5" dirty="0">
                <a:latin typeface="Calibri"/>
                <a:cs typeface="Calibri"/>
              </a:rPr>
              <a:t> </a:t>
            </a:r>
            <a:r>
              <a:rPr sz="3200" spc="-15" dirty="0">
                <a:latin typeface="Calibri"/>
                <a:cs typeface="Calibri"/>
              </a:rPr>
              <a:t>provide</a:t>
            </a:r>
            <a:r>
              <a:rPr sz="3200" spc="-10" dirty="0">
                <a:latin typeface="Calibri"/>
                <a:cs typeface="Calibri"/>
              </a:rPr>
              <a:t> </a:t>
            </a:r>
            <a:r>
              <a:rPr sz="3200" dirty="0">
                <a:latin typeface="Calibri"/>
                <a:cs typeface="Calibri"/>
              </a:rPr>
              <a:t>a</a:t>
            </a:r>
            <a:endParaRPr sz="3200">
              <a:latin typeface="Calibri"/>
              <a:cs typeface="Calibri"/>
            </a:endParaRPr>
          </a:p>
        </p:txBody>
      </p:sp>
      <p:pic>
        <p:nvPicPr>
          <p:cNvPr id="10" name="object 10"/>
          <p:cNvPicPr/>
          <p:nvPr/>
        </p:nvPicPr>
        <p:blipFill>
          <a:blip r:embed="rId7" cstate="print"/>
          <a:stretch>
            <a:fillRect/>
          </a:stretch>
        </p:blipFill>
        <p:spPr>
          <a:xfrm>
            <a:off x="4689194" y="4988814"/>
            <a:ext cx="1466495" cy="282702"/>
          </a:xfrm>
          <a:prstGeom prst="rect">
            <a:avLst/>
          </a:prstGeom>
        </p:spPr>
      </p:pic>
      <p:grpSp>
        <p:nvGrpSpPr>
          <p:cNvPr id="11" name="object 11"/>
          <p:cNvGrpSpPr/>
          <p:nvPr/>
        </p:nvGrpSpPr>
        <p:grpSpPr>
          <a:xfrm>
            <a:off x="6275678" y="4997069"/>
            <a:ext cx="1393825" cy="342265"/>
            <a:chOff x="6275678" y="4997069"/>
            <a:chExt cx="1393825" cy="342265"/>
          </a:xfrm>
        </p:grpSpPr>
        <p:pic>
          <p:nvPicPr>
            <p:cNvPr id="12" name="object 12"/>
            <p:cNvPicPr/>
            <p:nvPr/>
          </p:nvPicPr>
          <p:blipFill>
            <a:blip r:embed="rId8" cstate="print"/>
            <a:stretch>
              <a:fillRect/>
            </a:stretch>
          </p:blipFill>
          <p:spPr>
            <a:xfrm>
              <a:off x="6275678" y="4997069"/>
              <a:ext cx="1316702" cy="342011"/>
            </a:xfrm>
            <a:prstGeom prst="rect">
              <a:avLst/>
            </a:prstGeom>
          </p:spPr>
        </p:pic>
        <p:pic>
          <p:nvPicPr>
            <p:cNvPr id="13" name="object 13"/>
            <p:cNvPicPr/>
            <p:nvPr/>
          </p:nvPicPr>
          <p:blipFill>
            <a:blip r:embed="rId9" cstate="print"/>
            <a:stretch>
              <a:fillRect/>
            </a:stretch>
          </p:blipFill>
          <p:spPr>
            <a:xfrm>
              <a:off x="7626096" y="5222367"/>
              <a:ext cx="42799" cy="46354"/>
            </a:xfrm>
            <a:prstGeom prst="rect">
              <a:avLst/>
            </a:prstGeom>
          </p:spPr>
        </p:pic>
      </p:gr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a:t>
            </a:fld>
            <a:endParaRPr dirty="0"/>
          </a:p>
        </p:txBody>
      </p:sp>
    </p:spTree>
    <p:extLst>
      <p:ext uri="{BB962C8B-B14F-4D97-AF65-F5344CB8AC3E}">
        <p14:creationId xmlns:p14="http://schemas.microsoft.com/office/powerpoint/2010/main" val="4624437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60642" y="0"/>
            <a:ext cx="9082423" cy="675185"/>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Time delay calculation with Machine cycle</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420806" y="675185"/>
            <a:ext cx="11734800" cy="5632311"/>
          </a:xfrm>
          <a:prstGeom prst="rect">
            <a:avLst/>
          </a:prstGeom>
        </p:spPr>
        <p:txBody>
          <a:bodyPr wrap="square">
            <a:spAutoFit/>
          </a:bodyPr>
          <a:lstStyle/>
          <a:p>
            <a:pPr marL="457200" indent="-457200">
              <a:buFont typeface="Arial" panose="020B0604020202020204" pitchFamily="34" charset="0"/>
              <a:buChar char="•"/>
            </a:pPr>
            <a:r>
              <a:rPr lang="en-US" sz="2400" dirty="0"/>
              <a:t>Find the size of the delay </a:t>
            </a:r>
            <a:r>
              <a:rPr lang="en-US" sz="2400" dirty="0" smtClean="0"/>
              <a:t>created by delay routine (sub program) in </a:t>
            </a:r>
            <a:r>
              <a:rPr lang="en-US" sz="2400" dirty="0"/>
              <a:t>following program, if the </a:t>
            </a:r>
            <a:r>
              <a:rPr lang="en-US" sz="2400" dirty="0" smtClean="0"/>
              <a:t>crystal frequency </a:t>
            </a:r>
            <a:r>
              <a:rPr lang="en-US" sz="2400" dirty="0"/>
              <a:t>is 11.0592MHz.</a:t>
            </a:r>
          </a:p>
          <a:p>
            <a:r>
              <a:rPr lang="en-US" sz="2400" dirty="0" smtClean="0"/>
              <a:t>     MOV </a:t>
            </a:r>
            <a:r>
              <a:rPr lang="en-US" sz="2400" dirty="0"/>
              <a:t>A,#55H</a:t>
            </a:r>
          </a:p>
          <a:p>
            <a:r>
              <a:rPr lang="en-US" sz="2400" dirty="0" smtClean="0"/>
              <a:t>     </a:t>
            </a:r>
            <a:r>
              <a:rPr lang="en-US" sz="2400" dirty="0" smtClean="0">
                <a:solidFill>
                  <a:srgbClr val="0070C0"/>
                </a:solidFill>
              </a:rPr>
              <a:t>AGAIN</a:t>
            </a:r>
            <a:r>
              <a:rPr lang="en-US" sz="2400" dirty="0">
                <a:solidFill>
                  <a:srgbClr val="0070C0"/>
                </a:solidFill>
              </a:rPr>
              <a:t>:</a:t>
            </a:r>
            <a:r>
              <a:rPr lang="en-US" sz="2400" dirty="0"/>
              <a:t> MOV P1,A</a:t>
            </a:r>
          </a:p>
          <a:p>
            <a:r>
              <a:rPr lang="en-US" sz="2400" dirty="0" smtClean="0"/>
              <a:t>     ACALL </a:t>
            </a:r>
            <a:r>
              <a:rPr lang="en-US" sz="2400" dirty="0" smtClean="0">
                <a:solidFill>
                  <a:srgbClr val="FF0000"/>
                </a:solidFill>
              </a:rPr>
              <a:t>DELAY </a:t>
            </a:r>
            <a:r>
              <a:rPr lang="en-US" sz="2400" dirty="0" smtClean="0"/>
              <a:t>; calling delay program (routine)</a:t>
            </a:r>
            <a:endParaRPr lang="en-US" sz="2400" dirty="0"/>
          </a:p>
          <a:p>
            <a:r>
              <a:rPr lang="en-US" sz="2400" dirty="0" smtClean="0"/>
              <a:t>     CPL </a:t>
            </a:r>
            <a:r>
              <a:rPr lang="en-US" sz="2400" dirty="0"/>
              <a:t>A</a:t>
            </a:r>
          </a:p>
          <a:p>
            <a:r>
              <a:rPr lang="en-US" sz="2400" dirty="0" smtClean="0"/>
              <a:t>     SJMP </a:t>
            </a:r>
            <a:r>
              <a:rPr lang="en-US" sz="2400" dirty="0" smtClean="0">
                <a:solidFill>
                  <a:srgbClr val="0070C0"/>
                </a:solidFill>
              </a:rPr>
              <a:t>AGAIN</a:t>
            </a:r>
          </a:p>
          <a:p>
            <a:r>
              <a:rPr lang="en-US" sz="2400" dirty="0"/>
              <a:t> </a:t>
            </a:r>
            <a:r>
              <a:rPr lang="en-US" sz="2400" dirty="0" smtClean="0"/>
              <a:t>    ---delay program (routine) to generate delay-------An amount </a:t>
            </a:r>
            <a:r>
              <a:rPr lang="en-US" sz="2400" dirty="0"/>
              <a:t>of delay will be created by decrementing the </a:t>
            </a:r>
            <a:r>
              <a:rPr lang="en-US" sz="2400" dirty="0" smtClean="0"/>
              <a:t>loaded </a:t>
            </a:r>
            <a:r>
              <a:rPr lang="en-US" sz="2400" dirty="0"/>
              <a:t>R3 value to zero.</a:t>
            </a:r>
          </a:p>
          <a:p>
            <a:r>
              <a:rPr lang="en-US" sz="2400" dirty="0" smtClean="0"/>
              <a:t>     </a:t>
            </a:r>
            <a:r>
              <a:rPr lang="en-US" sz="2400" dirty="0" smtClean="0">
                <a:solidFill>
                  <a:srgbClr val="FF0000"/>
                </a:solidFill>
              </a:rPr>
              <a:t>DELAY</a:t>
            </a:r>
            <a:r>
              <a:rPr lang="en-US" sz="2400" dirty="0">
                <a:solidFill>
                  <a:srgbClr val="FF0000"/>
                </a:solidFill>
              </a:rPr>
              <a:t>:</a:t>
            </a:r>
            <a:r>
              <a:rPr lang="en-US" sz="2400" dirty="0"/>
              <a:t> MOV R3,#</a:t>
            </a:r>
            <a:r>
              <a:rPr lang="en-US" sz="2400" dirty="0" smtClean="0"/>
              <a:t>200</a:t>
            </a:r>
            <a:r>
              <a:rPr lang="en-US" sz="2000" dirty="0" smtClean="0"/>
              <a:t> ; </a:t>
            </a:r>
            <a:r>
              <a:rPr lang="en-US" sz="2000" b="1" dirty="0"/>
              <a:t>200 is a decimal number. Its </a:t>
            </a:r>
            <a:r>
              <a:rPr lang="en-US" sz="2000" b="1" dirty="0" err="1"/>
              <a:t>hexa</a:t>
            </a:r>
            <a:r>
              <a:rPr lang="en-US" sz="2000" b="1" dirty="0"/>
              <a:t> decimal equivalent will be saved in R3</a:t>
            </a:r>
            <a:r>
              <a:rPr lang="en-US" sz="2000" b="1" dirty="0" smtClean="0"/>
              <a:t>.</a:t>
            </a:r>
            <a:endParaRPr lang="en-US" sz="2400" dirty="0" smtClean="0"/>
          </a:p>
          <a:p>
            <a:r>
              <a:rPr lang="en-US" sz="2400" dirty="0" smtClean="0"/>
              <a:t>     </a:t>
            </a:r>
            <a:r>
              <a:rPr lang="en-US" sz="2400" dirty="0" smtClean="0">
                <a:solidFill>
                  <a:schemeClr val="accent6">
                    <a:lumMod val="75000"/>
                  </a:schemeClr>
                </a:solidFill>
              </a:rPr>
              <a:t>HERE:</a:t>
            </a:r>
            <a:r>
              <a:rPr lang="en-US" sz="2400" dirty="0" smtClean="0"/>
              <a:t> DJNZ R3,</a:t>
            </a:r>
            <a:r>
              <a:rPr lang="en-US" sz="2400" dirty="0" smtClean="0">
                <a:solidFill>
                  <a:schemeClr val="accent6">
                    <a:lumMod val="75000"/>
                  </a:schemeClr>
                </a:solidFill>
              </a:rPr>
              <a:t>HERE</a:t>
            </a:r>
          </a:p>
          <a:p>
            <a:r>
              <a:rPr lang="en-US" sz="2400" dirty="0" smtClean="0"/>
              <a:t>     RET</a:t>
            </a:r>
            <a:endParaRPr lang="en-US" sz="2400" dirty="0"/>
          </a:p>
          <a:p>
            <a:pPr marL="457200" indent="-457200">
              <a:buFont typeface="Arial" panose="020B0604020202020204" pitchFamily="34" charset="0"/>
              <a:buChar char="•"/>
            </a:pPr>
            <a:endParaRPr lang="en-US" sz="2400" dirty="0" smtClean="0">
              <a:solidFill>
                <a:srgbClr val="FF0000"/>
              </a:solidFill>
            </a:endParaRPr>
          </a:p>
          <a:p>
            <a:pPr marL="457200" indent="-457200">
              <a:buFont typeface="Arial" panose="020B0604020202020204" pitchFamily="34" charset="0"/>
              <a:buChar char="•"/>
            </a:pPr>
            <a:endParaRPr lang="en-US" sz="2400" dirty="0">
              <a:solidFill>
                <a:srgbClr val="FF0000"/>
              </a:solidFill>
            </a:endParaRPr>
          </a:p>
          <a:p>
            <a:pPr marL="457200" indent="-457200">
              <a:buFont typeface="Arial" panose="020B0604020202020204" pitchFamily="34" charset="0"/>
              <a:buChar char="•"/>
            </a:pPr>
            <a:r>
              <a:rPr lang="en-US" sz="2400" dirty="0" smtClean="0">
                <a:solidFill>
                  <a:srgbClr val="FF0000"/>
                </a:solidFill>
              </a:rPr>
              <a:t>Solution:  Delay produced by delay routine:   [1+(200x2)+</a:t>
            </a:r>
            <a:r>
              <a:rPr lang="en-US" sz="2400" dirty="0">
                <a:solidFill>
                  <a:srgbClr val="FF0000"/>
                </a:solidFill>
              </a:rPr>
              <a:t>2]x1.085</a:t>
            </a:r>
            <a:r>
              <a:rPr lang="el-GR" sz="2400" dirty="0">
                <a:solidFill>
                  <a:srgbClr val="FF0000"/>
                </a:solidFill>
              </a:rPr>
              <a:t>μ</a:t>
            </a:r>
            <a:r>
              <a:rPr lang="en-US" sz="2400" dirty="0">
                <a:solidFill>
                  <a:srgbClr val="FF0000"/>
                </a:solidFill>
              </a:rPr>
              <a:t>s ＝ 436.255</a:t>
            </a:r>
            <a:r>
              <a:rPr lang="el-GR" sz="2400" dirty="0">
                <a:solidFill>
                  <a:srgbClr val="FF0000"/>
                </a:solidFill>
              </a:rPr>
              <a:t>μ</a:t>
            </a:r>
            <a:r>
              <a:rPr lang="en-US" sz="2400" dirty="0">
                <a:solidFill>
                  <a:srgbClr val="FF0000"/>
                </a:solidFill>
              </a:rPr>
              <a:t>s.</a:t>
            </a:r>
          </a:p>
        </p:txBody>
      </p:sp>
      <p:sp>
        <p:nvSpPr>
          <p:cNvPr id="9" name="TextBox 8"/>
          <p:cNvSpPr txBox="1"/>
          <p:nvPr/>
        </p:nvSpPr>
        <p:spPr>
          <a:xfrm>
            <a:off x="3550693" y="4337965"/>
            <a:ext cx="8610600" cy="646331"/>
          </a:xfrm>
          <a:prstGeom prst="rect">
            <a:avLst/>
          </a:prstGeom>
          <a:noFill/>
        </p:spPr>
        <p:txBody>
          <a:bodyPr wrap="square" rtlCol="0">
            <a:spAutoFit/>
          </a:bodyPr>
          <a:lstStyle/>
          <a:p>
            <a:r>
              <a:rPr lang="en-US" dirty="0"/>
              <a:t>; Decrement R3 (Any bank register R0-R7 can be used here) and remain here till it becomes ZERO. </a:t>
            </a:r>
          </a:p>
        </p:txBody>
      </p:sp>
      <p:sp>
        <p:nvSpPr>
          <p:cNvPr id="10" name="TextBox 9"/>
          <p:cNvSpPr txBox="1"/>
          <p:nvPr/>
        </p:nvSpPr>
        <p:spPr>
          <a:xfrm>
            <a:off x="3567752" y="4931979"/>
            <a:ext cx="6096000" cy="646331"/>
          </a:xfrm>
          <a:prstGeom prst="rect">
            <a:avLst/>
          </a:prstGeom>
          <a:noFill/>
        </p:spPr>
        <p:txBody>
          <a:bodyPr wrap="square" rtlCol="0">
            <a:spAutoFit/>
          </a:bodyPr>
          <a:lstStyle/>
          <a:p>
            <a:r>
              <a:rPr lang="en-US" dirty="0"/>
              <a:t>; </a:t>
            </a:r>
            <a:r>
              <a:rPr lang="en-US" dirty="0" smtClean="0"/>
              <a:t>Return to main program where it left while calling (absolute call i.e. ACALL) delay routine.</a:t>
            </a:r>
            <a:endParaRPr lang="en-US" dirty="0"/>
          </a:p>
        </p:txBody>
      </p:sp>
      <p:cxnSp>
        <p:nvCxnSpPr>
          <p:cNvPr id="11" name="Straight Arrow Connector 10"/>
          <p:cNvCxnSpPr/>
          <p:nvPr/>
        </p:nvCxnSpPr>
        <p:spPr>
          <a:xfrm>
            <a:off x="1733346" y="4959275"/>
            <a:ext cx="1712794" cy="2337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5703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71935" y="6427114"/>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a:t>
            </a:r>
            <a:endParaRPr sz="1200">
              <a:latin typeface="Calibri"/>
              <a:cs typeface="Calibri"/>
            </a:endParaRPr>
          </a:p>
        </p:txBody>
      </p:sp>
      <p:sp>
        <p:nvSpPr>
          <p:cNvPr id="3" name="object 3"/>
          <p:cNvSpPr txBox="1">
            <a:spLocks noGrp="1"/>
          </p:cNvSpPr>
          <p:nvPr>
            <p:ph type="title"/>
          </p:nvPr>
        </p:nvSpPr>
        <p:spPr>
          <a:xfrm>
            <a:off x="349097" y="249377"/>
            <a:ext cx="3499485" cy="514350"/>
          </a:xfrm>
          <a:prstGeom prst="rect">
            <a:avLst/>
          </a:prstGeom>
        </p:spPr>
        <p:txBody>
          <a:bodyPr vert="horz" wrap="square" lIns="0" tIns="13335" rIns="0" bIns="0" rtlCol="0">
            <a:spAutoFit/>
          </a:bodyPr>
          <a:lstStyle/>
          <a:p>
            <a:pPr marL="12700">
              <a:lnSpc>
                <a:spcPct val="100000"/>
              </a:lnSpc>
              <a:spcBef>
                <a:spcPts val="105"/>
              </a:spcBef>
            </a:pPr>
            <a:r>
              <a:rPr sz="3200" dirty="0"/>
              <a:t>Module</a:t>
            </a:r>
            <a:r>
              <a:rPr sz="3200" spc="-25" dirty="0"/>
              <a:t> </a:t>
            </a:r>
            <a:r>
              <a:rPr lang="en-IN" sz="3200" spc="-5" dirty="0" smtClean="0"/>
              <a:t>4</a:t>
            </a:r>
            <a:r>
              <a:rPr sz="3200" spc="-5" dirty="0" smtClean="0"/>
              <a:t>:</a:t>
            </a:r>
            <a:endParaRPr sz="3200" dirty="0"/>
          </a:p>
        </p:txBody>
      </p:sp>
      <p:sp>
        <p:nvSpPr>
          <p:cNvPr id="4" name="object 4"/>
          <p:cNvSpPr txBox="1"/>
          <p:nvPr/>
        </p:nvSpPr>
        <p:spPr>
          <a:xfrm>
            <a:off x="349097" y="740791"/>
            <a:ext cx="11461750" cy="886781"/>
          </a:xfrm>
          <a:prstGeom prst="rect">
            <a:avLst/>
          </a:prstGeom>
        </p:spPr>
        <p:txBody>
          <a:bodyPr vert="horz" wrap="square" lIns="0" tIns="12065" rIns="0" bIns="0" rtlCol="0">
            <a:spAutoFit/>
          </a:bodyPr>
          <a:lstStyle/>
          <a:p>
            <a:pPr marL="12700" marR="8890" algn="just">
              <a:lnSpc>
                <a:spcPct val="100000"/>
              </a:lnSpc>
              <a:spcBef>
                <a:spcPts val="95"/>
              </a:spcBef>
            </a:pPr>
            <a:r>
              <a:rPr lang="en-IN" sz="2800" b="1" spc="-10" dirty="0">
                <a:cs typeface="Calibri"/>
              </a:rPr>
              <a:t>Microcontroller 8051 </a:t>
            </a:r>
            <a:r>
              <a:rPr lang="en-IN" sz="2800" b="1" spc="-10" dirty="0" smtClean="0">
                <a:cs typeface="Calibri"/>
              </a:rPr>
              <a:t>Peripherals</a:t>
            </a:r>
          </a:p>
          <a:p>
            <a:pPr marL="12700" marR="8890" algn="just">
              <a:lnSpc>
                <a:spcPct val="100000"/>
              </a:lnSpc>
              <a:spcBef>
                <a:spcPts val="95"/>
              </a:spcBef>
            </a:pPr>
            <a:r>
              <a:rPr lang="en-US" sz="2800" spc="-10" dirty="0" smtClean="0">
                <a:cs typeface="Calibri"/>
              </a:rPr>
              <a:t>I/O </a:t>
            </a:r>
            <a:r>
              <a:rPr lang="en-US" sz="2800" spc="-10" dirty="0">
                <a:cs typeface="Calibri"/>
              </a:rPr>
              <a:t>Ports, Timers-Counters, Serial Communication and </a:t>
            </a:r>
            <a:r>
              <a:rPr lang="en-US" sz="2800" spc="-10" dirty="0" smtClean="0">
                <a:cs typeface="Calibri"/>
              </a:rPr>
              <a:t>Interrupts</a:t>
            </a:r>
            <a:r>
              <a:rPr lang="en-IN" sz="2800" spc="-10" dirty="0" smtClean="0">
                <a:cs typeface="Calibri"/>
              </a:rPr>
              <a:t>.</a:t>
            </a:r>
            <a:endParaRPr sz="2800" dirty="0">
              <a:latin typeface="Calibri"/>
              <a:cs typeface="Calibri"/>
            </a:endParaRPr>
          </a:p>
        </p:txBody>
      </p:sp>
      <p:sp>
        <p:nvSpPr>
          <p:cNvPr id="6" name="object 4"/>
          <p:cNvSpPr txBox="1"/>
          <p:nvPr/>
        </p:nvSpPr>
        <p:spPr>
          <a:xfrm>
            <a:off x="331317" y="3193425"/>
            <a:ext cx="11479530" cy="3390672"/>
          </a:xfrm>
          <a:prstGeom prst="rect">
            <a:avLst/>
          </a:prstGeom>
        </p:spPr>
        <p:txBody>
          <a:bodyPr vert="horz" wrap="square" lIns="0" tIns="12700" rIns="0" bIns="0" rtlCol="0">
            <a:spAutoFit/>
          </a:bodyPr>
          <a:lstStyle/>
          <a:p>
            <a:pPr marL="12700" marR="8890" algn="just">
              <a:tabLst>
                <a:tab pos="314960" algn="l"/>
              </a:tabLst>
            </a:pPr>
            <a:r>
              <a:rPr lang="en-IN" sz="2400" spc="-10" dirty="0">
                <a:solidFill>
                  <a:srgbClr val="FF0000"/>
                </a:solidFill>
                <a:latin typeface="Calibri"/>
                <a:cs typeface="Calibri"/>
              </a:rPr>
              <a:t>References:</a:t>
            </a:r>
          </a:p>
          <a:p>
            <a:pPr marL="355600" marR="8890" indent="-342900" algn="just">
              <a:buFont typeface="Arial" panose="020B0604020202020204" pitchFamily="34" charset="0"/>
              <a:buChar char="•"/>
              <a:tabLst>
                <a:tab pos="314960" algn="l"/>
              </a:tabLst>
            </a:pPr>
            <a:r>
              <a:rPr sz="2400" spc="-5" dirty="0" err="1" smtClean="0">
                <a:latin typeface="Calibri"/>
                <a:cs typeface="Calibri"/>
              </a:rPr>
              <a:t>Muhammed</a:t>
            </a:r>
            <a:r>
              <a:rPr sz="2400" spc="-5" dirty="0" smtClean="0">
                <a:latin typeface="Calibri"/>
                <a:cs typeface="Calibri"/>
              </a:rPr>
              <a:t> </a:t>
            </a:r>
            <a:r>
              <a:rPr sz="2400" dirty="0">
                <a:latin typeface="Calibri"/>
                <a:cs typeface="Calibri"/>
              </a:rPr>
              <a:t>Ali </a:t>
            </a:r>
            <a:r>
              <a:rPr sz="2400" spc="-5" dirty="0">
                <a:latin typeface="Calibri"/>
                <a:cs typeface="Calibri"/>
              </a:rPr>
              <a:t>Mazidi, </a:t>
            </a:r>
            <a:r>
              <a:rPr sz="2400" dirty="0">
                <a:latin typeface="Calibri"/>
                <a:cs typeface="Calibri"/>
              </a:rPr>
              <a:t>Janice </a:t>
            </a:r>
            <a:r>
              <a:rPr sz="2400" spc="-5" dirty="0">
                <a:latin typeface="Calibri"/>
                <a:cs typeface="Calibri"/>
              </a:rPr>
              <a:t>GillispieMazidi </a:t>
            </a:r>
            <a:r>
              <a:rPr sz="2400" spc="-15" dirty="0">
                <a:latin typeface="Calibri"/>
                <a:cs typeface="Calibri"/>
              </a:rPr>
              <a:t>,Rolin </a:t>
            </a:r>
            <a:r>
              <a:rPr sz="2400" dirty="0">
                <a:latin typeface="Calibri"/>
                <a:cs typeface="Calibri"/>
              </a:rPr>
              <a:t>D Mc </a:t>
            </a:r>
            <a:r>
              <a:rPr sz="2400" spc="-10" dirty="0">
                <a:latin typeface="Calibri"/>
                <a:cs typeface="Calibri"/>
              </a:rPr>
              <a:t>Kinlay </a:t>
            </a:r>
            <a:r>
              <a:rPr sz="2400" spc="-45" dirty="0">
                <a:latin typeface="Calibri"/>
                <a:cs typeface="Calibri"/>
              </a:rPr>
              <a:t>,The </a:t>
            </a:r>
            <a:r>
              <a:rPr sz="2400" spc="-5" dirty="0">
                <a:latin typeface="Calibri"/>
                <a:cs typeface="Calibri"/>
              </a:rPr>
              <a:t>8051 </a:t>
            </a:r>
            <a:r>
              <a:rPr sz="2400" spc="-15" dirty="0">
                <a:latin typeface="Calibri"/>
                <a:cs typeface="Calibri"/>
              </a:rPr>
              <a:t>Microcontroller </a:t>
            </a:r>
            <a:r>
              <a:rPr sz="2400" spc="-530" dirty="0">
                <a:latin typeface="Calibri"/>
                <a:cs typeface="Calibri"/>
              </a:rPr>
              <a:t> </a:t>
            </a:r>
            <a:r>
              <a:rPr sz="2400" dirty="0">
                <a:latin typeface="Calibri"/>
                <a:cs typeface="Calibri"/>
              </a:rPr>
              <a:t>and</a:t>
            </a:r>
            <a:r>
              <a:rPr sz="2400" spc="-5" dirty="0">
                <a:latin typeface="Calibri"/>
                <a:cs typeface="Calibri"/>
              </a:rPr>
              <a:t> Embedded</a:t>
            </a:r>
            <a:r>
              <a:rPr sz="2400" spc="5" dirty="0">
                <a:latin typeface="Calibri"/>
                <a:cs typeface="Calibri"/>
              </a:rPr>
              <a:t> </a:t>
            </a:r>
            <a:r>
              <a:rPr sz="2400" spc="-15" dirty="0">
                <a:latin typeface="Calibri"/>
                <a:cs typeface="Calibri"/>
              </a:rPr>
              <a:t>Systems</a:t>
            </a:r>
            <a:r>
              <a:rPr sz="2400" spc="-30" dirty="0">
                <a:latin typeface="Calibri"/>
                <a:cs typeface="Calibri"/>
              </a:rPr>
              <a:t> </a:t>
            </a:r>
            <a:r>
              <a:rPr sz="2400" spc="-5" dirty="0">
                <a:latin typeface="Calibri"/>
                <a:cs typeface="Calibri"/>
              </a:rPr>
              <a:t>Using</a:t>
            </a:r>
            <a:r>
              <a:rPr sz="2400" spc="-20" dirty="0">
                <a:latin typeface="Calibri"/>
                <a:cs typeface="Calibri"/>
              </a:rPr>
              <a:t> </a:t>
            </a:r>
            <a:r>
              <a:rPr sz="2400" dirty="0">
                <a:latin typeface="Calibri"/>
                <a:cs typeface="Calibri"/>
              </a:rPr>
              <a:t>Assembly</a:t>
            </a:r>
            <a:r>
              <a:rPr sz="2400" spc="-20" dirty="0">
                <a:latin typeface="Calibri"/>
                <a:cs typeface="Calibri"/>
              </a:rPr>
              <a:t> </a:t>
            </a:r>
            <a:r>
              <a:rPr sz="2400" dirty="0">
                <a:latin typeface="Calibri"/>
                <a:cs typeface="Calibri"/>
              </a:rPr>
              <a:t>and C</a:t>
            </a:r>
            <a:r>
              <a:rPr sz="2400" spc="-15" dirty="0">
                <a:latin typeface="Calibri"/>
                <a:cs typeface="Calibri"/>
              </a:rPr>
              <a:t> </a:t>
            </a:r>
            <a:r>
              <a:rPr sz="2400" dirty="0">
                <a:latin typeface="Calibri"/>
                <a:cs typeface="Calibri"/>
              </a:rPr>
              <a:t>, </a:t>
            </a:r>
            <a:r>
              <a:rPr sz="2400" spc="-10" dirty="0">
                <a:latin typeface="Calibri"/>
                <a:cs typeface="Calibri"/>
              </a:rPr>
              <a:t>Second</a:t>
            </a:r>
            <a:r>
              <a:rPr sz="2400" dirty="0">
                <a:latin typeface="Calibri"/>
                <a:cs typeface="Calibri"/>
              </a:rPr>
              <a:t> </a:t>
            </a:r>
            <a:r>
              <a:rPr sz="2400" spc="-10" dirty="0">
                <a:latin typeface="Calibri"/>
                <a:cs typeface="Calibri"/>
              </a:rPr>
              <a:t>Edition</a:t>
            </a:r>
            <a:r>
              <a:rPr sz="2400" dirty="0">
                <a:latin typeface="Calibri"/>
                <a:cs typeface="Calibri"/>
              </a:rPr>
              <a:t> </a:t>
            </a:r>
            <a:r>
              <a:rPr sz="2400" spc="-5" dirty="0">
                <a:latin typeface="Calibri"/>
                <a:cs typeface="Calibri"/>
              </a:rPr>
              <a:t>,2008 </a:t>
            </a:r>
            <a:r>
              <a:rPr sz="2400" dirty="0">
                <a:latin typeface="Calibri"/>
                <a:cs typeface="Calibri"/>
              </a:rPr>
              <a:t>,</a:t>
            </a:r>
            <a:r>
              <a:rPr sz="2400" spc="-15" dirty="0">
                <a:latin typeface="Calibri"/>
                <a:cs typeface="Calibri"/>
              </a:rPr>
              <a:t> Pearson</a:t>
            </a:r>
            <a:r>
              <a:rPr sz="2400" spc="-5" dirty="0">
                <a:latin typeface="Calibri"/>
                <a:cs typeface="Calibri"/>
              </a:rPr>
              <a:t> </a:t>
            </a:r>
            <a:r>
              <a:rPr sz="2400" spc="-15" dirty="0" smtClean="0">
                <a:latin typeface="Calibri"/>
                <a:cs typeface="Calibri"/>
              </a:rPr>
              <a:t>Education</a:t>
            </a:r>
            <a:endParaRPr lang="en-IN" sz="2400" spc="-15" dirty="0" smtClean="0">
              <a:latin typeface="Calibri"/>
              <a:cs typeface="Calibri"/>
            </a:endParaRPr>
          </a:p>
          <a:p>
            <a:pPr marL="355600" marR="8890" indent="-342900" algn="just">
              <a:buFont typeface="Arial" panose="020B0604020202020204" pitchFamily="34" charset="0"/>
              <a:buChar char="•"/>
              <a:tabLst>
                <a:tab pos="314960" algn="l"/>
              </a:tabLst>
            </a:pPr>
            <a:r>
              <a:rPr lang="en-US" sz="2400" dirty="0">
                <a:cs typeface="Calibri"/>
              </a:rPr>
              <a:t>The 8051 microcontroller : architecture, programming, and applications, Kenneth J. </a:t>
            </a:r>
            <a:r>
              <a:rPr lang="en-US" sz="2400" dirty="0" smtClean="0">
                <a:cs typeface="Calibri"/>
              </a:rPr>
              <a:t>Ayala</a:t>
            </a:r>
            <a:endParaRPr sz="2400" dirty="0">
              <a:latin typeface="Calibri"/>
              <a:cs typeface="Calibri"/>
            </a:endParaRPr>
          </a:p>
          <a:p>
            <a:pPr>
              <a:spcBef>
                <a:spcPts val="45"/>
              </a:spcBef>
            </a:pPr>
            <a:endParaRPr sz="1750" dirty="0">
              <a:latin typeface="Calibri"/>
              <a:cs typeface="Calibri"/>
            </a:endParaRPr>
          </a:p>
          <a:p>
            <a:pPr marL="12700"/>
            <a:r>
              <a:rPr lang="en-IN" sz="2400" spc="-10" dirty="0">
                <a:solidFill>
                  <a:srgbClr val="FF0000"/>
                </a:solidFill>
                <a:cs typeface="Calibri"/>
              </a:rPr>
              <a:t>Course</a:t>
            </a:r>
            <a:r>
              <a:rPr lang="en-IN" sz="2400" spc="-45" dirty="0">
                <a:solidFill>
                  <a:srgbClr val="FF0000"/>
                </a:solidFill>
                <a:cs typeface="Calibri"/>
              </a:rPr>
              <a:t> </a:t>
            </a:r>
            <a:r>
              <a:rPr lang="en-IN" sz="2400" spc="-10" dirty="0" smtClean="0">
                <a:solidFill>
                  <a:srgbClr val="FF0000"/>
                </a:solidFill>
                <a:cs typeface="Calibri"/>
              </a:rPr>
              <a:t>Outcomes:</a:t>
            </a:r>
            <a:endParaRPr sz="2400" dirty="0">
              <a:latin typeface="Calibri"/>
              <a:cs typeface="Calibri"/>
            </a:endParaRPr>
          </a:p>
          <a:p>
            <a:pPr marL="12700" marR="5080">
              <a:spcBef>
                <a:spcPts val="385"/>
              </a:spcBef>
            </a:pPr>
            <a:r>
              <a:rPr lang="en-US" sz="2400" spc="-10" dirty="0" smtClean="0">
                <a:cs typeface="Calibri"/>
              </a:rPr>
              <a:t>CO4: </a:t>
            </a:r>
            <a:r>
              <a:rPr lang="en-US" sz="2400" spc="-10" dirty="0">
                <a:cs typeface="Calibri"/>
              </a:rPr>
              <a:t>Deploy the implementation of various peripherals such as general purpose input/</a:t>
            </a:r>
          </a:p>
          <a:p>
            <a:pPr marL="12700" marR="5080">
              <a:spcBef>
                <a:spcPts val="385"/>
              </a:spcBef>
            </a:pPr>
            <a:r>
              <a:rPr lang="en-US" sz="2400" spc="-10" dirty="0">
                <a:cs typeface="Calibri"/>
              </a:rPr>
              <a:t>output, timers, serial communication, LCD, keypad and ADC with 8051</a:t>
            </a:r>
          </a:p>
          <a:p>
            <a:pPr marL="12700" marR="5080">
              <a:spcBef>
                <a:spcPts val="385"/>
              </a:spcBef>
            </a:pPr>
            <a:r>
              <a:rPr lang="en-US" sz="2400" spc="-10" dirty="0">
                <a:cs typeface="Calibri"/>
              </a:rPr>
              <a:t>microcontroller</a:t>
            </a:r>
            <a:endParaRPr sz="2400" dirty="0">
              <a:latin typeface="Calibri"/>
              <a:cs typeface="Calibri"/>
            </a:endParaRPr>
          </a:p>
        </p:txBody>
      </p:sp>
    </p:spTree>
    <p:extLst>
      <p:ext uri="{BB962C8B-B14F-4D97-AF65-F5344CB8AC3E}">
        <p14:creationId xmlns:p14="http://schemas.microsoft.com/office/powerpoint/2010/main" val="35123325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14800" y="-76200"/>
            <a:ext cx="3397084" cy="480837"/>
          </a:xfrm>
          <a:prstGeom prst="rect">
            <a:avLst/>
          </a:prstGeom>
        </p:spPr>
        <p:txBody>
          <a:bodyPr wrap="none">
            <a:spAutoFit/>
          </a:bodyPr>
          <a:lstStyle/>
          <a:p>
            <a:pPr>
              <a:lnSpc>
                <a:spcPct val="115000"/>
              </a:lnSpc>
              <a:spcBef>
                <a:spcPts val="1000"/>
              </a:spcBef>
              <a:spcAft>
                <a:spcPts val="0"/>
              </a:spcAft>
            </a:pPr>
            <a:r>
              <a:rPr lang="en-US" sz="24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Instruction set of 8051</a:t>
            </a:r>
            <a:endParaRPr lang="en-IN" sz="24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nvPr>
        </p:nvGraphicFramePr>
        <p:xfrm>
          <a:off x="152400" y="363047"/>
          <a:ext cx="11811000" cy="6418753"/>
        </p:xfrm>
        <a:graphic>
          <a:graphicData uri="http://schemas.openxmlformats.org/drawingml/2006/table">
            <a:tbl>
              <a:tblPr/>
              <a:tblGrid>
                <a:gridCol w="2875046"/>
                <a:gridCol w="4744954"/>
                <a:gridCol w="4191000"/>
              </a:tblGrid>
              <a:tr h="381000">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DATA TRANSFER</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ARITHMETIC</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LOGICAL</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solidFill>
                            <a:srgbClr val="FF0000"/>
                          </a:solidFill>
                          <a:effectLst/>
                          <a:latin typeface="Times New Roman" panose="02020603050405020304" pitchFamily="18" charset="0"/>
                          <a:cs typeface="Times New Roman" panose="02020603050405020304" pitchFamily="18" charset="0"/>
                        </a:rPr>
                        <a:t>MOV </a:t>
                      </a:r>
                      <a:r>
                        <a:rPr lang="en-IN" sz="1600" b="0" dirty="0" smtClean="0">
                          <a:solidFill>
                            <a:schemeClr val="tx1"/>
                          </a:solidFill>
                          <a:effectLst/>
                          <a:latin typeface="Times New Roman" panose="02020603050405020304" pitchFamily="18" charset="0"/>
                          <a:cs typeface="Times New Roman" panose="02020603050405020304" pitchFamily="18" charset="0"/>
                        </a:rPr>
                        <a:t>– Move with internal RAM (data memory)</a:t>
                      </a:r>
                      <a:endParaRPr lang="en-IN" sz="1600" b="0" dirty="0">
                        <a:solidFill>
                          <a:schemeClr val="tx1"/>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ADD</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ANL – Logical AND</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solidFill>
                            <a:srgbClr val="FF0000"/>
                          </a:solidFill>
                          <a:effectLst/>
                          <a:latin typeface="Times New Roman" panose="02020603050405020304" pitchFamily="18" charset="0"/>
                          <a:cs typeface="Times New Roman" panose="02020603050405020304" pitchFamily="18" charset="0"/>
                        </a:rPr>
                        <a:t>MOVC </a:t>
                      </a:r>
                      <a:r>
                        <a:rPr lang="en-IN" sz="1600" b="0" dirty="0" smtClean="0">
                          <a:solidFill>
                            <a:schemeClr val="tx1"/>
                          </a:solidFill>
                          <a:effectLst/>
                          <a:latin typeface="Times New Roman" panose="02020603050405020304" pitchFamily="18" charset="0"/>
                          <a:cs typeface="Times New Roman" panose="02020603050405020304" pitchFamily="18" charset="0"/>
                        </a:rPr>
                        <a:t>– Move with Code memory (ROM)</a:t>
                      </a:r>
                      <a:endParaRPr lang="en-IN" sz="1600" b="0" dirty="0">
                        <a:solidFill>
                          <a:schemeClr val="tx1"/>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ADDC – Add with Carry</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ORL – Logical OR</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solidFill>
                            <a:srgbClr val="FF0000"/>
                          </a:solidFill>
                          <a:effectLst/>
                          <a:latin typeface="Times New Roman" panose="02020603050405020304" pitchFamily="18" charset="0"/>
                          <a:cs typeface="Times New Roman" panose="02020603050405020304" pitchFamily="18" charset="0"/>
                        </a:rPr>
                        <a:t>MOVX </a:t>
                      </a:r>
                      <a:r>
                        <a:rPr lang="en-IN" sz="1600" b="0" dirty="0" smtClean="0">
                          <a:solidFill>
                            <a:schemeClr val="tx1"/>
                          </a:solidFill>
                          <a:effectLst/>
                          <a:latin typeface="Times New Roman" panose="02020603050405020304" pitchFamily="18" charset="0"/>
                          <a:cs typeface="Times New Roman" panose="02020603050405020304" pitchFamily="18" charset="0"/>
                        </a:rPr>
                        <a:t>– Move with external memory</a:t>
                      </a:r>
                      <a:endParaRPr lang="en-IN" sz="1600" b="0" dirty="0">
                        <a:solidFill>
                          <a:schemeClr val="tx1"/>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solidFill>
                            <a:srgbClr val="FF0000"/>
                          </a:solidFill>
                          <a:effectLst/>
                          <a:latin typeface="Times New Roman" panose="02020603050405020304" pitchFamily="18" charset="0"/>
                          <a:cs typeface="Times New Roman" panose="02020603050405020304" pitchFamily="18" charset="0"/>
                        </a:rPr>
                        <a:t>SUBB </a:t>
                      </a:r>
                      <a:r>
                        <a:rPr lang="en-IN" sz="1600" b="0" dirty="0" smtClean="0">
                          <a:solidFill>
                            <a:schemeClr val="tx1"/>
                          </a:solidFill>
                          <a:effectLst/>
                          <a:latin typeface="Times New Roman" panose="02020603050405020304" pitchFamily="18" charset="0"/>
                          <a:cs typeface="Times New Roman" panose="02020603050405020304" pitchFamily="18" charset="0"/>
                        </a:rPr>
                        <a:t>– Subtract </a:t>
                      </a:r>
                    </a:p>
                    <a:p>
                      <a:pPr algn="ctr" fontAlgn="t"/>
                      <a:r>
                        <a:rPr lang="en-IN" sz="1600" b="0" dirty="0" smtClean="0">
                          <a:solidFill>
                            <a:schemeClr val="tx1"/>
                          </a:solidFill>
                          <a:effectLst/>
                          <a:latin typeface="Times New Roman" panose="02020603050405020304" pitchFamily="18" charset="0"/>
                          <a:cs typeface="Times New Roman" panose="02020603050405020304" pitchFamily="18" charset="0"/>
                        </a:rPr>
                        <a:t>with Borrow</a:t>
                      </a:r>
                      <a:endParaRPr lang="en-IN" sz="1600" b="0" dirty="0">
                        <a:solidFill>
                          <a:schemeClr val="tx1"/>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XRL – Logical XOR</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PUSH – push data in to stack</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INC - Increment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CLR - Clear</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POP– pop data from stack</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DEC - Decrement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CPL - Complement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XCH – Exchange the contents of two operands</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MUL – Multiplication </a:t>
                      </a:r>
                    </a:p>
                    <a:p>
                      <a:pPr algn="ctr" fontAlgn="t"/>
                      <a:r>
                        <a:rPr lang="en-US" sz="1600" b="0" dirty="0" smtClean="0">
                          <a:solidFill>
                            <a:srgbClr val="FF0000"/>
                          </a:solidFill>
                          <a:effectLst/>
                          <a:latin typeface="Times New Roman" panose="02020603050405020304" pitchFamily="18" charset="0"/>
                          <a:cs typeface="Times New Roman" panose="02020603050405020304" pitchFamily="18" charset="0"/>
                        </a:rPr>
                        <a:t>(Only A and B registers are allowed as operands with MUL and DIV instructions)</a:t>
                      </a:r>
                      <a:endParaRPr lang="en-IN" sz="1600" b="0"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RL – Rotate left the content of the operand.</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US" sz="1600" b="0" dirty="0" smtClean="0">
                          <a:solidFill>
                            <a:srgbClr val="FF0000"/>
                          </a:solidFill>
                          <a:effectLst/>
                          <a:latin typeface="Times New Roman" panose="02020603050405020304" pitchFamily="18" charset="0"/>
                          <a:cs typeface="Times New Roman" panose="02020603050405020304" pitchFamily="18" charset="0"/>
                        </a:rPr>
                        <a:t>Only direct addressing is allowed in PUSH and POP</a:t>
                      </a:r>
                      <a:endParaRPr lang="en-IN" sz="1600" b="0"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DIV – Division</a:t>
                      </a:r>
                    </a:p>
                    <a:p>
                      <a:pPr algn="ctr" fontAlgn="t"/>
                      <a:r>
                        <a:rPr lang="en-US" sz="1600" b="0" dirty="0" smtClean="0">
                          <a:solidFill>
                            <a:srgbClr val="FF0000"/>
                          </a:solidFill>
                          <a:effectLst/>
                          <a:latin typeface="Times New Roman" panose="02020603050405020304" pitchFamily="18" charset="0"/>
                          <a:cs typeface="Times New Roman" panose="02020603050405020304" pitchFamily="18" charset="0"/>
                        </a:rPr>
                        <a:t>Examples: MUL</a:t>
                      </a:r>
                      <a:r>
                        <a:rPr lang="en-US" sz="1600" b="0" baseline="0" dirty="0" smtClean="0">
                          <a:solidFill>
                            <a:srgbClr val="FF0000"/>
                          </a:solidFill>
                          <a:effectLst/>
                          <a:latin typeface="Times New Roman" panose="02020603050405020304" pitchFamily="18" charset="0"/>
                          <a:cs typeface="Times New Roman" panose="02020603050405020304" pitchFamily="18" charset="0"/>
                        </a:rPr>
                        <a:t> AB, DIV AB.</a:t>
                      </a:r>
                    </a:p>
                    <a:p>
                      <a:pPr algn="ctr" fontAlgn="t"/>
                      <a:r>
                        <a:rPr lang="en-US" sz="1600" b="1" baseline="0" dirty="0" smtClean="0">
                          <a:solidFill>
                            <a:srgbClr val="FF0000"/>
                          </a:solidFill>
                          <a:effectLst/>
                          <a:latin typeface="Times New Roman" panose="02020603050405020304" pitchFamily="18" charset="0"/>
                          <a:cs typeface="Times New Roman" panose="02020603050405020304" pitchFamily="18" charset="0"/>
                        </a:rPr>
                        <a:t>No comma</a:t>
                      </a:r>
                      <a:r>
                        <a:rPr lang="en-US" sz="1600" b="0" baseline="0" dirty="0" smtClean="0">
                          <a:solidFill>
                            <a:srgbClr val="FF0000"/>
                          </a:solidFill>
                          <a:effectLst/>
                          <a:latin typeface="Times New Roman" panose="02020603050405020304" pitchFamily="18" charset="0"/>
                          <a:cs typeface="Times New Roman" panose="02020603050405020304" pitchFamily="18" charset="0"/>
                        </a:rPr>
                        <a:t> required between A and B</a:t>
                      </a:r>
                      <a:endParaRPr lang="en-IN" sz="1600" b="0"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solidFill>
                            <a:schemeClr val="tx1"/>
                          </a:solidFill>
                          <a:effectLst/>
                          <a:latin typeface="Times New Roman" panose="02020603050405020304" pitchFamily="18" charset="0"/>
                          <a:ea typeface="+mn-ea"/>
                          <a:cs typeface="Times New Roman" panose="02020603050405020304" pitchFamily="18" charset="0"/>
                        </a:rPr>
                        <a:t>RLC </a:t>
                      </a:r>
                      <a:r>
                        <a:rPr lang="en-IN" sz="1600" b="0" dirty="0" smtClean="0">
                          <a:effectLst/>
                          <a:latin typeface="Times New Roman" panose="02020603050405020304" pitchFamily="18" charset="0"/>
                          <a:cs typeface="Times New Roman" panose="02020603050405020304" pitchFamily="18" charset="0"/>
                        </a:rPr>
                        <a:t>– Rotate left the content of the operand along with carry flag.</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endParaRPr lang="en-IN" sz="1600" b="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DAA – Decimal Adjust Accumulator. (used in BCD arithmetic)</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RR– Rotate right the content of the operand.</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endParaRPr lang="en-IN" sz="1600" b="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fontAlgn="t"/>
                      <a:r>
                        <a:rPr lang="en-IN" sz="1600" b="0">
                          <a:solidFill>
                            <a:srgbClr val="000000"/>
                          </a:solidFill>
                          <a:effectLst/>
                          <a:latin typeface="Times New Roman" panose="02020603050405020304" pitchFamily="18" charset="0"/>
                          <a:cs typeface="Times New Roman" panose="02020603050405020304" pitchFamily="18" charset="0"/>
                        </a:rPr>
                        <a:t> </a:t>
                      </a:r>
                      <a:endParaRPr lang="en-IN" sz="1600" b="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RRC– Rotate right the content of the operand along with carry flag.</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endParaRPr lang="en-IN" sz="1600" b="0" dirty="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endParaRPr lang="en-IN" sz="1600" b="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RLA– Rotate left the content of the Accumulator.</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endParaRPr lang="en-IN" sz="1600" b="0" dirty="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endParaRPr lang="en-IN" sz="1600" b="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SWAP – Swap the lower and higher nibbles of the operand.</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2730757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14800" y="0"/>
            <a:ext cx="3397084" cy="480837"/>
          </a:xfrm>
          <a:prstGeom prst="rect">
            <a:avLst/>
          </a:prstGeom>
        </p:spPr>
        <p:txBody>
          <a:bodyPr wrap="none">
            <a:spAutoFit/>
          </a:bodyPr>
          <a:lstStyle/>
          <a:p>
            <a:pPr>
              <a:lnSpc>
                <a:spcPct val="115000"/>
              </a:lnSpc>
              <a:spcBef>
                <a:spcPts val="1000"/>
              </a:spcBef>
              <a:spcAft>
                <a:spcPts val="0"/>
              </a:spcAft>
            </a:pPr>
            <a:r>
              <a:rPr lang="en-US" sz="24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Instruction set of 8051</a:t>
            </a:r>
            <a:endParaRPr lang="en-IN" sz="24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nvPr>
        </p:nvGraphicFramePr>
        <p:xfrm>
          <a:off x="762000" y="838200"/>
          <a:ext cx="10515600" cy="4754310"/>
        </p:xfrm>
        <a:graphic>
          <a:graphicData uri="http://schemas.openxmlformats.org/drawingml/2006/table">
            <a:tbl>
              <a:tblPr/>
              <a:tblGrid>
                <a:gridCol w="3733800"/>
                <a:gridCol w="6781800"/>
              </a:tblGrid>
              <a:tr h="381000">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BOOLEAN</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1" i="1" dirty="0">
                          <a:solidFill>
                            <a:srgbClr val="FF0000"/>
                          </a:solidFill>
                          <a:effectLst/>
                          <a:latin typeface="Times New Roman" panose="02020603050405020304" pitchFamily="18" charset="0"/>
                          <a:cs typeface="Times New Roman" panose="02020603050405020304" pitchFamily="18" charset="0"/>
                        </a:rPr>
                        <a:t>PROGRAM BRANCHING</a:t>
                      </a:r>
                      <a:endParaRPr lang="en-IN" sz="1600" b="1" dirty="0">
                        <a:solidFill>
                          <a:srgbClr val="FF0000"/>
                        </a:solidFill>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SETB -Set Bit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JMP – Jump</a:t>
                      </a:r>
                      <a:r>
                        <a:rPr lang="en-IN" sz="1600" b="0" baseline="0" dirty="0" smtClean="0">
                          <a:effectLst/>
                          <a:latin typeface="Times New Roman" panose="02020603050405020304" pitchFamily="18" charset="0"/>
                          <a:cs typeface="Times New Roman" panose="02020603050405020304" pitchFamily="18" charset="0"/>
                        </a:rPr>
                        <a:t> (Unconditional)</a:t>
                      </a:r>
                      <a:endParaRPr lang="en-IN" sz="1600" b="0" dirty="0" smtClean="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JC -Jump if Carry</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AJMP – Absolute Jump (jump range 2kB</a:t>
                      </a:r>
                      <a:r>
                        <a:rPr lang="en-IN" sz="1600" b="0" baseline="0" dirty="0" smtClean="0">
                          <a:effectLst/>
                          <a:latin typeface="Times New Roman" panose="02020603050405020304" pitchFamily="18" charset="0"/>
                          <a:cs typeface="Times New Roman" panose="02020603050405020304" pitchFamily="18" charset="0"/>
                        </a:rPr>
                        <a:t>.</a:t>
                      </a:r>
                      <a:r>
                        <a:rPr lang="en-IN" sz="1600" b="0" dirty="0" smtClean="0">
                          <a:effectLst/>
                          <a:latin typeface="Times New Roman" panose="02020603050405020304" pitchFamily="18" charset="0"/>
                          <a:cs typeface="Times New Roman" panose="02020603050405020304" pitchFamily="18" charset="0"/>
                        </a:rPr>
                        <a: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JNC – Jump if no carry</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SJMP - Short Jump (jump range 128 Bytes</a:t>
                      </a:r>
                      <a:r>
                        <a:rPr lang="en-IN" sz="1600" b="0" baseline="0" dirty="0" smtClean="0">
                          <a:effectLst/>
                          <a:latin typeface="Times New Roman" panose="02020603050405020304" pitchFamily="18" charset="0"/>
                          <a:cs typeface="Times New Roman" panose="02020603050405020304" pitchFamily="18" charset="0"/>
                        </a:rPr>
                        <a:t>.</a:t>
                      </a:r>
                      <a:r>
                        <a:rPr lang="en-IN" sz="1600" b="0" dirty="0" smtClean="0">
                          <a:effectLst/>
                          <a:latin typeface="Times New Roman" panose="02020603050405020304" pitchFamily="18" charset="0"/>
                          <a:cs typeface="Times New Roman" panose="02020603050405020304" pitchFamily="18" charset="0"/>
                        </a:rPr>
                        <a:t>)</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JB – Jump if Bit set to 1</a:t>
                      </a:r>
                      <a:r>
                        <a:rPr lang="en-IN" sz="1600" b="0" baseline="0" dirty="0" smtClean="0">
                          <a:effectLst/>
                          <a:latin typeface="Times New Roman" panose="02020603050405020304" pitchFamily="18" charset="0"/>
                          <a:cs typeface="Times New Roman" panose="02020603050405020304" pitchFamily="18" charset="0"/>
                        </a:rPr>
                        <a:t> </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JZ –</a:t>
                      </a:r>
                      <a:r>
                        <a:rPr lang="en-IN" sz="1600" b="0" baseline="0" dirty="0" smtClean="0">
                          <a:effectLst/>
                          <a:latin typeface="Times New Roman" panose="02020603050405020304" pitchFamily="18" charset="0"/>
                          <a:cs typeface="Times New Roman" panose="02020603050405020304" pitchFamily="18" charset="0"/>
                        </a:rPr>
                        <a:t> Jump if A=0</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r>
                        <a:rPr lang="en-IN" sz="1600" b="0" dirty="0" smtClean="0">
                          <a:effectLst/>
                          <a:latin typeface="Times New Roman" panose="02020603050405020304" pitchFamily="18" charset="0"/>
                          <a:cs typeface="Times New Roman" panose="02020603050405020304" pitchFamily="18" charset="0"/>
                        </a:rPr>
                        <a:t>JNB- Jump if no</a:t>
                      </a:r>
                      <a:r>
                        <a:rPr lang="en-IN" sz="1600" b="0" baseline="0" dirty="0" smtClean="0">
                          <a:effectLst/>
                          <a:latin typeface="Times New Roman" panose="02020603050405020304" pitchFamily="18" charset="0"/>
                          <a:cs typeface="Times New Roman" panose="02020603050405020304" pitchFamily="18" charset="0"/>
                        </a:rPr>
                        <a:t> Bit</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JNZ – Jump if A≠0</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IN" sz="1600" b="0" dirty="0" smtClean="0">
                          <a:solidFill>
                            <a:schemeClr val="tx1"/>
                          </a:solidFill>
                          <a:effectLst/>
                          <a:latin typeface="Times New Roman" panose="02020603050405020304" pitchFamily="18" charset="0"/>
                          <a:ea typeface="+mn-ea"/>
                          <a:cs typeface="Times New Roman" panose="02020603050405020304" pitchFamily="18" charset="0"/>
                        </a:rPr>
                        <a:t>JBC – Jump if bit and clear</a:t>
                      </a:r>
                      <a:r>
                        <a:rPr lang="en-IN" sz="1600" b="0" baseline="0" dirty="0" smtClean="0">
                          <a:solidFill>
                            <a:schemeClr val="tx1"/>
                          </a:solidFill>
                          <a:effectLst/>
                          <a:latin typeface="Times New Roman" panose="02020603050405020304" pitchFamily="18" charset="0"/>
                          <a:ea typeface="+mn-ea"/>
                          <a:cs typeface="Times New Roman" panose="02020603050405020304" pitchFamily="18" charset="0"/>
                        </a:rPr>
                        <a:t> the bit after jump</a:t>
                      </a:r>
                      <a:endParaRPr lang="en-IN" sz="1600" b="0" dirty="0" smtClean="0">
                        <a:solidFill>
                          <a:schemeClr val="tx1"/>
                        </a:solidFill>
                        <a:effectLst/>
                        <a:latin typeface="Times New Roman" panose="02020603050405020304" pitchFamily="18" charset="0"/>
                        <a:ea typeface="+mn-ea"/>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CJNE – Compare and jump if not equal. (Compare the contents of the operands)</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endParaRPr lang="en-IN" sz="1600" b="0" dirty="0">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DJNZ – Decrement</a:t>
                      </a:r>
                      <a:r>
                        <a:rPr lang="en-IN" sz="1600" b="0" baseline="0" dirty="0" smtClean="0">
                          <a:effectLst/>
                          <a:latin typeface="Times New Roman" panose="02020603050405020304" pitchFamily="18" charset="0"/>
                          <a:cs typeface="Times New Roman" panose="02020603050405020304" pitchFamily="18" charset="0"/>
                        </a:rPr>
                        <a:t> the operand once and jump if it is not zero</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IN" sz="1600" b="0" dirty="0" smtClean="0">
                          <a:effectLst/>
                          <a:latin typeface="Times New Roman" panose="02020603050405020304" pitchFamily="18" charset="0"/>
                          <a:cs typeface="Times New Roman" panose="02020603050405020304" pitchFamily="18" charset="0"/>
                        </a:rPr>
                        <a:t>NOP – No operation</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RET – Return to main program from subprogram (Example: Delay routine.)</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r>
              <a:tr h="382291">
                <a:tc>
                  <a:txBody>
                    <a:bodyPr/>
                    <a:lstStyle/>
                    <a:p>
                      <a:pPr algn="ctr" fontAlgn="t"/>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ACALL– Absolute Call (Range: 2kB)</a:t>
                      </a:r>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82291">
                <a:tc>
                  <a:txBody>
                    <a:bodyPr/>
                    <a:lstStyle/>
                    <a:p>
                      <a:pPr algn="ctr" fontAlgn="t"/>
                      <a:endParaRPr lang="en-IN" sz="1600" b="0" dirty="0">
                        <a:effectLst/>
                        <a:latin typeface="Times New Roman" panose="02020603050405020304" pitchFamily="18" charset="0"/>
                        <a:cs typeface="Times New Roman" panose="02020603050405020304" pitchFamily="18" charset="0"/>
                      </a:endParaRP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IN" sz="1600" b="0" dirty="0" smtClean="0">
                          <a:effectLst/>
                          <a:latin typeface="Times New Roman" panose="02020603050405020304" pitchFamily="18" charset="0"/>
                          <a:cs typeface="Times New Roman" panose="02020603050405020304" pitchFamily="18" charset="0"/>
                        </a:rPr>
                        <a:t>LCALL - Long Call (range: 64kB)</a:t>
                      </a:r>
                    </a:p>
                  </a:txBody>
                  <a:tcPr marL="62720" marR="62720" marT="31360" marB="313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1188736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14800" y="0"/>
            <a:ext cx="3845925" cy="729430"/>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I/O ports of 8051</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420806" y="675185"/>
            <a:ext cx="11734800" cy="6186309"/>
          </a:xfrm>
          <a:prstGeom prst="rect">
            <a:avLst/>
          </a:prstGeom>
        </p:spPr>
        <p:txBody>
          <a:bodyPr wrap="square">
            <a:spAutoFit/>
          </a:bodyPr>
          <a:lstStyle/>
          <a:p>
            <a:pPr marL="457200" indent="-457200">
              <a:buFont typeface="Arial" panose="020B0604020202020204" pitchFamily="34" charset="0"/>
              <a:buChar char="•"/>
            </a:pPr>
            <a:r>
              <a:rPr lang="en-US" sz="2800" dirty="0" smtClean="0"/>
              <a:t>4 I/O ports namely PORT-0, PORT-1, PORT-2, PORT-3 are available.</a:t>
            </a:r>
          </a:p>
          <a:p>
            <a:pPr marL="457200" indent="-457200">
              <a:buFont typeface="Arial" panose="020B0604020202020204" pitchFamily="34" charset="0"/>
              <a:buChar char="•"/>
            </a:pPr>
            <a:r>
              <a:rPr lang="en-US" sz="2800" dirty="0" smtClean="0"/>
              <a:t>All ports are 8-bit ports. (P0.0-P0.7; P1.0-P1.7;</a:t>
            </a:r>
            <a:r>
              <a:rPr lang="en-US" sz="2800" dirty="0"/>
              <a:t> </a:t>
            </a:r>
            <a:r>
              <a:rPr lang="en-US" sz="2800" dirty="0" smtClean="0"/>
              <a:t>P2.0-P2.7;</a:t>
            </a:r>
            <a:r>
              <a:rPr lang="en-US" sz="2800" dirty="0"/>
              <a:t> </a:t>
            </a:r>
            <a:r>
              <a:rPr lang="en-US" sz="2800" dirty="0" smtClean="0"/>
              <a:t>P3.0-P3.7</a:t>
            </a:r>
            <a:r>
              <a:rPr lang="en-US" sz="2800" dirty="0"/>
              <a:t>;</a:t>
            </a:r>
            <a:r>
              <a:rPr lang="en-US" sz="2800" dirty="0" smtClean="0"/>
              <a:t>)</a:t>
            </a:r>
          </a:p>
          <a:p>
            <a:pPr marL="457200" indent="-457200">
              <a:buFont typeface="Arial" panose="020B0604020202020204" pitchFamily="34" charset="0"/>
              <a:buChar char="•"/>
            </a:pPr>
            <a:r>
              <a:rPr lang="en-US" sz="2800" dirty="0" smtClean="0"/>
              <a:t>All </a:t>
            </a:r>
            <a:r>
              <a:rPr lang="en-US" sz="2800" dirty="0" smtClean="0">
                <a:solidFill>
                  <a:srgbClr val="FF0000"/>
                </a:solidFill>
              </a:rPr>
              <a:t>ports are bit as well as byte addressable</a:t>
            </a:r>
            <a:r>
              <a:rPr lang="en-US" sz="2800" dirty="0" smtClean="0"/>
              <a:t>.</a:t>
            </a:r>
          </a:p>
          <a:p>
            <a:pPr marL="457200" indent="-457200">
              <a:buFont typeface="Arial" panose="020B0604020202020204" pitchFamily="34" charset="0"/>
              <a:buChar char="•"/>
            </a:pPr>
            <a:r>
              <a:rPr lang="en-US" sz="2800" dirty="0" smtClean="0"/>
              <a:t>For example </a:t>
            </a:r>
            <a:r>
              <a:rPr lang="en-US" sz="2800" dirty="0">
                <a:solidFill>
                  <a:srgbClr val="FF0000"/>
                </a:solidFill>
              </a:rPr>
              <a:t>P1 refers to all 8-bits of PORT-0 </a:t>
            </a:r>
            <a:r>
              <a:rPr lang="en-US" sz="2800" dirty="0" err="1">
                <a:solidFill>
                  <a:srgbClr val="FF0000"/>
                </a:solidFill>
              </a:rPr>
              <a:t>i.e</a:t>
            </a:r>
            <a:r>
              <a:rPr lang="en-US" sz="2800" dirty="0">
                <a:solidFill>
                  <a:srgbClr val="FF0000"/>
                </a:solidFill>
              </a:rPr>
              <a:t> P0.0-P0.7 </a:t>
            </a:r>
            <a:r>
              <a:rPr lang="en-US" sz="2800" dirty="0" smtClean="0">
                <a:solidFill>
                  <a:srgbClr val="FF0000"/>
                </a:solidFill>
              </a:rPr>
              <a:t>(</a:t>
            </a:r>
            <a:r>
              <a:rPr lang="en-US" sz="2800" dirty="0">
                <a:solidFill>
                  <a:srgbClr val="FF0000"/>
                </a:solidFill>
              </a:rPr>
              <a:t>byte addressing</a:t>
            </a:r>
            <a:r>
              <a:rPr lang="en-US" sz="2800" dirty="0" smtClean="0">
                <a:solidFill>
                  <a:srgbClr val="FF0000"/>
                </a:solidFill>
              </a:rPr>
              <a:t>). On the other hand, a single bit let us say P1.2 can also be accessed (bit </a:t>
            </a:r>
            <a:r>
              <a:rPr lang="en-US" sz="2800" dirty="0">
                <a:solidFill>
                  <a:srgbClr val="FF0000"/>
                </a:solidFill>
              </a:rPr>
              <a:t>addressing</a:t>
            </a:r>
            <a:r>
              <a:rPr lang="en-US" sz="2800" dirty="0" smtClean="0">
                <a:solidFill>
                  <a:srgbClr val="FF0000"/>
                </a:solidFill>
              </a:rPr>
              <a:t>).</a:t>
            </a:r>
            <a:endParaRPr lang="en-US" sz="2800" dirty="0" smtClean="0"/>
          </a:p>
          <a:p>
            <a:pPr marL="457200" indent="-457200">
              <a:buFont typeface="Arial" panose="020B0604020202020204" pitchFamily="34" charset="0"/>
              <a:buChar char="•"/>
            </a:pPr>
            <a:r>
              <a:rPr lang="en-US" sz="2800" dirty="0" smtClean="0"/>
              <a:t>Physically, port is </a:t>
            </a:r>
            <a:r>
              <a:rPr lang="en-US" sz="2800" dirty="0"/>
              <a:t>assigned with a register/memory location to store the data temporarily while transferring through it.</a:t>
            </a:r>
          </a:p>
          <a:p>
            <a:pPr marL="457200" indent="-457200">
              <a:buFont typeface="Arial" panose="020B0604020202020204" pitchFamily="34" charset="0"/>
              <a:buChar char="•"/>
            </a:pPr>
            <a:r>
              <a:rPr lang="en-US" sz="2800" dirty="0">
                <a:solidFill>
                  <a:srgbClr val="FF0000"/>
                </a:solidFill>
              </a:rPr>
              <a:t>Ports can be programmed as output or input ports by sending 00H (all 0’s) or FFH (all 1’s) initially. </a:t>
            </a:r>
            <a:endParaRPr lang="en-US" sz="2800" dirty="0" smtClean="0">
              <a:solidFill>
                <a:srgbClr val="FF0000"/>
              </a:solidFill>
            </a:endParaRPr>
          </a:p>
          <a:p>
            <a:pPr marL="457200" indent="-457200">
              <a:buFont typeface="Arial" panose="020B0604020202020204" pitchFamily="34" charset="0"/>
              <a:buChar char="•"/>
            </a:pPr>
            <a:r>
              <a:rPr lang="en-US" sz="2800" dirty="0" smtClean="0">
                <a:solidFill>
                  <a:srgbClr val="FF0000"/>
                </a:solidFill>
              </a:rPr>
              <a:t>By </a:t>
            </a:r>
            <a:r>
              <a:rPr lang="en-US" sz="2800" dirty="0">
                <a:solidFill>
                  <a:srgbClr val="FF0000"/>
                </a:solidFill>
              </a:rPr>
              <a:t>default all ports acts are </a:t>
            </a:r>
            <a:r>
              <a:rPr lang="en-US" sz="2800" b="1" dirty="0" smtClean="0">
                <a:solidFill>
                  <a:srgbClr val="002060"/>
                </a:solidFill>
              </a:rPr>
              <a:t>input </a:t>
            </a:r>
            <a:r>
              <a:rPr lang="en-US" sz="2800" b="1" dirty="0">
                <a:solidFill>
                  <a:srgbClr val="002060"/>
                </a:solidFill>
              </a:rPr>
              <a:t>ports</a:t>
            </a:r>
            <a:r>
              <a:rPr lang="en-US" sz="2800" dirty="0">
                <a:solidFill>
                  <a:srgbClr val="FF0000"/>
                </a:solidFill>
              </a:rPr>
              <a:t>.</a:t>
            </a:r>
          </a:p>
          <a:p>
            <a:pPr marL="457200" indent="-457200">
              <a:buFont typeface="Arial" panose="020B0604020202020204" pitchFamily="34" charset="0"/>
              <a:buChar char="•"/>
            </a:pPr>
            <a:r>
              <a:rPr lang="en-US" sz="2800" dirty="0" smtClean="0"/>
              <a:t>All </a:t>
            </a:r>
            <a:r>
              <a:rPr lang="en-US" sz="2800" dirty="0"/>
              <a:t>port pins can be designated as input or output, according to  the needs of </a:t>
            </a:r>
            <a:r>
              <a:rPr lang="en-US" sz="2800" dirty="0" smtClean="0"/>
              <a:t>the device (</a:t>
            </a:r>
            <a:r>
              <a:rPr lang="en-US" sz="2800" dirty="0" smtClean="0">
                <a:solidFill>
                  <a:srgbClr val="FF0000"/>
                </a:solidFill>
              </a:rPr>
              <a:t>peripheral</a:t>
            </a:r>
            <a:r>
              <a:rPr lang="en-US" sz="2800" dirty="0" smtClean="0"/>
              <a:t>) </a:t>
            </a:r>
            <a:r>
              <a:rPr lang="en-US" sz="2800" dirty="0"/>
              <a:t>that's being connected to it.</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9081778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3316" y="0"/>
            <a:ext cx="11258403" cy="658642"/>
          </a:xfrm>
          <a:prstGeom prst="rect">
            <a:avLst/>
          </a:prstGeom>
        </p:spPr>
        <p:txBody>
          <a:bodyPr wrap="none">
            <a:spAutoFit/>
          </a:bodyPr>
          <a:lstStyle/>
          <a:p>
            <a:pPr>
              <a:lnSpc>
                <a:spcPct val="115000"/>
              </a:lnSpc>
              <a:spcBef>
                <a:spcPts val="1000"/>
              </a:spcBef>
              <a:spcAft>
                <a:spcPts val="0"/>
              </a:spcAft>
            </a:pPr>
            <a:r>
              <a:rPr lang="en-US" sz="32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Port programming: </a:t>
            </a:r>
            <a:r>
              <a:rPr lang="en-US" sz="3200" b="1" dirty="0" smtClean="0">
                <a:solidFill>
                  <a:srgbClr val="00B050"/>
                </a:solidFill>
                <a:latin typeface="Cambria" panose="02040503050406030204" pitchFamily="18" charset="0"/>
                <a:ea typeface="Times New Roman" panose="02020603050405020304" pitchFamily="18" charset="0"/>
                <a:cs typeface="Times New Roman" panose="02020603050405020304" pitchFamily="18" charset="0"/>
              </a:rPr>
              <a:t>Data transfer through ports</a:t>
            </a:r>
            <a:r>
              <a:rPr lang="en-US" sz="32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 Example 1</a:t>
            </a:r>
            <a:endParaRPr lang="en-IN" sz="32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195117" y="658642"/>
            <a:ext cx="11734800" cy="5801588"/>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FF0000"/>
                </a:solidFill>
              </a:rPr>
              <a:t>By default all ports acts are </a:t>
            </a:r>
            <a:r>
              <a:rPr lang="en-US" sz="2800" b="1" dirty="0" smtClean="0">
                <a:solidFill>
                  <a:srgbClr val="002060"/>
                </a:solidFill>
              </a:rPr>
              <a:t>input </a:t>
            </a:r>
            <a:r>
              <a:rPr lang="en-US" sz="2800" b="1" dirty="0">
                <a:solidFill>
                  <a:srgbClr val="002060"/>
                </a:solidFill>
              </a:rPr>
              <a:t>ports</a:t>
            </a:r>
            <a:r>
              <a:rPr lang="en-US" sz="2800" dirty="0">
                <a:solidFill>
                  <a:srgbClr val="FF0000"/>
                </a:solidFill>
              </a:rPr>
              <a:t>.</a:t>
            </a:r>
          </a:p>
          <a:p>
            <a:pPr marL="457200" indent="-457200">
              <a:buFont typeface="Arial" panose="020B0604020202020204" pitchFamily="34" charset="0"/>
              <a:buChar char="•"/>
            </a:pPr>
            <a:r>
              <a:rPr lang="en-US" sz="2800" dirty="0" smtClean="0"/>
              <a:t>Since any port is an </a:t>
            </a:r>
            <a:r>
              <a:rPr lang="en-US" sz="2800" dirty="0"/>
              <a:t>input port </a:t>
            </a:r>
            <a:r>
              <a:rPr lang="en-US" sz="2800" dirty="0" smtClean="0"/>
              <a:t>by default, it is not necessary to write all 1s in to it (before receiving data). But if we want to send data, then we have to make the port as output port by sending all 0’s initially. However, if we want to reprogram that port (which is already an output port) as input port, then we have to send all 1’s before receiving data.</a:t>
            </a:r>
            <a:endParaRPr lang="en-US" sz="2800" dirty="0" smtClean="0">
              <a:solidFill>
                <a:srgbClr val="FF0000"/>
              </a:solidFill>
            </a:endParaRPr>
          </a:p>
          <a:p>
            <a:r>
              <a:rPr lang="en-US" sz="2400" dirty="0" smtClean="0">
                <a:solidFill>
                  <a:srgbClr val="FF0000"/>
                </a:solidFill>
              </a:rPr>
              <a:t>Note: </a:t>
            </a:r>
            <a:r>
              <a:rPr lang="en-US" sz="2400" dirty="0" err="1" smtClean="0">
                <a:solidFill>
                  <a:srgbClr val="FF0000"/>
                </a:solidFill>
              </a:rPr>
              <a:t>Accumulater</a:t>
            </a:r>
            <a:r>
              <a:rPr lang="en-US" sz="2400" dirty="0" smtClean="0">
                <a:solidFill>
                  <a:srgbClr val="FF0000"/>
                </a:solidFill>
              </a:rPr>
              <a:t> (A) is the only register allowed for the data transfer through ports.</a:t>
            </a:r>
          </a:p>
          <a:p>
            <a:endParaRPr lang="en-US" sz="1100" dirty="0" smtClean="0"/>
          </a:p>
          <a:p>
            <a:r>
              <a:rPr lang="en-US" sz="2800" dirty="0" smtClean="0"/>
              <a:t>     MOV A,#00H             ;A=00H; </a:t>
            </a:r>
            <a:r>
              <a:rPr lang="en-US" sz="2800" dirty="0" err="1" smtClean="0"/>
              <a:t>hexa</a:t>
            </a:r>
            <a:r>
              <a:rPr lang="en-US" sz="2800" dirty="0" smtClean="0"/>
              <a:t> decimal (all 0’s)</a:t>
            </a:r>
          </a:p>
          <a:p>
            <a:r>
              <a:rPr lang="en-US" sz="2800" dirty="0" smtClean="0"/>
              <a:t>     MOV P1,A                  ;make P1 an o/p port by writing it all 0s</a:t>
            </a:r>
          </a:p>
          <a:p>
            <a:r>
              <a:rPr lang="en-US" sz="2800" dirty="0" smtClean="0"/>
              <a:t>     BACK: MOV A,P0</a:t>
            </a:r>
          </a:p>
          <a:p>
            <a:r>
              <a:rPr lang="en-US" sz="2800" dirty="0" smtClean="0"/>
              <a:t>     </a:t>
            </a:r>
          </a:p>
          <a:p>
            <a:r>
              <a:rPr lang="en-US" sz="2800" dirty="0" smtClean="0"/>
              <a:t>     MOV P1,A                 ;send it to port 1</a:t>
            </a:r>
          </a:p>
          <a:p>
            <a:r>
              <a:rPr lang="en-US" sz="2800" dirty="0" smtClean="0"/>
              <a:t>     SJMP BACK               ;keep doing it</a:t>
            </a:r>
            <a:endParaRPr lang="en-US" sz="2800" dirty="0">
              <a:solidFill>
                <a:srgbClr val="FF0000"/>
              </a:solidFill>
            </a:endParaRPr>
          </a:p>
        </p:txBody>
      </p:sp>
      <p:sp>
        <p:nvSpPr>
          <p:cNvPr id="4" name="TextBox 3"/>
          <p:cNvSpPr txBox="1"/>
          <p:nvPr/>
        </p:nvSpPr>
        <p:spPr>
          <a:xfrm>
            <a:off x="3657601" y="4572000"/>
            <a:ext cx="8610599" cy="954107"/>
          </a:xfrm>
          <a:prstGeom prst="rect">
            <a:avLst/>
          </a:prstGeom>
          <a:noFill/>
        </p:spPr>
        <p:txBody>
          <a:bodyPr wrap="square" rtlCol="0">
            <a:spAutoFit/>
          </a:bodyPr>
          <a:lstStyle/>
          <a:p>
            <a:r>
              <a:rPr lang="en-US" sz="2800" dirty="0" smtClean="0"/>
              <a:t>;get </a:t>
            </a:r>
            <a:r>
              <a:rPr lang="en-US" sz="2800" dirty="0"/>
              <a:t>data from P0. (Assume </a:t>
            </a:r>
            <a:r>
              <a:rPr lang="en-US" sz="2800" dirty="0" smtClean="0"/>
              <a:t>an input peripheral </a:t>
            </a:r>
            <a:r>
              <a:rPr lang="en-US" sz="2400" dirty="0" smtClean="0"/>
              <a:t>(hardware)</a:t>
            </a:r>
            <a:r>
              <a:rPr lang="en-US" sz="2800" dirty="0" smtClean="0"/>
              <a:t> </a:t>
            </a:r>
          </a:p>
          <a:p>
            <a:r>
              <a:rPr lang="en-US" sz="2800" dirty="0" smtClean="0"/>
              <a:t>is </a:t>
            </a:r>
            <a:r>
              <a:rPr lang="en-US" sz="2800" dirty="0"/>
              <a:t>connected </a:t>
            </a:r>
            <a:r>
              <a:rPr lang="en-US" sz="2800" dirty="0" smtClean="0"/>
              <a:t>to port-0)</a:t>
            </a:r>
            <a:endParaRPr lang="en-IN" sz="2800" dirty="0"/>
          </a:p>
        </p:txBody>
      </p:sp>
    </p:spTree>
    <p:extLst>
      <p:ext uri="{BB962C8B-B14F-4D97-AF65-F5344CB8AC3E}">
        <p14:creationId xmlns:p14="http://schemas.microsoft.com/office/powerpoint/2010/main" val="39604097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6010" y="-34499"/>
            <a:ext cx="11992065" cy="675185"/>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Data transfer through ports: Example 2 (Bit addressing)</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126010" y="675185"/>
            <a:ext cx="12029596" cy="5555367"/>
          </a:xfrm>
          <a:prstGeom prst="rect">
            <a:avLst/>
          </a:prstGeom>
        </p:spPr>
        <p:txBody>
          <a:bodyPr wrap="square">
            <a:spAutoFit/>
          </a:bodyPr>
          <a:lstStyle/>
          <a:p>
            <a:r>
              <a:rPr lang="en-US" sz="2800" dirty="0" smtClean="0"/>
              <a:t>Write an 8051 ALP to complement P1.2 </a:t>
            </a:r>
            <a:r>
              <a:rPr lang="en-US" sz="2800" dirty="0"/>
              <a:t>continually</a:t>
            </a:r>
            <a:r>
              <a:rPr lang="en-US" sz="2800" dirty="0" smtClean="0"/>
              <a:t> with some delay.</a:t>
            </a:r>
          </a:p>
          <a:p>
            <a:endParaRPr lang="en-US" sz="1100" dirty="0" smtClean="0"/>
          </a:p>
          <a:p>
            <a:r>
              <a:rPr lang="en-US" sz="2400" dirty="0" smtClean="0"/>
              <a:t>             BACK: CPL </a:t>
            </a:r>
            <a:r>
              <a:rPr lang="en-US" sz="2400" dirty="0"/>
              <a:t>P1.2 </a:t>
            </a:r>
            <a:r>
              <a:rPr lang="en-US" sz="2400" dirty="0" smtClean="0"/>
              <a:t>    ;</a:t>
            </a:r>
            <a:r>
              <a:rPr lang="en-US" sz="2400" dirty="0"/>
              <a:t>complement </a:t>
            </a:r>
            <a:r>
              <a:rPr lang="en-US" sz="2400" dirty="0" smtClean="0"/>
              <a:t>P1.2</a:t>
            </a:r>
          </a:p>
          <a:p>
            <a:r>
              <a:rPr lang="en-US" sz="2400" dirty="0" smtClean="0"/>
              <a:t>	ACALL DELAY        ;</a:t>
            </a:r>
            <a:r>
              <a:rPr lang="en-US" sz="2000" dirty="0" smtClean="0">
                <a:solidFill>
                  <a:srgbClr val="FF0000"/>
                </a:solidFill>
              </a:rPr>
              <a:t>calling delay program (routine) to create time delay between each complement.</a:t>
            </a:r>
            <a:r>
              <a:rPr lang="en-US" sz="2400" dirty="0" smtClean="0">
                <a:solidFill>
                  <a:srgbClr val="FF0000"/>
                </a:solidFill>
              </a:rPr>
              <a:t> </a:t>
            </a:r>
          </a:p>
          <a:p>
            <a:r>
              <a:rPr lang="en-US" sz="2400" dirty="0" smtClean="0"/>
              <a:t>	CPL P1.2</a:t>
            </a:r>
          </a:p>
          <a:p>
            <a:r>
              <a:rPr lang="en-US" sz="2400" dirty="0" smtClean="0"/>
              <a:t>	ACALL DELAY</a:t>
            </a:r>
          </a:p>
          <a:p>
            <a:r>
              <a:rPr lang="en-US" sz="2400" dirty="0" smtClean="0"/>
              <a:t>	SJMP BACK</a:t>
            </a:r>
          </a:p>
          <a:p>
            <a:r>
              <a:rPr lang="en-US" sz="2400" dirty="0" smtClean="0"/>
              <a:t>           </a:t>
            </a:r>
            <a:r>
              <a:rPr lang="en-US" sz="2400" dirty="0">
                <a:solidFill>
                  <a:srgbClr val="FF0000"/>
                </a:solidFill>
              </a:rPr>
              <a:t>---time </a:t>
            </a:r>
            <a:r>
              <a:rPr lang="en-US" sz="2400" dirty="0" smtClean="0">
                <a:solidFill>
                  <a:srgbClr val="FF0000"/>
                </a:solidFill>
              </a:rPr>
              <a:t>delay program-------the following code is to create delay between every complement (toggle) of P1.2 bit. A delay is required to notice the change (complement). A random amount of </a:t>
            </a:r>
            <a:r>
              <a:rPr lang="en-US" sz="2400" dirty="0">
                <a:solidFill>
                  <a:srgbClr val="FF0000"/>
                </a:solidFill>
              </a:rPr>
              <a:t>d</a:t>
            </a:r>
            <a:r>
              <a:rPr lang="en-US" sz="2400" dirty="0" smtClean="0">
                <a:solidFill>
                  <a:srgbClr val="FF0000"/>
                </a:solidFill>
              </a:rPr>
              <a:t>elay will be created by decrementing the randomly loaded R3 value to zero.</a:t>
            </a:r>
            <a:endParaRPr lang="en-US" sz="2400" dirty="0">
              <a:solidFill>
                <a:srgbClr val="FF0000"/>
              </a:solidFill>
            </a:endParaRPr>
          </a:p>
          <a:p>
            <a:r>
              <a:rPr lang="en-US" sz="2400" dirty="0"/>
              <a:t>     DELAY: MOV R3,#</a:t>
            </a:r>
            <a:r>
              <a:rPr lang="en-US" sz="2000" dirty="0" smtClean="0"/>
              <a:t>200   ; </a:t>
            </a:r>
            <a:r>
              <a:rPr lang="en-US" sz="2000" b="1" dirty="0" smtClean="0"/>
              <a:t>200 is a decimal number. Its </a:t>
            </a:r>
            <a:r>
              <a:rPr lang="en-US" sz="2000" b="1" dirty="0" err="1" smtClean="0"/>
              <a:t>hexa</a:t>
            </a:r>
            <a:r>
              <a:rPr lang="en-US" sz="2000" b="1" dirty="0" smtClean="0"/>
              <a:t> decimal equivalent will be saved in R3.</a:t>
            </a:r>
            <a:endParaRPr lang="en-US" sz="2000" b="1" dirty="0"/>
          </a:p>
          <a:p>
            <a:r>
              <a:rPr lang="en-US" sz="2400" dirty="0"/>
              <a:t>     HERE: DJNZ </a:t>
            </a:r>
            <a:r>
              <a:rPr lang="en-US" sz="2400" dirty="0" smtClean="0"/>
              <a:t>R3,HERE  </a:t>
            </a:r>
          </a:p>
          <a:p>
            <a:r>
              <a:rPr lang="en-US" sz="2400" dirty="0"/>
              <a:t> </a:t>
            </a:r>
            <a:r>
              <a:rPr lang="en-US" sz="2400" dirty="0" smtClean="0"/>
              <a:t>                RET</a:t>
            </a:r>
            <a:endParaRPr lang="en-US" sz="2400" dirty="0"/>
          </a:p>
          <a:p>
            <a:endParaRPr lang="en-US" sz="2800" dirty="0" smtClean="0"/>
          </a:p>
        </p:txBody>
      </p:sp>
      <p:sp>
        <p:nvSpPr>
          <p:cNvPr id="2" name="TextBox 1"/>
          <p:cNvSpPr txBox="1"/>
          <p:nvPr/>
        </p:nvSpPr>
        <p:spPr>
          <a:xfrm>
            <a:off x="3183909" y="4953000"/>
            <a:ext cx="8610600" cy="646331"/>
          </a:xfrm>
          <a:prstGeom prst="rect">
            <a:avLst/>
          </a:prstGeom>
          <a:noFill/>
        </p:spPr>
        <p:txBody>
          <a:bodyPr wrap="square" rtlCol="0">
            <a:spAutoFit/>
          </a:bodyPr>
          <a:lstStyle/>
          <a:p>
            <a:r>
              <a:rPr lang="en-US" dirty="0"/>
              <a:t>; Decrement R3 (Any bank register R0-R7 can be used here) and remain here till it becomes ZERO. </a:t>
            </a:r>
          </a:p>
        </p:txBody>
      </p:sp>
      <p:sp>
        <p:nvSpPr>
          <p:cNvPr id="6" name="TextBox 5"/>
          <p:cNvSpPr txBox="1"/>
          <p:nvPr/>
        </p:nvSpPr>
        <p:spPr>
          <a:xfrm>
            <a:off x="3183909" y="5459439"/>
            <a:ext cx="6096000" cy="646331"/>
          </a:xfrm>
          <a:prstGeom prst="rect">
            <a:avLst/>
          </a:prstGeom>
          <a:noFill/>
        </p:spPr>
        <p:txBody>
          <a:bodyPr wrap="square" rtlCol="0">
            <a:spAutoFit/>
          </a:bodyPr>
          <a:lstStyle/>
          <a:p>
            <a:r>
              <a:rPr lang="en-US" dirty="0"/>
              <a:t>; </a:t>
            </a:r>
            <a:r>
              <a:rPr lang="en-US" dirty="0" smtClean="0"/>
              <a:t>Return to main program where it left while calling (absolute call i.e. ACALL) delay routine.</a:t>
            </a:r>
            <a:endParaRPr lang="en-US" dirty="0"/>
          </a:p>
        </p:txBody>
      </p:sp>
      <p:cxnSp>
        <p:nvCxnSpPr>
          <p:cNvPr id="7" name="Straight Arrow Connector 6"/>
          <p:cNvCxnSpPr/>
          <p:nvPr/>
        </p:nvCxnSpPr>
        <p:spPr>
          <a:xfrm>
            <a:off x="2057400" y="5459439"/>
            <a:ext cx="1126509"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16219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28600"/>
            <a:ext cx="7953756" cy="696594"/>
          </a:xfrm>
        </p:spPr>
        <p:txBody>
          <a:bodyPr/>
          <a:lstStyle/>
          <a:p>
            <a:r>
              <a:rPr lang="en-IN" dirty="0" smtClean="0"/>
              <a:t>Duty cycle of a waveform</a:t>
            </a:r>
            <a:endParaRPr lang="en-IN" dirty="0"/>
          </a:p>
        </p:txBody>
      </p:sp>
      <p:pic>
        <p:nvPicPr>
          <p:cNvPr id="1026" name="Picture 2" descr="Pulse Width Modulation - SparkFun 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85924"/>
            <a:ext cx="6191250" cy="42481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 y="1043949"/>
            <a:ext cx="12198147" cy="523220"/>
          </a:xfrm>
          <a:prstGeom prst="rect">
            <a:avLst/>
          </a:prstGeom>
          <a:noFill/>
        </p:spPr>
        <p:txBody>
          <a:bodyPr wrap="none" rtlCol="0">
            <a:spAutoFit/>
          </a:bodyPr>
          <a:lstStyle/>
          <a:p>
            <a:r>
              <a:rPr lang="en-IN" sz="2800" dirty="0" smtClean="0"/>
              <a:t>Defines the % of time the waveform is in ON state in one cycle time period (100%).</a:t>
            </a:r>
            <a:endParaRPr lang="en-IN" sz="2800" dirty="0"/>
          </a:p>
        </p:txBody>
      </p:sp>
      <p:sp>
        <p:nvSpPr>
          <p:cNvPr id="5" name="Left Brace 4"/>
          <p:cNvSpPr/>
          <p:nvPr/>
        </p:nvSpPr>
        <p:spPr>
          <a:xfrm rot="16200000">
            <a:off x="3387000" y="5071201"/>
            <a:ext cx="360000" cy="18000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p:cNvSpPr txBox="1"/>
          <p:nvPr/>
        </p:nvSpPr>
        <p:spPr>
          <a:xfrm>
            <a:off x="2286000" y="6153090"/>
            <a:ext cx="2510559" cy="400110"/>
          </a:xfrm>
          <a:prstGeom prst="rect">
            <a:avLst/>
          </a:prstGeom>
          <a:noFill/>
        </p:spPr>
        <p:txBody>
          <a:bodyPr wrap="none" rtlCol="0">
            <a:spAutoFit/>
          </a:bodyPr>
          <a:lstStyle/>
          <a:p>
            <a:r>
              <a:rPr lang="en-IN" sz="2000" b="1" dirty="0" smtClean="0"/>
              <a:t>One cycle time period</a:t>
            </a:r>
            <a:endParaRPr lang="en-IN" sz="2000" b="1" dirty="0"/>
          </a:p>
        </p:txBody>
      </p:sp>
    </p:spTree>
    <p:extLst>
      <p:ext uri="{BB962C8B-B14F-4D97-AF65-F5344CB8AC3E}">
        <p14:creationId xmlns:p14="http://schemas.microsoft.com/office/powerpoint/2010/main" val="27171585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0"/>
            <a:ext cx="8457765" cy="729430"/>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Data transfer through ports: Example 3</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420806" y="609600"/>
            <a:ext cx="11734800" cy="7140416"/>
          </a:xfrm>
          <a:prstGeom prst="rect">
            <a:avLst/>
          </a:prstGeom>
        </p:spPr>
        <p:txBody>
          <a:bodyPr wrap="square">
            <a:spAutoFit/>
          </a:bodyPr>
          <a:lstStyle/>
          <a:p>
            <a:r>
              <a:rPr lang="en-US" sz="2600" dirty="0"/>
              <a:t>Write </a:t>
            </a:r>
            <a:r>
              <a:rPr lang="en-US" sz="2600" dirty="0" smtClean="0"/>
              <a:t>an 8051 ALP to </a:t>
            </a:r>
            <a:r>
              <a:rPr lang="en-US" sz="2600" dirty="0" smtClean="0">
                <a:solidFill>
                  <a:srgbClr val="FF0000"/>
                </a:solidFill>
              </a:rPr>
              <a:t>generate </a:t>
            </a:r>
            <a:r>
              <a:rPr lang="en-US" sz="2600" dirty="0">
                <a:solidFill>
                  <a:srgbClr val="FF0000"/>
                </a:solidFill>
              </a:rPr>
              <a:t>a square wave</a:t>
            </a:r>
            <a:r>
              <a:rPr lang="en-US" sz="2600" dirty="0"/>
              <a:t> of </a:t>
            </a:r>
            <a:r>
              <a:rPr lang="en-US" sz="2600" dirty="0" smtClean="0">
                <a:solidFill>
                  <a:srgbClr val="FF0000"/>
                </a:solidFill>
              </a:rPr>
              <a:t>30</a:t>
            </a:r>
            <a:r>
              <a:rPr lang="en-US" sz="2600" dirty="0">
                <a:solidFill>
                  <a:srgbClr val="FF0000"/>
                </a:solidFill>
              </a:rPr>
              <a:t>% duty cycle </a:t>
            </a:r>
            <a:r>
              <a:rPr lang="en-US" sz="2600" dirty="0"/>
              <a:t>on</a:t>
            </a:r>
            <a:r>
              <a:rPr lang="en-US" sz="2600" dirty="0">
                <a:solidFill>
                  <a:srgbClr val="FF0000"/>
                </a:solidFill>
              </a:rPr>
              <a:t> bit 0 of port </a:t>
            </a:r>
            <a:r>
              <a:rPr lang="en-US" sz="2600" dirty="0" smtClean="0">
                <a:solidFill>
                  <a:srgbClr val="FF0000"/>
                </a:solidFill>
              </a:rPr>
              <a:t>2</a:t>
            </a:r>
            <a:r>
              <a:rPr lang="en-US" sz="2600" dirty="0" smtClean="0"/>
              <a:t>. Assume that the time period of </a:t>
            </a:r>
            <a:r>
              <a:rPr lang="en-US" sz="2600" dirty="0" smtClean="0">
                <a:solidFill>
                  <a:srgbClr val="FF0000"/>
                </a:solidFill>
              </a:rPr>
              <a:t>1-cycle</a:t>
            </a:r>
            <a:r>
              <a:rPr lang="en-US" sz="2600" dirty="0" smtClean="0"/>
              <a:t> =</a:t>
            </a:r>
            <a:r>
              <a:rPr lang="en-US" sz="2800" dirty="0" smtClean="0">
                <a:solidFill>
                  <a:srgbClr val="FF0000"/>
                </a:solidFill>
              </a:rPr>
              <a:t> 436</a:t>
            </a:r>
            <a:r>
              <a:rPr lang="el-GR" sz="2800" dirty="0" smtClean="0">
                <a:solidFill>
                  <a:srgbClr val="FF0000"/>
                </a:solidFill>
              </a:rPr>
              <a:t>μ</a:t>
            </a:r>
            <a:r>
              <a:rPr lang="en-US" sz="2800" dirty="0" smtClean="0">
                <a:solidFill>
                  <a:srgbClr val="FF0000"/>
                </a:solidFill>
              </a:rPr>
              <a:t>s</a:t>
            </a:r>
            <a:endParaRPr lang="en-US" sz="2600" dirty="0"/>
          </a:p>
          <a:p>
            <a:r>
              <a:rPr lang="en-US" sz="2800" dirty="0"/>
              <a:t>Solution:</a:t>
            </a:r>
          </a:p>
          <a:p>
            <a:r>
              <a:rPr lang="en-US" sz="2800" dirty="0"/>
              <a:t>Therefore, we toggle (complement) P2.0 with a time delay in between each </a:t>
            </a:r>
            <a:r>
              <a:rPr lang="en-US" sz="2800" dirty="0" smtClean="0"/>
              <a:t>state such that the ON time is 30% of each cycle.</a:t>
            </a:r>
          </a:p>
          <a:p>
            <a:r>
              <a:rPr lang="en-US" sz="2400" dirty="0" smtClean="0"/>
              <a:t>BACK</a:t>
            </a:r>
            <a:r>
              <a:rPr lang="en-US" sz="2400" dirty="0"/>
              <a:t>: </a:t>
            </a:r>
            <a:r>
              <a:rPr lang="en-US" sz="2400" dirty="0" smtClean="0"/>
              <a:t>  SETB P2.0     	             ;</a:t>
            </a:r>
            <a:r>
              <a:rPr lang="en-US" sz="2400" dirty="0"/>
              <a:t>complement </a:t>
            </a:r>
            <a:r>
              <a:rPr lang="en-US" sz="2400" dirty="0" smtClean="0"/>
              <a:t>P2.0</a:t>
            </a:r>
          </a:p>
          <a:p>
            <a:r>
              <a:rPr lang="en-US" sz="2400" dirty="0"/>
              <a:t>	</a:t>
            </a:r>
            <a:r>
              <a:rPr lang="en-US" sz="2400" dirty="0" smtClean="0"/>
              <a:t>ACALL DELAY_ON        ;</a:t>
            </a:r>
            <a:r>
              <a:rPr lang="en-US" sz="2000" dirty="0" smtClean="0">
                <a:solidFill>
                  <a:srgbClr val="FF0000"/>
                </a:solidFill>
              </a:rPr>
              <a:t>calling delay program to create ON-time delay (30% of the total cycle time).</a:t>
            </a:r>
            <a:r>
              <a:rPr lang="en-US" sz="2400" dirty="0" smtClean="0">
                <a:solidFill>
                  <a:srgbClr val="FF0000"/>
                </a:solidFill>
              </a:rPr>
              <a:t> </a:t>
            </a:r>
          </a:p>
          <a:p>
            <a:r>
              <a:rPr lang="en-US" sz="2400" dirty="0" smtClean="0"/>
              <a:t>	CPL P2.0</a:t>
            </a:r>
          </a:p>
          <a:p>
            <a:r>
              <a:rPr lang="en-US" sz="2400" dirty="0" smtClean="0"/>
              <a:t>	ACALL DELAY_OFF      </a:t>
            </a:r>
            <a:r>
              <a:rPr lang="en-US" sz="2800" dirty="0"/>
              <a:t>;</a:t>
            </a:r>
            <a:r>
              <a:rPr lang="en-US" sz="2400" dirty="0">
                <a:solidFill>
                  <a:srgbClr val="FF0000"/>
                </a:solidFill>
              </a:rPr>
              <a:t>calling delay program to create </a:t>
            </a:r>
            <a:r>
              <a:rPr lang="en-US" sz="2400" dirty="0" smtClean="0">
                <a:solidFill>
                  <a:srgbClr val="FF0000"/>
                </a:solidFill>
              </a:rPr>
              <a:t>OFF-time </a:t>
            </a:r>
            <a:r>
              <a:rPr lang="en-US" sz="2400" dirty="0">
                <a:solidFill>
                  <a:srgbClr val="FF0000"/>
                </a:solidFill>
              </a:rPr>
              <a:t>delay.</a:t>
            </a:r>
            <a:r>
              <a:rPr lang="en-US" sz="2800" dirty="0">
                <a:solidFill>
                  <a:srgbClr val="FF0000"/>
                </a:solidFill>
              </a:rPr>
              <a:t> </a:t>
            </a:r>
            <a:endParaRPr lang="en-US" sz="2400" dirty="0" smtClean="0"/>
          </a:p>
          <a:p>
            <a:r>
              <a:rPr lang="en-US" sz="2400" dirty="0"/>
              <a:t>	</a:t>
            </a:r>
            <a:r>
              <a:rPr lang="en-US" sz="2400" dirty="0" smtClean="0"/>
              <a:t>SJMP BACK</a:t>
            </a:r>
          </a:p>
          <a:p>
            <a:r>
              <a:rPr lang="en-US" sz="2400" dirty="0" smtClean="0"/>
              <a:t>DELAY_ON: </a:t>
            </a:r>
            <a:r>
              <a:rPr lang="en-US" sz="2400" dirty="0"/>
              <a:t>MOV </a:t>
            </a:r>
            <a:r>
              <a:rPr lang="en-US" sz="2400" dirty="0" smtClean="0"/>
              <a:t>R4,#</a:t>
            </a:r>
            <a:r>
              <a:rPr lang="en-US" sz="2000" dirty="0" smtClean="0"/>
              <a:t>---- </a:t>
            </a:r>
          </a:p>
          <a:p>
            <a:r>
              <a:rPr lang="en-US" sz="2400" dirty="0" smtClean="0"/>
              <a:t>HERE</a:t>
            </a:r>
            <a:r>
              <a:rPr lang="en-US" sz="2400" dirty="0"/>
              <a:t>: DJNZ </a:t>
            </a:r>
            <a:r>
              <a:rPr lang="en-US" sz="2400" dirty="0" smtClean="0"/>
              <a:t>R4,HERE  </a:t>
            </a:r>
            <a:endParaRPr lang="en-US" sz="2000" dirty="0" smtClean="0"/>
          </a:p>
          <a:p>
            <a:r>
              <a:rPr lang="en-US" sz="2400" dirty="0" smtClean="0"/>
              <a:t>RET</a:t>
            </a:r>
          </a:p>
          <a:p>
            <a:r>
              <a:rPr lang="en-US" sz="2400" dirty="0" smtClean="0"/>
              <a:t>DELAY_OFF: </a:t>
            </a:r>
            <a:r>
              <a:rPr lang="en-US" sz="2400" dirty="0"/>
              <a:t>MOV </a:t>
            </a:r>
            <a:r>
              <a:rPr lang="en-US" sz="2400" dirty="0" smtClean="0"/>
              <a:t>R5,#</a:t>
            </a:r>
            <a:r>
              <a:rPr lang="en-US" sz="2000" dirty="0" smtClean="0"/>
              <a:t>---- </a:t>
            </a:r>
            <a:endParaRPr lang="en-US" sz="2000" dirty="0"/>
          </a:p>
          <a:p>
            <a:r>
              <a:rPr lang="en-US" sz="2400" dirty="0" smtClean="0"/>
              <a:t>HERE2: </a:t>
            </a:r>
            <a:r>
              <a:rPr lang="en-US" sz="2400" dirty="0"/>
              <a:t>DJNZ </a:t>
            </a:r>
            <a:r>
              <a:rPr lang="en-US" sz="2400" dirty="0" smtClean="0"/>
              <a:t>R5,HERE2  </a:t>
            </a:r>
            <a:endParaRPr lang="en-US" sz="2000" dirty="0"/>
          </a:p>
          <a:p>
            <a:r>
              <a:rPr lang="en-US" sz="2400" dirty="0"/>
              <a:t>RET</a:t>
            </a:r>
          </a:p>
          <a:p>
            <a:endParaRPr lang="en-US" sz="2400" dirty="0"/>
          </a:p>
          <a:p>
            <a:endParaRPr lang="en-US" sz="2800" dirty="0" smtClean="0"/>
          </a:p>
        </p:txBody>
      </p:sp>
    </p:spTree>
    <p:extLst>
      <p:ext uri="{BB962C8B-B14F-4D97-AF65-F5344CB8AC3E}">
        <p14:creationId xmlns:p14="http://schemas.microsoft.com/office/powerpoint/2010/main" val="9192757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6010" y="-34499"/>
            <a:ext cx="12325938" cy="729430"/>
          </a:xfrm>
          <a:prstGeom prst="rect">
            <a:avLst/>
          </a:prstGeom>
        </p:spPr>
        <p:txBody>
          <a:bodyPr wrap="none">
            <a:spAutoFit/>
          </a:bodyPr>
          <a:lstStyle/>
          <a:p>
            <a:pPr>
              <a:lnSpc>
                <a:spcPct val="115000"/>
              </a:lnSpc>
              <a:spcBef>
                <a:spcPts val="1000"/>
              </a:spcBef>
              <a:spcAft>
                <a:spcPts val="0"/>
              </a:spcAft>
            </a:pPr>
            <a:r>
              <a:rPr lang="en-US" sz="3600" b="1" dirty="0" smtClean="0">
                <a:solidFill>
                  <a:srgbClr val="FF0000"/>
                </a:solidFill>
                <a:latin typeface="Cambria" panose="02040503050406030204" pitchFamily="18" charset="0"/>
                <a:ea typeface="Times New Roman" panose="02020603050405020304" pitchFamily="18" charset="0"/>
                <a:cs typeface="Times New Roman" panose="02020603050405020304" pitchFamily="18" charset="0"/>
              </a:rPr>
              <a:t>Data transfer through ports: Example 4 (Byte addressing)</a:t>
            </a:r>
            <a:endParaRPr lang="en-IN" sz="3600" b="1"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angle 5"/>
          <p:cNvSpPr/>
          <p:nvPr/>
        </p:nvSpPr>
        <p:spPr>
          <a:xfrm>
            <a:off x="152168" y="609600"/>
            <a:ext cx="11734800" cy="5970865"/>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FF0000"/>
                </a:solidFill>
              </a:rPr>
              <a:t>A program is written below to send complemented data AAH and 55H continually on PORT-3 (all 8-bits P3.0-P3.7). A finite delay is assumed between each complemented data. Byte addressing means, all the 8-bits of port-3 will be accessed by referring P3.</a:t>
            </a:r>
          </a:p>
          <a:p>
            <a:r>
              <a:rPr lang="en-US" sz="2400" b="1" dirty="0" smtClean="0">
                <a:solidFill>
                  <a:srgbClr val="FF0000"/>
                </a:solidFill>
              </a:rPr>
              <a:t>We have to send all 0’s to P3 initially since all ports are input ports by default</a:t>
            </a:r>
            <a:r>
              <a:rPr lang="en-US" sz="2400" dirty="0" smtClean="0">
                <a:solidFill>
                  <a:srgbClr val="FF0000"/>
                </a:solidFill>
              </a:rPr>
              <a:t>.</a:t>
            </a:r>
          </a:p>
          <a:p>
            <a:r>
              <a:rPr lang="en-US" sz="2200" dirty="0" smtClean="0"/>
              <a:t>           </a:t>
            </a:r>
            <a:r>
              <a:rPr lang="en-US" sz="2200" dirty="0"/>
              <a:t>MOV A,#00H                ;A=00H; </a:t>
            </a:r>
            <a:r>
              <a:rPr lang="en-US" sz="2200" dirty="0" err="1"/>
              <a:t>hexa</a:t>
            </a:r>
            <a:r>
              <a:rPr lang="en-US" sz="2200" dirty="0"/>
              <a:t> decimal (all 0’s)</a:t>
            </a:r>
          </a:p>
          <a:p>
            <a:r>
              <a:rPr lang="en-US" sz="2200" dirty="0"/>
              <a:t>     </a:t>
            </a:r>
            <a:r>
              <a:rPr lang="en-US" sz="2200" dirty="0" smtClean="0"/>
              <a:t>      MOV P3,A                  </a:t>
            </a:r>
            <a:r>
              <a:rPr lang="en-US" sz="2200" dirty="0"/>
              <a:t>;make </a:t>
            </a:r>
            <a:r>
              <a:rPr lang="en-US" sz="2200" dirty="0" smtClean="0"/>
              <a:t>P3 </a:t>
            </a:r>
            <a:r>
              <a:rPr lang="en-US" sz="2200" dirty="0"/>
              <a:t>an o/p port by writing it all 0s</a:t>
            </a:r>
          </a:p>
          <a:p>
            <a:r>
              <a:rPr lang="en-US" sz="2200" dirty="0" smtClean="0"/>
              <a:t>BACK: MOV </a:t>
            </a:r>
            <a:r>
              <a:rPr lang="en-US" sz="2200" dirty="0"/>
              <a:t>A,#</a:t>
            </a:r>
            <a:r>
              <a:rPr lang="en-US" sz="2200" dirty="0" smtClean="0"/>
              <a:t>0AAH                ;A=AAH; </a:t>
            </a:r>
            <a:r>
              <a:rPr lang="en-US" sz="2200" dirty="0" err="1" smtClean="0"/>
              <a:t>hexa</a:t>
            </a:r>
            <a:r>
              <a:rPr lang="en-US" sz="2200" dirty="0" smtClean="0"/>
              <a:t> decimal </a:t>
            </a:r>
          </a:p>
          <a:p>
            <a:r>
              <a:rPr lang="en-US" sz="2200" dirty="0" smtClean="0"/>
              <a:t>            MOV P3,A                       ;send the contents of A-register in to Port-3</a:t>
            </a:r>
          </a:p>
          <a:p>
            <a:r>
              <a:rPr lang="en-US" sz="2200" dirty="0" smtClean="0"/>
              <a:t>            ACALL DELAY                  ; Calling delay program (routine)</a:t>
            </a:r>
          </a:p>
          <a:p>
            <a:r>
              <a:rPr lang="en-US" sz="2200" dirty="0" smtClean="0"/>
              <a:t>            MOV </a:t>
            </a:r>
            <a:r>
              <a:rPr lang="en-US" sz="2200" dirty="0"/>
              <a:t>A</a:t>
            </a:r>
            <a:r>
              <a:rPr lang="en-US" sz="2200" dirty="0" smtClean="0"/>
              <a:t>,#55H                </a:t>
            </a:r>
            <a:r>
              <a:rPr lang="en-US" sz="2200" dirty="0"/>
              <a:t>;</a:t>
            </a:r>
            <a:r>
              <a:rPr lang="en-US" sz="2200" dirty="0" smtClean="0"/>
              <a:t>A=55H</a:t>
            </a:r>
            <a:r>
              <a:rPr lang="en-US" sz="2200" dirty="0"/>
              <a:t>; </a:t>
            </a:r>
            <a:r>
              <a:rPr lang="en-US" sz="2200" dirty="0" err="1"/>
              <a:t>hexa</a:t>
            </a:r>
            <a:r>
              <a:rPr lang="en-US" sz="2200" dirty="0"/>
              <a:t> decimal </a:t>
            </a:r>
          </a:p>
          <a:p>
            <a:r>
              <a:rPr lang="en-US" sz="2200" dirty="0" smtClean="0"/>
              <a:t>            MOV </a:t>
            </a:r>
            <a:r>
              <a:rPr lang="en-US" sz="2200" dirty="0"/>
              <a:t>P3,A                       ;send the contents of A-register in to </a:t>
            </a:r>
            <a:r>
              <a:rPr lang="en-US" sz="2200" dirty="0" smtClean="0"/>
              <a:t>Port-3</a:t>
            </a:r>
            <a:endParaRPr lang="en-US" sz="2200" dirty="0"/>
          </a:p>
          <a:p>
            <a:r>
              <a:rPr lang="en-US" sz="2200" dirty="0" smtClean="0"/>
              <a:t>            ACALL </a:t>
            </a:r>
            <a:r>
              <a:rPr lang="en-US" sz="2200" dirty="0"/>
              <a:t>DELAY                  ; Calling delay program (routine)</a:t>
            </a:r>
          </a:p>
          <a:p>
            <a:r>
              <a:rPr lang="en-US" sz="2200" dirty="0" smtClean="0"/>
              <a:t>            SJMP BACK</a:t>
            </a:r>
            <a:endParaRPr lang="en-US" sz="2200" dirty="0"/>
          </a:p>
          <a:p>
            <a:r>
              <a:rPr lang="en-US" sz="2200" dirty="0" smtClean="0"/>
              <a:t>     </a:t>
            </a:r>
            <a:r>
              <a:rPr lang="en-US" sz="2200" dirty="0">
                <a:solidFill>
                  <a:srgbClr val="FF0000"/>
                </a:solidFill>
              </a:rPr>
              <a:t>---time delay program-</a:t>
            </a:r>
            <a:r>
              <a:rPr lang="en-US" sz="2200" dirty="0" smtClean="0">
                <a:solidFill>
                  <a:srgbClr val="FF0000"/>
                </a:solidFill>
              </a:rPr>
              <a:t>------</a:t>
            </a:r>
          </a:p>
          <a:p>
            <a:r>
              <a:rPr lang="en-US" sz="2200" dirty="0" smtClean="0"/>
              <a:t>     </a:t>
            </a:r>
            <a:r>
              <a:rPr lang="en-US" sz="2200" dirty="0"/>
              <a:t>DELAY: MOV R4,#200   ; </a:t>
            </a:r>
            <a:r>
              <a:rPr lang="en-US" sz="2200" b="1" dirty="0"/>
              <a:t>200 is a decimal number. Its </a:t>
            </a:r>
            <a:r>
              <a:rPr lang="en-US" sz="2200" b="1" dirty="0" err="1"/>
              <a:t>hexa</a:t>
            </a:r>
            <a:r>
              <a:rPr lang="en-US" sz="2200" b="1" dirty="0"/>
              <a:t> decimal equivalent will be saved in R4.</a:t>
            </a:r>
          </a:p>
          <a:p>
            <a:r>
              <a:rPr lang="en-US" sz="2200" dirty="0"/>
              <a:t>     HERE: DJNZ R4,HERE  ; Decrement R4 and remain here till it becomes ZERO.</a:t>
            </a:r>
          </a:p>
          <a:p>
            <a:r>
              <a:rPr lang="en-US" sz="2200" dirty="0"/>
              <a:t>     RET</a:t>
            </a:r>
          </a:p>
        </p:txBody>
      </p:sp>
    </p:spTree>
    <p:extLst>
      <p:ext uri="{BB962C8B-B14F-4D97-AF65-F5344CB8AC3E}">
        <p14:creationId xmlns:p14="http://schemas.microsoft.com/office/powerpoint/2010/main" val="2075760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34001</TotalTime>
  <Words>12467</Words>
  <Application>Microsoft Office PowerPoint</Application>
  <PresentationFormat>Custom</PresentationFormat>
  <Paragraphs>1588</Paragraphs>
  <Slides>148</Slides>
  <Notes>36</Notes>
  <HiddenSlides>0</HiddenSlides>
  <MMClips>0</MMClips>
  <ScaleCrop>false</ScaleCrop>
  <HeadingPairs>
    <vt:vector size="4" baseType="variant">
      <vt:variant>
        <vt:lpstr>Theme</vt:lpstr>
      </vt:variant>
      <vt:variant>
        <vt:i4>1</vt:i4>
      </vt:variant>
      <vt:variant>
        <vt:lpstr>Slide Titles</vt:lpstr>
      </vt:variant>
      <vt:variant>
        <vt:i4>148</vt:i4>
      </vt:variant>
    </vt:vector>
  </HeadingPairs>
  <TitlesOfParts>
    <vt:vector size="149" baseType="lpstr">
      <vt:lpstr>Office Theme</vt:lpstr>
      <vt:lpstr>MICROPROCESSORS AND  MICROCONTROLLERS (BECE204L)</vt:lpstr>
      <vt:lpstr>Module 3:</vt:lpstr>
      <vt:lpstr>Microprocessor vs Microcontroller?</vt:lpstr>
      <vt:lpstr>Microcontroller</vt:lpstr>
      <vt:lpstr>PowerPoint Presentation</vt:lpstr>
      <vt:lpstr>Differences Between Microprocessor And Microcontroller</vt:lpstr>
      <vt:lpstr>Differences Between Microprocessor And Microcontroller</vt:lpstr>
      <vt:lpstr>Differences Between Microprocessor And Microcontroller</vt:lpstr>
      <vt:lpstr>Advantages of Microcontroller based System</vt:lpstr>
      <vt:lpstr>Why/how we choose a Microcontroller</vt:lpstr>
      <vt:lpstr>Types of Microcontrollers</vt:lpstr>
      <vt:lpstr>Types of Microcontrollers</vt:lpstr>
      <vt:lpstr>PowerPoint Presentation</vt:lpstr>
      <vt:lpstr>PowerPoint Presentation</vt:lpstr>
      <vt:lpstr>PowerPoint Presentation</vt:lpstr>
      <vt:lpstr>PowerPoint Presentation</vt:lpstr>
      <vt:lpstr>PowerPoint Presentation</vt:lpstr>
      <vt:lpstr>8051 basic components</vt:lpstr>
      <vt:lpstr>Block Diagram Of 8051 Microcontroller</vt:lpstr>
      <vt:lpstr>Features of 8051 microcontroller</vt:lpstr>
      <vt:lpstr>Address Bus (RAM)</vt:lpstr>
      <vt:lpstr>Address Bus (ROM)</vt:lpstr>
      <vt:lpstr>PowerPoint Presentation</vt:lpstr>
      <vt:lpstr>Special Function Registers (SFR)of 8051</vt:lpstr>
      <vt:lpstr>Internal RAM</vt:lpstr>
      <vt:lpstr>Internal Data Memory and Special Function Register (SFR) Map</vt:lpstr>
      <vt:lpstr>Pin diagram of 8051 Microcontroller</vt:lpstr>
      <vt:lpstr>What is port ?</vt:lpstr>
      <vt:lpstr>Pin Description of 8051 microcontroller</vt:lpstr>
      <vt:lpstr>Pin Description of 8051 microcontroller</vt:lpstr>
      <vt:lpstr>PowerPoint Presentation</vt:lpstr>
      <vt:lpstr>Pin Description of 8051 microcontroller</vt:lpstr>
      <vt:lpstr>Pin Description of 8051 microcontroller</vt:lpstr>
      <vt:lpstr>Port programming</vt:lpstr>
      <vt:lpstr>PowerPoint Presentation</vt:lpstr>
      <vt:lpstr>Pin Description of 8051 microcontroller</vt:lpstr>
      <vt:lpstr>Pin Description of 8051 microcontroller</vt:lpstr>
      <vt:lpstr>Pin Description of 8051 microcontroller</vt:lpstr>
      <vt:lpstr>Pin Description of 8051 microcontroller</vt:lpstr>
      <vt:lpstr>Pin Description of 8051 microcontroller</vt:lpstr>
      <vt:lpstr>Pin Description of 8051 microcontroller</vt:lpstr>
      <vt:lpstr>Pin Description of 8051 microcontroller</vt:lpstr>
      <vt:lpstr>Pin Description of 8051 microcontroller</vt:lpstr>
      <vt:lpstr>Pin Description of 8051 microcontroller</vt:lpstr>
      <vt:lpstr>Architecture of 8051 microcontroller</vt:lpstr>
      <vt:lpstr>PowerPoint Presentation</vt:lpstr>
      <vt:lpstr>PowerPoint Presentation</vt:lpstr>
      <vt:lpstr>PowerPoint Presentation</vt:lpstr>
      <vt:lpstr>Stack operation in 8051</vt:lpstr>
      <vt:lpstr>Stack operation in 8051</vt:lpstr>
      <vt:lpstr>Stack operation in 8051</vt:lpstr>
      <vt:lpstr>PowerPoint Presentation</vt:lpstr>
      <vt:lpstr>PowerPoint Presentation</vt:lpstr>
      <vt:lpstr>PowerPoint Presentation</vt:lpstr>
      <vt:lpstr>The following table describes the function of each flag.</vt:lpstr>
      <vt:lpstr>Program Status Word (PSW): Address=D0H</vt:lpstr>
      <vt:lpstr>PowerPoint Presentation</vt:lpstr>
      <vt:lpstr>OV: This is an overflow flag.  There are two types numbers</vt:lpstr>
      <vt:lpstr>PowerPoint Presentation</vt:lpstr>
      <vt:lpstr>Internal memory - Internal RAM  (Data memory)</vt:lpstr>
      <vt:lpstr>Internal Memory - SFR (Special  function registers)  memory Note: SFR memory is a separate memory  space available on-chip (internally).  It wont come under internal ROM  (code memory) or  Internal RAM (data memory).</vt:lpstr>
      <vt:lpstr>Special Function Registers (SFR)</vt:lpstr>
      <vt:lpstr>Special Function Registers (SFR)</vt:lpstr>
      <vt:lpstr>Widely used Register set of 8051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program6 – Bit addressing</vt:lpstr>
      <vt:lpstr>Bit addressing in internal RAM (data memory)</vt:lpstr>
      <vt:lpstr>Example program6 – Bit addressing</vt:lpstr>
      <vt:lpstr>Example program7 – Bit addressing</vt:lpstr>
      <vt:lpstr>PowerPoint Presentation</vt:lpstr>
      <vt:lpstr>PowerPoint Presentation</vt:lpstr>
      <vt:lpstr>PowerPoint Presentation</vt:lpstr>
      <vt:lpstr>PowerPoint Presentation</vt:lpstr>
      <vt:lpstr>Module 4:</vt:lpstr>
      <vt:lpstr>PowerPoint Presentation</vt:lpstr>
      <vt:lpstr>PowerPoint Presentation</vt:lpstr>
      <vt:lpstr>PowerPoint Presentation</vt:lpstr>
      <vt:lpstr>PowerPoint Presentation</vt:lpstr>
      <vt:lpstr>PowerPoint Presentation</vt:lpstr>
      <vt:lpstr>Duty cycle of a waveform</vt:lpstr>
      <vt:lpstr>PowerPoint Presentation</vt:lpstr>
      <vt:lpstr>PowerPoint Presentation</vt:lpstr>
      <vt:lpstr>PowerPoint Presentation</vt:lpstr>
      <vt:lpstr>PowerPoint Presentation</vt:lpstr>
      <vt:lpstr>Timers-Counters in 8051 µC</vt:lpstr>
      <vt:lpstr>Timers-Counters in 8051 µC</vt:lpstr>
      <vt:lpstr>Timers-Counters in 8051 µC – Format of TCON register</vt:lpstr>
      <vt:lpstr>Timers-Counters in 8051 µC – Format of TMOD register</vt:lpstr>
      <vt:lpstr>Timers-Counters in 8051 µC – Generating delay using Timers</vt:lpstr>
      <vt:lpstr>Generating delay using Timers- Example program-1</vt:lpstr>
      <vt:lpstr>Generating delay using Timers- Example program-2</vt:lpstr>
      <vt:lpstr>Generating delay using Timers- Example program-2</vt:lpstr>
      <vt:lpstr>Generating delay using Timers- Example program-3</vt:lpstr>
      <vt:lpstr>Generating delay using Timers- Example program-3</vt:lpstr>
      <vt:lpstr>Generating delay using Timers- Example program-4 (mode-2 auto reload)</vt:lpstr>
      <vt:lpstr>Generating delay using Timers- Example program-5 (mode-2 auto reload)</vt:lpstr>
      <vt:lpstr>Generating delay using Timers- Example program-5 (mode-2 auto reload)</vt:lpstr>
      <vt:lpstr>Programming with Counters- Example program</vt:lpstr>
      <vt:lpstr>SERIAL COMMUNICATION in 8051</vt:lpstr>
      <vt:lpstr>SERIAL COMMUNICATION in 8051</vt:lpstr>
      <vt:lpstr>SERIAL COMMUNICATION in 8051-Asynchronous- data frame</vt:lpstr>
      <vt:lpstr>SERIAL COMMUNICATION in 8051-Asynchronous- Baud rate</vt:lpstr>
      <vt:lpstr>SERIAL COMMUNICATION in 8051-Asynchronous-  How to select required Baud rate</vt:lpstr>
      <vt:lpstr>SERIAL COMMUNICATION in 8051-Asynchronous – Baud rate selection with Timer-1 Mode-2</vt:lpstr>
      <vt:lpstr>SERIAL COMMUNICATION in 8051-Asynchronous-Baud rate selection with Timer-1 Mode-2</vt:lpstr>
      <vt:lpstr>SERIAL COMMUNICATION in 8051- SCON Register format</vt:lpstr>
      <vt:lpstr>SERIAL COMMUNICATION in 8051-Asynchronous –  Serial Transmission -example program 1</vt:lpstr>
      <vt:lpstr>SERIAL COMMUNICATION in 8051-Asynchronous –  Serial Transmission -example program 2</vt:lpstr>
      <vt:lpstr>SERIAL COMMUNICATION in 8051-Asynchronous –  Serial Transmission -example program 3</vt:lpstr>
      <vt:lpstr>SERIAL COMMUNICATION in 8051-Asynchronous –  Serial Reception -example program 4</vt:lpstr>
      <vt:lpstr>Power control register (PCON) of 8051</vt:lpstr>
      <vt:lpstr>Power control register (PCON) of 8051</vt:lpstr>
      <vt:lpstr>Interrupts in 8051</vt:lpstr>
      <vt:lpstr>Types of Interrupts in 8051</vt:lpstr>
      <vt:lpstr>Enable/disable Interrupts in 8051</vt:lpstr>
      <vt:lpstr>Enable/disable Interrupts in 8051</vt:lpstr>
      <vt:lpstr>8051-Interrupt Priority Upon Reset</vt:lpstr>
      <vt:lpstr>8051- Modifying the default Interrupt Priority Interrupt Priority (IP) Register (Bit-addressable)</vt:lpstr>
      <vt:lpstr>Interrupt service routine - Interrupt Vector Table</vt:lpstr>
      <vt:lpstr>Interrupt Vector Table of 8051 µC</vt:lpstr>
      <vt:lpstr>Programming using Interrupts-Example1</vt:lpstr>
      <vt:lpstr>Programming using Interrupts-Example2</vt:lpstr>
      <vt:lpstr>Programming using Interrupts-Example3</vt:lpstr>
      <vt:lpstr>Level triggering/Edge triggering of External Interrupts- INT0 and INT1</vt:lpstr>
      <vt:lpstr>Level triggering/Edge triggering of External Interrupts- INT0 and INT1</vt:lpstr>
      <vt:lpstr>Programming using Interrupts-Example4</vt:lpstr>
      <vt:lpstr>Programming using Interrupts-Example5 page1</vt:lpstr>
      <vt:lpstr>Programming using Interrupts-Example5 page2</vt:lpstr>
      <vt:lpstr>Programming using Interrupts-Example6 Page1</vt:lpstr>
      <vt:lpstr>Programming using Interrupts-Example6 Page2</vt:lpstr>
      <vt:lpstr>Programming using Interrupts-Example6 page3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Fia</dc:creator>
  <cp:lastModifiedBy>Admin</cp:lastModifiedBy>
  <cp:revision>61</cp:revision>
  <dcterms:created xsi:type="dcterms:W3CDTF">2022-12-19T06:19:07Z</dcterms:created>
  <dcterms:modified xsi:type="dcterms:W3CDTF">2024-01-17T16:26:59Z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2022-01-01T00:00:00Z</vt:filetime>
  </property>
  <property fmtid="{D5CDD505-2E9C-101B-9397-08002B2CF9AE}" pid="3" name="Creator">
    <vt:lpwstr>Microsoft® PowerPoint® 2019</vt:lpwstr>
  </property>
  <property fmtid="{D5CDD505-2E9C-101B-9397-08002B2CF9AE}" pid="4" name="LastSaved">
    <vt:filetime>2022-12-19T00:00:00Z</vt:filetime>
  </property>
</Properties>
</file>